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  <p:sldId id="261" r:id="rId5"/>
    <p:sldId id="262" r:id="rId6"/>
    <p:sldId id="270" r:id="rId7"/>
    <p:sldId id="267" r:id="rId8"/>
    <p:sldId id="268" r:id="rId9"/>
    <p:sldId id="266" r:id="rId10"/>
    <p:sldId id="271" r:id="rId11"/>
    <p:sldId id="272" r:id="rId12"/>
    <p:sldId id="273" r:id="rId13"/>
    <p:sldId id="277" r:id="rId14"/>
    <p:sldId id="286" r:id="rId15"/>
    <p:sldId id="281" r:id="rId16"/>
    <p:sldId id="278" r:id="rId17"/>
    <p:sldId id="274" r:id="rId18"/>
    <p:sldId id="269" r:id="rId19"/>
    <p:sldId id="265" r:id="rId20"/>
    <p:sldId id="276" r:id="rId21"/>
    <p:sldId id="287" r:id="rId22"/>
    <p:sldId id="283" r:id="rId23"/>
    <p:sldId id="284" r:id="rId24"/>
    <p:sldId id="285" r:id="rId25"/>
    <p:sldId id="288" r:id="rId26"/>
    <p:sldId id="275" r:id="rId27"/>
    <p:sldId id="2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98" autoAdjust="0"/>
    <p:restoredTop sz="94660"/>
  </p:normalViewPr>
  <p:slideViewPr>
    <p:cSldViewPr>
      <p:cViewPr varScale="1">
        <p:scale>
          <a:sx n="63" d="100"/>
          <a:sy n="63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F48EE-05F3-4665-A59A-06E1C7AC01BB}" type="datetimeFigureOut">
              <a:rPr lang="ru-RU" smtClean="0"/>
              <a:pPr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DF0C3-2ACF-447B-BB20-D40E5106E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1%83%D0%BB%D1%8C%D1%82%D0%B8%D0%BC%D0%B5%D0%B4%D0%B8%D0%B0" TargetMode="External"/><Relationship Id="rId3" Type="http://schemas.openxmlformats.org/officeDocument/2006/relationships/hyperlink" Target="https://ru.wikipedia.org/wiki/%D0%94%D0%B0%D0%BD%D0%BD%D1%8B%D0%B5" TargetMode="External"/><Relationship Id="rId7" Type="http://schemas.openxmlformats.org/officeDocument/2006/relationships/hyperlink" Target="https://ru.wikipedia.org/wiki/%D0%92%D0%B8%D0%B4%D0%B5%D0%BE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A%D0%BE%D0%BC%D0%BF%D1%8C%D1%8E%D1%82%D0%B5%D1%80%D0%BD%D0%B0%D1%8F_%D0%B3%D1%80%D0%B0%D1%84%D0%B8%D0%BA%D0%B0" TargetMode="External"/><Relationship Id="rId5" Type="http://schemas.openxmlformats.org/officeDocument/2006/relationships/hyperlink" Target="https://ru.wikipedia.org/wiki/%D0%9A%D0%BE%D0%BC%D0%BF%D1%8C%D1%8E%D1%82%D0%B5%D1%80%D0%BD%D0%B0%D1%8F_%D0%B0%D0%BD%D0%B8%D0%BC%D0%B0%D1%86%D0%B8%D1%8F" TargetMode="External"/><Relationship Id="rId4" Type="http://schemas.openxmlformats.org/officeDocument/2006/relationships/hyperlink" Target="https://ru.wikipedia.org/wiki/%D0%97%D0%B2%D1%83%D0%BA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8%D0%BD%D1%82%D0%B5%D1%80%D0%B0%D0%BA%D1%82%D0%B8%D0%B2%D0%BD%D0%BE%D1%81%D1%82%D1%8C" TargetMode="External"/><Relationship Id="rId2" Type="http://schemas.openxmlformats.org/officeDocument/2006/relationships/hyperlink" Target="https://ru.wikipedia.org/wiki/%D0%A2%D0%B5%D0%BA%D1%81%D1%82%D0%BE%D0%B2%D1%8B%D0%B5_%D0%B4%D0%B0%D0%BD%D0%BD%D1%8B%D0%B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C%D1%83%D0%BB%D1%8C%D1%82%D0%B8%D0%BC%D0%B5%D0%B4%D0%B8%D0%B0" TargetMode="External"/><Relationship Id="rId5" Type="http://schemas.openxmlformats.org/officeDocument/2006/relationships/hyperlink" Target="https://ru.wikipedia.org/wiki/%D0%9F%D1%80%D0%BE%D0%B3%D1%80%D0%B0%D0%BC%D0%BC%D0%BD%D0%BE%D0%B5_%D0%BE%D0%B1%D0%B5%D1%81%D0%BF%D0%B5%D1%87%D0%B5%D0%BD%D0%B8%D0%B5" TargetMode="External"/><Relationship Id="rId4" Type="http://schemas.openxmlformats.org/officeDocument/2006/relationships/hyperlink" Target="https://ru.wikipedia.org/wiki/%D0%90%D0%BF%D0%BF%D0%B0%D1%80%D0%B0%D1%82%D0%BD%D0%BE%D0%B5_%D0%BE%D0%B1%D0%B5%D1%81%D0%BF%D0%B5%D1%87%D0%B5%D0%BD%D0%B8%D0%B5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-collection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fcior.edu.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b.chgk.info/search/questions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19716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Эффективные приемы конструирования современного урока физики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Учитель физики МБОУ «Лицей г.Юрги» Косарева Е.Н.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067944" y="260648"/>
            <a:ext cx="4464496" cy="3744416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483768" y="2276872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9512" y="404664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1340768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мультимедиа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400506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МЕТОДЫ и ПРИЕМЫ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060848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РЕЗУЛЬТАТЫ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139952" y="260648"/>
            <a:ext cx="4464496" cy="3744416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411760" y="2276872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9512" y="404664"/>
            <a:ext cx="4680520" cy="417646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1340768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мультимедиа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400506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МЕТОДЫ и ПРИЕМЫ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060848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РЕЗУЛЬТАТЫ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2420888"/>
            <a:ext cx="7704856" cy="200054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личностные, предметные, </a:t>
            </a:r>
            <a:r>
              <a:rPr lang="ru-RU" sz="4800" b="1" dirty="0" err="1" smtClean="0"/>
              <a:t>метапредметные</a:t>
            </a:r>
            <a:r>
              <a:rPr lang="ru-RU" sz="4800" b="1" dirty="0" smtClean="0"/>
              <a:t> </a:t>
            </a:r>
            <a:r>
              <a:rPr lang="ru-RU" sz="2800" b="1" dirty="0" smtClean="0"/>
              <a:t>результаты освоения образовательной программы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4580453"/>
            <a:ext cx="7848872" cy="160043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Примерная</a:t>
            </a:r>
            <a:r>
              <a:rPr lang="ru-RU" sz="3600" b="1" dirty="0" smtClean="0"/>
              <a:t> предметная </a:t>
            </a:r>
            <a:r>
              <a:rPr lang="ru-RU" sz="5400" b="1" dirty="0" smtClean="0"/>
              <a:t>программа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260648"/>
            <a:ext cx="6624736" cy="196977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Планируемые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</a:rPr>
              <a:t>результаты</a:t>
            </a: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освоения образовательной программы</a:t>
            </a:r>
            <a:r>
              <a:rPr lang="ru-RU" sz="3600" b="1" dirty="0" smtClean="0">
                <a:solidFill>
                  <a:schemeClr val="bg1"/>
                </a:solidFill>
              </a:rPr>
              <a:t>: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10372332">
            <a:off x="7850942" y="972201"/>
            <a:ext cx="1038454" cy="4168476"/>
          </a:xfrm>
          <a:prstGeom prst="curvedRightArrow">
            <a:avLst>
              <a:gd name="adj1" fmla="val 25000"/>
              <a:gd name="adj2" fmla="val 53677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 rot="11203114">
            <a:off x="190302" y="1090951"/>
            <a:ext cx="847174" cy="330295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836712"/>
            <a:ext cx="7056784" cy="153888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Составим</a:t>
            </a:r>
            <a:r>
              <a:rPr lang="ru-RU" sz="5400" b="1" i="1" dirty="0" smtClean="0"/>
              <a:t> СХЕМУ КУРСА </a:t>
            </a:r>
            <a:r>
              <a:rPr lang="ru-RU" sz="4000" b="1" i="1" dirty="0" smtClean="0"/>
              <a:t>с обзором понятий, законов…</a:t>
            </a:r>
            <a:endParaRPr lang="ru-RU" sz="5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708920"/>
            <a:ext cx="6984776" cy="175432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Разработаем </a:t>
            </a:r>
            <a:r>
              <a:rPr lang="ru-RU" sz="5400" b="1" i="1" dirty="0" smtClean="0"/>
              <a:t>СИСТЕМУ</a:t>
            </a:r>
            <a:r>
              <a:rPr lang="ru-RU" sz="3200" b="1" i="1" dirty="0" smtClean="0"/>
              <a:t> </a:t>
            </a:r>
            <a:r>
              <a:rPr lang="ru-RU" sz="5400" b="1" i="1" dirty="0" smtClean="0"/>
              <a:t>ОЦЕНИВАНИЯ</a:t>
            </a:r>
            <a:r>
              <a:rPr lang="ru-RU" sz="3200" b="1" i="1" dirty="0" smtClean="0"/>
              <a:t> </a:t>
            </a:r>
            <a:endParaRPr lang="ru-RU" sz="32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627784" y="5085184"/>
            <a:ext cx="604867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Планируемые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результаты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10349584">
            <a:off x="7872863" y="2176284"/>
            <a:ext cx="873981" cy="3188234"/>
          </a:xfrm>
          <a:prstGeom prst="curvedRightArrow">
            <a:avLst>
              <a:gd name="adj1" fmla="val 25000"/>
              <a:gd name="adj2" fmla="val 8778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5696" y="2708920"/>
            <a:ext cx="7056784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Составим</a:t>
            </a:r>
            <a:r>
              <a:rPr lang="ru-RU" sz="2800" b="1" i="1" dirty="0" smtClean="0"/>
              <a:t> СХЕМУ КУРСА </a:t>
            </a:r>
            <a:r>
              <a:rPr lang="ru-RU" b="1" i="1" dirty="0" smtClean="0"/>
              <a:t>с обзором понятий, законов…</a:t>
            </a:r>
            <a:endParaRPr lang="ru-RU" sz="28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835696" y="3717032"/>
            <a:ext cx="7056784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Разработаем </a:t>
            </a:r>
            <a:r>
              <a:rPr lang="ru-RU" sz="3200" b="1" i="1" dirty="0" smtClean="0"/>
              <a:t>СИСТЕМУ</a:t>
            </a:r>
            <a:r>
              <a:rPr lang="ru-RU" sz="1600" b="1" i="1" dirty="0" smtClean="0"/>
              <a:t> </a:t>
            </a:r>
            <a:r>
              <a:rPr lang="ru-RU" sz="3200" b="1" i="1" dirty="0" smtClean="0"/>
              <a:t>ОЦЕНИВАНИЯ</a:t>
            </a:r>
            <a:r>
              <a:rPr lang="ru-RU" sz="1600" b="1" i="1" dirty="0" smtClean="0"/>
              <a:t> </a:t>
            </a:r>
            <a:endParaRPr lang="ru-RU" sz="2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4437112"/>
            <a:ext cx="5544616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КОНТРОЛЬ и МОНИТОРИНГ</a:t>
            </a:r>
            <a:endParaRPr lang="ru-RU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836712"/>
            <a:ext cx="6552728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5400" b="1" dirty="0" smtClean="0"/>
              <a:t>ПОУРОЧНОЕ ПЛАНИРОВАНИЕ</a:t>
            </a:r>
            <a:endParaRPr lang="ru-RU" sz="5400" b="1" dirty="0"/>
          </a:p>
        </p:txBody>
      </p:sp>
      <p:sp>
        <p:nvSpPr>
          <p:cNvPr id="7" name="Выгнутая влево стрелка 6"/>
          <p:cNvSpPr/>
          <p:nvPr/>
        </p:nvSpPr>
        <p:spPr>
          <a:xfrm rot="1626967">
            <a:off x="484093" y="3624481"/>
            <a:ext cx="795501" cy="2316008"/>
          </a:xfrm>
          <a:prstGeom prst="curvedRightArrow">
            <a:avLst>
              <a:gd name="adj1" fmla="val 18554"/>
              <a:gd name="adj2" fmla="val 132778"/>
              <a:gd name="adj3" fmla="val 369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 rot="9411995">
            <a:off x="7322384" y="549180"/>
            <a:ext cx="792088" cy="2066647"/>
          </a:xfrm>
          <a:prstGeom prst="curvedRightArrow">
            <a:avLst>
              <a:gd name="adj1" fmla="val 25000"/>
              <a:gd name="adj2" fmla="val 93298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060848"/>
            <a:ext cx="7344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"Текущая оценка представляет собой процедуру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оценки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индивидуального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продвижения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освоении программы учебного предмета. </a:t>
            </a:r>
          </a:p>
          <a:p>
            <a:pPr algn="r"/>
            <a:r>
              <a:rPr lang="ru-RU" sz="2000" b="1" dirty="0" smtClean="0">
                <a:solidFill>
                  <a:srgbClr val="0070C0"/>
                </a:solidFill>
              </a:rPr>
              <a:t>ПРИМЕРНАЯ</a:t>
            </a:r>
          </a:p>
          <a:p>
            <a:pPr algn="r"/>
            <a:r>
              <a:rPr lang="ru-RU" sz="2000" b="1" dirty="0" smtClean="0">
                <a:solidFill>
                  <a:srgbClr val="0070C0"/>
                </a:solidFill>
              </a:rPr>
              <a:t>ОСНОВНАЯ ОБРАЗОВАТЕЛЬНАЯ ПРОГРАММА</a:t>
            </a:r>
          </a:p>
          <a:p>
            <a:pPr algn="r"/>
            <a:r>
              <a:rPr lang="ru-RU" sz="2000" b="1" dirty="0" smtClean="0">
                <a:solidFill>
                  <a:srgbClr val="0070C0"/>
                </a:solidFill>
              </a:rPr>
              <a:t>ОСНОВНОГО ОБЩЕГО ОБРАЗОВАНИЯ</a:t>
            </a:r>
            <a:endParaRPr lang="ru-RU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476672"/>
            <a:ext cx="69847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Оценивание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(</a:t>
            </a:r>
            <a:r>
              <a:rPr lang="ru-RU" sz="4000" b="1" i="1" dirty="0" smtClean="0">
                <a:solidFill>
                  <a:srgbClr val="C00000"/>
                </a:solidFill>
              </a:rPr>
              <a:t>вознаграждение за УСИЛИЯ </a:t>
            </a:r>
            <a:r>
              <a:rPr lang="ru-RU" sz="3200" b="1" dirty="0" smtClean="0">
                <a:solidFill>
                  <a:srgbClr val="C00000"/>
                </a:solidFill>
              </a:rPr>
              <a:t>и результат)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764704"/>
            <a:ext cx="734481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Текущая оценка может быть </a:t>
            </a:r>
            <a:r>
              <a:rPr lang="ru-RU" sz="4000" b="1" u="sng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формирующей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т.е. поддерживающей и направляющей усилия учащегося, и </a:t>
            </a:r>
            <a:r>
              <a:rPr lang="ru-RU" sz="4000" b="1" u="sng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диагностической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способствующей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выявлению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осознанию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учителем и учащимся существующих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обучении»</a:t>
            </a:r>
          </a:p>
          <a:p>
            <a:pPr algn="r"/>
            <a:r>
              <a:rPr lang="ru-RU" sz="2400" b="1" dirty="0" smtClean="0">
                <a:solidFill>
                  <a:srgbClr val="0070C0"/>
                </a:solidFill>
              </a:rPr>
              <a:t>ПРИМЕРНАЯ</a:t>
            </a:r>
          </a:p>
          <a:p>
            <a:pPr algn="r"/>
            <a:r>
              <a:rPr lang="ru-RU" sz="2400" b="1" dirty="0" smtClean="0">
                <a:solidFill>
                  <a:srgbClr val="0070C0"/>
                </a:solidFill>
              </a:rPr>
              <a:t>ОСНОВНАЯ ОБРАЗОВАТЕЛЬНАЯ ПРОГРАММА</a:t>
            </a:r>
          </a:p>
          <a:p>
            <a:pPr algn="r"/>
            <a:r>
              <a:rPr lang="ru-RU" sz="2400" b="1" dirty="0" smtClean="0">
                <a:solidFill>
                  <a:srgbClr val="0070C0"/>
                </a:solidFill>
              </a:rPr>
              <a:t>ОСНОВНОГО ОБЩЕГО ОБРАЗОВАНИЯ</a:t>
            </a:r>
            <a:endParaRPr lang="ru-RU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55576" y="4149080"/>
            <a:ext cx="756084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Интегральная образовательная технология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Гузеев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Вячеслав Валерьянович (р. 1957) - зав. кафедрой образовательных технологий Академии повышения квалификации и переподготовки работников образования МО РФ, профессор, д.п.н.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772816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! Организуем непрерывную обратная связь - информация об успешности продвижения каждого ученика: МАТРИЦА СРЕЗОВ. Позволяет успешно управлять деятельностью учеников в освоении темы и планировать структуру и содержание уроков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20688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Оценивание</a:t>
            </a:r>
          </a:p>
          <a:p>
            <a:r>
              <a:rPr lang="ru-RU" sz="3200" b="1" i="1" dirty="0" smtClean="0">
                <a:solidFill>
                  <a:srgbClr val="C00000"/>
                </a:solidFill>
              </a:rPr>
              <a:t>вознаграждение за УСИЛИЯ </a:t>
            </a:r>
            <a:r>
              <a:rPr lang="ru-RU" sz="2400" b="1" dirty="0" smtClean="0">
                <a:solidFill>
                  <a:srgbClr val="C00000"/>
                </a:solidFill>
              </a:rPr>
              <a:t>и </a:t>
            </a:r>
            <a:r>
              <a:rPr lang="ru-RU" sz="3200" b="1" dirty="0" smtClean="0">
                <a:solidFill>
                  <a:srgbClr val="C00000"/>
                </a:solidFill>
              </a:rPr>
              <a:t>РЕЗУЛЬТАТ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597" name="Picture 21"/>
          <p:cNvPicPr>
            <a:picLocks noChangeAspect="1" noChangeArrowheads="1"/>
          </p:cNvPicPr>
          <p:nvPr/>
        </p:nvPicPr>
        <p:blipFill>
          <a:blip r:embed="rId2" cstate="print"/>
          <a:srcRect l="11019" t="27852" r="11019" b="50886"/>
          <a:stretch>
            <a:fillRect/>
          </a:stretch>
        </p:blipFill>
        <p:spPr bwMode="auto">
          <a:xfrm>
            <a:off x="539552" y="2708920"/>
            <a:ext cx="792088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899592" y="1772816"/>
            <a:ext cx="71287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Матрица срезов: </a:t>
            </a:r>
            <a:r>
              <a:rPr lang="ru-RU" sz="2400" b="1" dirty="0" smtClean="0">
                <a:solidFill>
                  <a:srgbClr val="0070C0"/>
                </a:solidFill>
              </a:rPr>
              <a:t>отражает динамику развития, уровень освоения темы; заполняется 0 или 1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5576" y="62068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Оценивание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вознаграждение за усилия и результат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36912"/>
            <a:ext cx="691276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"Накопленная оценка рассматривается как </a:t>
            </a:r>
            <a:r>
              <a:rPr lang="ru-RU" sz="2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 </a:t>
            </a:r>
            <a:r>
              <a:rPr lang="ru-RU" sz="3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фиксации</a:t>
            </a:r>
            <a:r>
              <a:rPr lang="ru-RU" sz="2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освоения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учащимся основных умений, характеризующих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достижение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каждого планируемого результата на всех этапах его формирования."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ПРИМЕРНАЯ</a:t>
            </a:r>
          </a:p>
          <a:p>
            <a:pPr algn="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</a:p>
          <a:p>
            <a:pPr algn="r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ОСНОВНОГО ОБЩЕГО ОБРАЗОВАНИЯ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43608" y="177281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«Звездочки» ½; 1; 2; 3 балла за деятельность и результат на различных этапах урока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54868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Оценивание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вознаграждение за усилия и результат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067944" y="260648"/>
            <a:ext cx="4464496" cy="37444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483768" y="2276872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9512" y="404664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1340768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мультимедиа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400506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МЕТОДЫ и ПРИЕМЫ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060848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РЕЗУЛЬТАТЫ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3528" y="332656"/>
            <a:ext cx="8568952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764704"/>
            <a:ext cx="756084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4800" b="1" dirty="0" err="1" smtClean="0">
                <a:solidFill>
                  <a:schemeClr val="bg1"/>
                </a:solidFill>
              </a:rPr>
              <a:t>мультимедийные</a:t>
            </a:r>
            <a:r>
              <a:rPr lang="ru-RU" sz="4800" b="1" dirty="0" smtClean="0">
                <a:solidFill>
                  <a:schemeClr val="bg1"/>
                </a:solidFill>
              </a:rPr>
              <a:t> ресурсы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720840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Мультимедиа</a:t>
            </a:r>
            <a:r>
              <a:rPr lang="ru-RU" sz="4000" dirty="0" smtClean="0"/>
              <a:t> (</a:t>
            </a:r>
            <a:r>
              <a:rPr lang="ru-RU" sz="4000" dirty="0" smtClean="0">
                <a:hlinkClick r:id="rId2" tooltip="Английский язык"/>
              </a:rPr>
              <a:t>англ.</a:t>
            </a:r>
            <a:r>
              <a:rPr lang="ru-RU" sz="4000" dirty="0" smtClean="0"/>
              <a:t> </a:t>
            </a:r>
            <a:r>
              <a:rPr lang="ru-RU" sz="4000" i="1" dirty="0" err="1" smtClean="0"/>
              <a:t>multimedia</a:t>
            </a:r>
            <a:r>
              <a:rPr lang="ru-RU" sz="4000" dirty="0" smtClean="0"/>
              <a:t>) — </a:t>
            </a:r>
            <a:r>
              <a:rPr lang="ru-RU" sz="4000" dirty="0" smtClean="0">
                <a:hlinkClick r:id="rId3" tooltip="Данные"/>
              </a:rPr>
              <a:t>данные</a:t>
            </a:r>
            <a:r>
              <a:rPr lang="ru-RU" sz="4000" dirty="0" smtClean="0"/>
              <a:t>, или содержание, которые представляются одновременно в разных формах: </a:t>
            </a:r>
            <a:r>
              <a:rPr lang="ru-RU" sz="4000" dirty="0" smtClean="0">
                <a:hlinkClick r:id="rId4" tooltip="Звук"/>
              </a:rPr>
              <a:t>звук</a:t>
            </a:r>
            <a:r>
              <a:rPr lang="ru-RU" sz="4000" dirty="0" smtClean="0"/>
              <a:t>, </a:t>
            </a:r>
            <a:r>
              <a:rPr lang="ru-RU" sz="4000" dirty="0" smtClean="0">
                <a:hlinkClick r:id="rId5" tooltip="Компьютерная анимация"/>
              </a:rPr>
              <a:t>анимированная</a:t>
            </a:r>
            <a:r>
              <a:rPr lang="ru-RU" sz="4000" dirty="0" smtClean="0"/>
              <a:t> </a:t>
            </a:r>
            <a:r>
              <a:rPr lang="ru-RU" sz="4000" dirty="0" smtClean="0">
                <a:hlinkClick r:id="rId6" tooltip="Компьютерная графика"/>
              </a:rPr>
              <a:t>компьютерная графика</a:t>
            </a:r>
            <a:r>
              <a:rPr lang="ru-RU" sz="4000" dirty="0" smtClean="0"/>
              <a:t>, </a:t>
            </a:r>
            <a:r>
              <a:rPr lang="ru-RU" sz="4000" dirty="0" smtClean="0">
                <a:hlinkClick r:id="rId7" tooltip="Видео"/>
              </a:rPr>
              <a:t>видеоряд</a:t>
            </a:r>
            <a:r>
              <a:rPr lang="ru-RU" sz="4000" dirty="0" smtClean="0"/>
              <a:t>. ..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57332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https://ru.wikipedia.org/wiki/%D0%9C%D1%83%D0%BB%D1%8C%D1%82%D0%B8%D0%BC%D0%B5%D0%B4%D0%B8%D0%B0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568952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9675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Например, в одном объекте-контейнере может содержаться, помимо </a:t>
            </a:r>
            <a:r>
              <a:rPr lang="ru-RU" sz="3600" dirty="0" smtClean="0">
                <a:hlinkClick r:id="rId2" tooltip="Текстовые данные"/>
              </a:rPr>
              <a:t>текстовой</a:t>
            </a:r>
            <a:r>
              <a:rPr lang="ru-RU" sz="3600" dirty="0" smtClean="0"/>
              <a:t> — звуковая, графическая и видеоинформация, а также, возможно, — способ </a:t>
            </a:r>
            <a:r>
              <a:rPr lang="ru-RU" sz="3600" dirty="0" smtClean="0">
                <a:hlinkClick r:id="rId3" tooltip="Интерактивность"/>
              </a:rPr>
              <a:t>интерактивного</a:t>
            </a:r>
            <a:r>
              <a:rPr lang="ru-RU" sz="3600" dirty="0" smtClean="0"/>
              <a:t> взаимодействия с ней. Это достигается использованием определённого набора </a:t>
            </a:r>
            <a:r>
              <a:rPr lang="ru-RU" sz="3600" dirty="0" smtClean="0">
                <a:hlinkClick r:id="rId4" tooltip="Аппаратное обеспечение"/>
              </a:rPr>
              <a:t>аппаратных</a:t>
            </a:r>
            <a:r>
              <a:rPr lang="ru-RU" sz="3600" dirty="0" smtClean="0"/>
              <a:t> и </a:t>
            </a:r>
            <a:r>
              <a:rPr lang="ru-RU" sz="3600" dirty="0" smtClean="0">
                <a:hlinkClick r:id="rId5" tooltip="Программное обеспечение"/>
              </a:rPr>
              <a:t>программных средств</a:t>
            </a:r>
            <a:r>
              <a:rPr lang="ru-RU" sz="3600" dirty="0" smtClean="0"/>
              <a:t>.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580526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6"/>
              </a:rPr>
              <a:t>https://ru.wikipedia.org/wiki/%D0%9C%D1%83%D0%BB%D1%8C%D1%82%D0%B8%D0%BC%D0%B5%D0%B4%D0%B8%D0%B0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836712"/>
            <a:ext cx="756084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</a:rPr>
              <a:t>занимательные вопросы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логические задачи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качественные задачи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экспериментальные задачи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задачи в формате ОГЭ и ЕГЭ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презентации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демонстрационный эксперимент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70C0"/>
                </a:solidFill>
              </a:rPr>
              <a:t> интерактивные модели…</a:t>
            </a:r>
          </a:p>
          <a:p>
            <a:pPr>
              <a:buFont typeface="Arial" pitchFamily="34" charset="0"/>
              <a:buChar char="•"/>
            </a:pPr>
            <a:endParaRPr lang="ru-RU" sz="28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980728"/>
            <a:ext cx="77768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Вопросы, упражнения, задачи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Например: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РЕШАЕМ ЗАДАЧИ</a:t>
            </a:r>
          </a:p>
          <a:p>
            <a:r>
              <a:rPr lang="ru-RU" sz="3200" b="1" dirty="0" smtClean="0"/>
              <a:t>Останавливая на скаку коня, Русская Женщина приложила к нему постоянную силу </a:t>
            </a:r>
            <a:r>
              <a:rPr lang="en-US" sz="3200" b="1" dirty="0" smtClean="0"/>
              <a:t>F</a:t>
            </a:r>
            <a:r>
              <a:rPr lang="ru-RU" sz="3200" b="1" dirty="0" smtClean="0"/>
              <a:t> в течении времени </a:t>
            </a:r>
            <a:r>
              <a:rPr lang="en-US" sz="3200" b="1" dirty="0" smtClean="0"/>
              <a:t>t</a:t>
            </a:r>
            <a:r>
              <a:rPr lang="ru-RU" sz="3200" b="1" dirty="0" smtClean="0"/>
              <a:t>.</a:t>
            </a:r>
            <a:r>
              <a:rPr lang="en-US" sz="3200" b="1" dirty="0" smtClean="0"/>
              <a:t> </a:t>
            </a:r>
            <a:r>
              <a:rPr lang="ru-RU" sz="3200" b="1" dirty="0" smtClean="0"/>
              <a:t>Какую кинетическую энергию </a:t>
            </a:r>
            <a:r>
              <a:rPr lang="en-US" sz="3200" b="1" dirty="0" smtClean="0"/>
              <a:t>E</a:t>
            </a:r>
            <a:r>
              <a:rPr lang="ru-RU" sz="3200" b="1" dirty="0" smtClean="0"/>
              <a:t> коня приняла на себя Русская Женщина, если до встречи с ней животное неслось со скоростью </a:t>
            </a:r>
            <a:r>
              <a:rPr lang="en-US" sz="3200" b="1" dirty="0" smtClean="0"/>
              <a:t>v</a:t>
            </a:r>
            <a:r>
              <a:rPr lang="ru-RU" sz="3200" b="1" dirty="0" smtClean="0"/>
              <a:t>?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 t="6811" r="13179" b="12348"/>
          <a:stretch>
            <a:fillRect/>
          </a:stretch>
        </p:blipFill>
        <p:spPr bwMode="auto">
          <a:xfrm>
            <a:off x="611560" y="496512"/>
            <a:ext cx="7992887" cy="588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 l="8362" t="30067" r="36711" b="45570"/>
          <a:stretch>
            <a:fillRect/>
          </a:stretch>
        </p:blipFill>
        <p:spPr bwMode="auto">
          <a:xfrm>
            <a:off x="611560" y="908720"/>
            <a:ext cx="446449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71600" y="4365104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http://school-collection.edu.ru/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2564904"/>
            <a:ext cx="19800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http://fcior.edu.ru/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 l="6201" t="34496" r="53544" b="45571"/>
          <a:stretch>
            <a:fillRect/>
          </a:stretch>
        </p:blipFill>
        <p:spPr bwMode="auto">
          <a:xfrm>
            <a:off x="1187624" y="3140968"/>
            <a:ext cx="327191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 l="23422" t="15670" r="22536" b="6811"/>
          <a:stretch>
            <a:fillRect/>
          </a:stretch>
        </p:blipFill>
        <p:spPr bwMode="auto">
          <a:xfrm>
            <a:off x="4716016" y="620688"/>
            <a:ext cx="3871973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Алексеева Е.В. </a:t>
            </a:r>
            <a:r>
              <a:rPr lang="ru-RU" dirty="0" err="1" smtClean="0"/>
              <a:t>Фоксфорд</a:t>
            </a:r>
            <a:endParaRPr lang="ru-RU" dirty="0" smtClean="0"/>
          </a:p>
          <a:p>
            <a:r>
              <a:rPr lang="ru-RU" dirty="0" smtClean="0"/>
              <a:t>Занимательные вопросы</a:t>
            </a:r>
          </a:p>
          <a:p>
            <a:r>
              <a:rPr lang="ru-RU" dirty="0" smtClean="0"/>
              <a:t> (Например: База вопросов ЧТО? ГДЕ? КОГДА?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1484784"/>
            <a:ext cx="3757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https://db.chgk.info/search/questions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362" t="13456" r="9247" b="18993"/>
          <a:stretch>
            <a:fillRect/>
          </a:stretch>
        </p:blipFill>
        <p:spPr bwMode="auto">
          <a:xfrm>
            <a:off x="827584" y="1988839"/>
            <a:ext cx="7632848" cy="420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067944" y="260648"/>
            <a:ext cx="4464496" cy="3744416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483768" y="2276872"/>
            <a:ext cx="4680520" cy="4176464"/>
          </a:xfrm>
          <a:prstGeom prst="ellipse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9512" y="404664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4008" y="1340768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мультимедиа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400506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МЕТОДЫ и ПРИЕМЫ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060848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РЕЗУЛЬТАТЫ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756084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5400" b="1" dirty="0" smtClean="0"/>
              <a:t>Деятельность учителя</a:t>
            </a:r>
            <a:endParaRPr lang="ru-RU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5229200"/>
            <a:ext cx="756084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5400" b="1" dirty="0" smtClean="0"/>
              <a:t>Деятельность ученика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772816"/>
            <a:ext cx="7272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Наблюдаем и объясняем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70C0"/>
                </a:solidFill>
              </a:rPr>
              <a:t> Наблюдаем и выдвигаем гипотезу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70C0"/>
                </a:solidFill>
              </a:rPr>
              <a:t> Смотрим и считаем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70C0"/>
                </a:solidFill>
              </a:rPr>
              <a:t> Назовите явление и сформулируйте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  его природу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70C0"/>
                </a:solidFill>
              </a:rPr>
              <a:t> Придумайте - что будет, если…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75656" y="1916832"/>
            <a:ext cx="5713615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</a:rPr>
              <a:t>Вопросы, упражнения, задачи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C00000"/>
                </a:solidFill>
              </a:rPr>
              <a:t>РЕШАЕМ ЗАДАЧИ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C00000"/>
                </a:solidFill>
              </a:rPr>
              <a:t>РАБОТАЕМ С ТЕКСТОМ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C00000"/>
                </a:solidFill>
              </a:rPr>
              <a:t>ВЫПОЛНЯЕМ  ТЕСТ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C00000"/>
                </a:solidFill>
              </a:rPr>
              <a:t>ЗНАЕМ И ПРИМЕНЯЕМ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C00000"/>
                </a:solidFill>
              </a:rPr>
              <a:t>Что будет, если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548680"/>
            <a:ext cx="756084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5400" b="1" dirty="0" smtClean="0"/>
              <a:t>Деятельность учителя</a:t>
            </a:r>
            <a:endParaRPr lang="ru-RU" sz="5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5229200"/>
            <a:ext cx="756084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5400" b="1" dirty="0" smtClean="0"/>
              <a:t>Деятельность ученика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827584" y="1959224"/>
            <a:ext cx="73448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Работая, вы растрачиваете вашу внутреннюю энергию. А как вы ее пополняете? Вот некоторые сведения, полезные для поддержания вашего здоровья «на уровне». Поглощая пищу, вы потребляете содержащуюся в ней внутреннюю энергию в следующих количествах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хлеб – 900 Дж/г; сахар – 17 000 Дж/г; молоко – 3000 Дж/г; мясо – 7500 Дж/г; картофель – 4000Дж/г; масло – 33 000 Дж/г; овощи и фрукты – 600-2000 Дж/г; яйца – 7000 Дж/г. Работая, вы расходуете энергию в следующих примерно количествах (за 1 час на 1 кг массы человека): при подготовке к урокам – 6000 Дж/г; при зарядке – 16 000 Дж; при лежании – 4000 Дж; при плавании – 30 000 Дж; во время сна – 4000 Дж; при ходьбе – 15 000 Дж. Неизрасходованная энергия запасается в жировом слое</a:t>
            </a: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764704"/>
            <a:ext cx="63081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Вопросы, упражнения, задачи</a:t>
            </a:r>
          </a:p>
          <a:p>
            <a:r>
              <a:rPr lang="ru-RU" sz="3600" b="1" dirty="0" smtClean="0">
                <a:solidFill>
                  <a:srgbClr val="0070C0"/>
                </a:solidFill>
              </a:rPr>
              <a:t>Например: </a:t>
            </a:r>
            <a:r>
              <a:rPr lang="ru-RU" sz="3600" b="1" dirty="0" smtClean="0">
                <a:solidFill>
                  <a:srgbClr val="C00000"/>
                </a:solidFill>
              </a:rPr>
              <a:t>Составьте задачу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траектория, время, скорость, пройденный путь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692696"/>
            <a:ext cx="7416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Вопросы, упражнения, задачи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Например: </a:t>
            </a:r>
            <a:r>
              <a:rPr lang="ru-RU" sz="3600" b="1" dirty="0" smtClean="0">
                <a:solidFill>
                  <a:srgbClr val="C00000"/>
                </a:solidFill>
              </a:rPr>
              <a:t>Найди лишнее</a:t>
            </a:r>
          </a:p>
          <a:p>
            <a:pPr algn="ctr"/>
            <a:endParaRPr lang="ru-RU" sz="2800" b="1" dirty="0" smtClean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5040" y="2924944"/>
            <a:ext cx="7884915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Например: </a:t>
            </a:r>
            <a:r>
              <a:rPr lang="ru-RU" sz="4000" b="1" dirty="0" smtClean="0">
                <a:solidFill>
                  <a:srgbClr val="C00000"/>
                </a:solidFill>
              </a:rPr>
              <a:t>Что общего между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батарейкой и водопадом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  душем и атомным взрывом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романом «Отцы и дети» и индукционным током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067944" y="260648"/>
            <a:ext cx="4464496" cy="3744416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483768" y="2276872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9512" y="404664"/>
            <a:ext cx="4680520" cy="4176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1340768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мультимедиа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400506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МЕТОДЫ и ПРИЕМЫ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060848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РЕЗУЛЬТАТЫ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4208" y="54868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ИТОГИ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124744"/>
            <a:ext cx="89768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Содержание позволяет:</a:t>
            </a:r>
          </a:p>
          <a:p>
            <a:pPr lvl="0" algn="ctr">
              <a:buFont typeface="Arial" pitchFamily="34" charset="0"/>
              <a:buChar char="•"/>
            </a:pPr>
            <a:r>
              <a:rPr lang="ru-RU" sz="3600" b="1" dirty="0" smtClean="0"/>
              <a:t>работать по любому учебнику</a:t>
            </a:r>
            <a:endParaRPr lang="ru-RU" sz="3600" dirty="0" smtClean="0"/>
          </a:p>
          <a:p>
            <a:pPr lvl="0" algn="ctr">
              <a:buFont typeface="Arial" pitchFamily="34" charset="0"/>
              <a:buChar char="•"/>
            </a:pPr>
            <a:r>
              <a:rPr lang="ru-RU" sz="3600" b="1" dirty="0" smtClean="0"/>
              <a:t>использовать для дистанционного,</a:t>
            </a:r>
          </a:p>
          <a:p>
            <a:pPr lvl="0" algn="ctr"/>
            <a:r>
              <a:rPr lang="ru-RU" sz="3600" b="1" dirty="0" smtClean="0"/>
              <a:t> перевернутого, смешанного обучения…</a:t>
            </a:r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/>
              <a:t>экономить время на конструирование урока</a:t>
            </a:r>
            <a:endParaRPr lang="ru-RU" sz="3600" dirty="0" smtClean="0"/>
          </a:p>
          <a:p>
            <a:pPr algn="ctr">
              <a:buFont typeface="Arial" pitchFamily="34" charset="0"/>
              <a:buChar char="•"/>
            </a:pPr>
            <a:r>
              <a:rPr lang="ru-RU" sz="3600" b="1" dirty="0" smtClean="0"/>
              <a:t>создавать уроки, наполненные</a:t>
            </a:r>
          </a:p>
          <a:p>
            <a:pPr algn="ctr"/>
            <a:r>
              <a:rPr lang="ru-RU" sz="3600" b="1" dirty="0" smtClean="0"/>
              <a:t>разнообразными и интересными по</a:t>
            </a:r>
          </a:p>
          <a:p>
            <a:pPr algn="ctr"/>
            <a:r>
              <a:rPr lang="ru-RU" sz="3600" b="1" dirty="0" smtClean="0"/>
              <a:t>содержанию и по форме заданиями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332656"/>
            <a:ext cx="8424936" cy="6120680"/>
          </a:xfrm>
          <a:prstGeom prst="round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Картинки по запросу смайл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356992"/>
            <a:ext cx="3600400" cy="302433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87624" y="105273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СПАСИБО ЗА ВНИМАНИЕ</a:t>
            </a:r>
            <a:endParaRPr lang="ru-RU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653</Words>
  <Application>Microsoft Office PowerPoint</Application>
  <PresentationFormat>Экран (4:3)</PresentationFormat>
  <Paragraphs>111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Эффективные приемы конструирования современного урока физики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Эффективные приемы конструирования современного урока физики</dc:title>
  <dc:creator>2</dc:creator>
  <cp:lastModifiedBy>k302</cp:lastModifiedBy>
  <cp:revision>99</cp:revision>
  <dcterms:created xsi:type="dcterms:W3CDTF">2020-08-18T15:47:00Z</dcterms:created>
  <dcterms:modified xsi:type="dcterms:W3CDTF">2020-09-23T02:19:41Z</dcterms:modified>
</cp:coreProperties>
</file>