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5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5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petunnin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28575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Организация проектной деятельности школьников как способ повышения технологической компетентности учителя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Петунин Олег Викторович, заведующий кафедрой </a:t>
            </a:r>
            <a:r>
              <a:rPr lang="ru-RU" dirty="0" err="1" smtClean="0"/>
              <a:t>естественно-научных</a:t>
            </a:r>
            <a:r>
              <a:rPr lang="ru-RU" dirty="0" smtClean="0"/>
              <a:t> и математических дисциплин </a:t>
            </a:r>
            <a:r>
              <a:rPr lang="ru-RU" dirty="0" err="1" smtClean="0"/>
              <a:t>КРИПКиПРО</a:t>
            </a:r>
            <a:r>
              <a:rPr lang="ru-RU" dirty="0" smtClean="0"/>
              <a:t>, д-р </a:t>
            </a:r>
            <a:r>
              <a:rPr lang="ru-RU" dirty="0" err="1" smtClean="0"/>
              <a:t>пед</a:t>
            </a:r>
            <a:r>
              <a:rPr lang="ru-RU" dirty="0" smtClean="0"/>
              <a:t>. наук, профессор, отличник народного просвещения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понятия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Проектирование  </a:t>
            </a:r>
            <a:r>
              <a:rPr lang="ru-RU" dirty="0" smtClean="0"/>
              <a:t>(от лат. «</a:t>
            </a:r>
            <a:r>
              <a:rPr lang="ru-RU" dirty="0" err="1" smtClean="0"/>
              <a:t>projectus</a:t>
            </a:r>
            <a:r>
              <a:rPr lang="ru-RU" dirty="0" smtClean="0"/>
              <a:t>» — брошенный вперед) - это  процесс создания прототипа, прообраза предполагаемого или возможного объекта (состояния) и обоснованное определение вариантов прогнозируемого и планового развития новых процессов и явлений. </a:t>
            </a:r>
          </a:p>
          <a:p>
            <a:pPr algn="just"/>
            <a:r>
              <a:rPr lang="ru-RU" b="1" dirty="0" smtClean="0"/>
              <a:t>Проект</a:t>
            </a:r>
            <a:r>
              <a:rPr lang="ru-RU" dirty="0" smtClean="0"/>
              <a:t> – это совокупность действий, исполнителей и средств по выработке вариантов решения определенной проблемы, достижения определённых целей.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     </a:t>
            </a:r>
          </a:p>
          <a:p>
            <a:pPr algn="ctr">
              <a:buNone/>
            </a:pPr>
            <a:r>
              <a:rPr lang="ru-RU" dirty="0" smtClean="0"/>
              <a:t>         Учебный проект – практический результат детальных исследований проблемы, поднятой автором, представленной и оформленной тем или иным образом</a:t>
            </a:r>
          </a:p>
          <a:p>
            <a:pPr algn="ctr">
              <a:buNone/>
            </a:pPr>
            <a:r>
              <a:rPr lang="ru-RU" dirty="0" smtClean="0"/>
              <a:t>(</a:t>
            </a:r>
            <a:r>
              <a:rPr lang="ru-RU" i="1" dirty="0" smtClean="0"/>
              <a:t>Евгения Семеновна  </a:t>
            </a:r>
            <a:r>
              <a:rPr lang="ru-RU" i="1" dirty="0" err="1" smtClean="0"/>
              <a:t>Полат</a:t>
            </a:r>
            <a:r>
              <a:rPr lang="ru-RU" i="1" dirty="0" smtClean="0"/>
              <a:t>, </a:t>
            </a:r>
            <a:r>
              <a:rPr lang="ru-RU" dirty="0" smtClean="0"/>
              <a:t>советский ученый-педагог, </a:t>
            </a:r>
            <a:r>
              <a:rPr lang="ru-RU" dirty="0" smtClean="0"/>
              <a:t>исследователь метода проектов , </a:t>
            </a:r>
            <a:r>
              <a:rPr lang="ru-RU" dirty="0" smtClean="0"/>
              <a:t>теории и </a:t>
            </a:r>
            <a:r>
              <a:rPr lang="ru-RU" dirty="0" smtClean="0"/>
              <a:t>практики дистанционного обучения, </a:t>
            </a:r>
            <a:r>
              <a:rPr lang="ru-RU" dirty="0" smtClean="0"/>
              <a:t>педагогических технологий, </a:t>
            </a:r>
            <a:r>
              <a:rPr lang="ru-RU" dirty="0" err="1" smtClean="0"/>
              <a:t>Интернет-технологий</a:t>
            </a:r>
            <a:r>
              <a:rPr lang="ru-RU" dirty="0" smtClean="0"/>
              <a:t>)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Polat_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000396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Проектная деятельность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Является частью самостоятельной работы учащихся;</a:t>
            </a:r>
          </a:p>
          <a:p>
            <a:r>
              <a:rPr lang="ru-RU" dirty="0" smtClean="0"/>
              <a:t>и</a:t>
            </a:r>
            <a:r>
              <a:rPr lang="ru-RU" dirty="0" smtClean="0"/>
              <a:t>ндивидуальный </a:t>
            </a:r>
            <a:r>
              <a:rPr lang="ru-RU" dirty="0" smtClean="0"/>
              <a:t>темп работы </a:t>
            </a:r>
            <a:r>
              <a:rPr lang="ru-RU" dirty="0" smtClean="0"/>
              <a:t>каждого ученика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комплексный подход к </a:t>
            </a:r>
            <a:r>
              <a:rPr lang="ru-RU" dirty="0" smtClean="0"/>
              <a:t>разработке;</a:t>
            </a:r>
          </a:p>
          <a:p>
            <a:r>
              <a:rPr lang="ru-RU" dirty="0" smtClean="0"/>
              <a:t>глубокое, осознанное усвоение </a:t>
            </a:r>
            <a:r>
              <a:rPr lang="ru-RU" dirty="0" smtClean="0"/>
              <a:t>знаний;</a:t>
            </a:r>
          </a:p>
          <a:p>
            <a:r>
              <a:rPr lang="ru-RU" dirty="0" smtClean="0"/>
              <a:t>у</a:t>
            </a:r>
            <a:r>
              <a:rPr lang="ru-RU" dirty="0" smtClean="0"/>
              <a:t>чение постигает </a:t>
            </a:r>
            <a:r>
              <a:rPr lang="ru-RU" dirty="0" smtClean="0"/>
              <a:t>реальные процессы, объекты</a:t>
            </a:r>
            <a:r>
              <a:rPr lang="ru-RU" dirty="0" smtClean="0"/>
              <a:t> .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 проектной деятельности в школе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r>
              <a:rPr lang="ru-RU" sz="3800" dirty="0" smtClean="0"/>
              <a:t>Обучить школьников планированию  (определить цель, описать основные шаги по достижению поставленной цели, концентрироваться на достижении цели и др.); </a:t>
            </a:r>
          </a:p>
          <a:p>
            <a:r>
              <a:rPr lang="ru-RU" sz="3800" dirty="0" smtClean="0"/>
              <a:t>Формировать навыки сбора и обработки информации, материалов (выбрать подходящую информацию и правильно ее использовать и др.);</a:t>
            </a:r>
          </a:p>
          <a:p>
            <a:r>
              <a:rPr lang="ru-RU" sz="3800" dirty="0" smtClean="0"/>
              <a:t>Формировать умение анализировать (критическое мышление); </a:t>
            </a:r>
          </a:p>
          <a:p>
            <a:r>
              <a:rPr lang="ru-RU" sz="3800" dirty="0" smtClean="0"/>
              <a:t>Формировать умение составлять письменный отчет (составлять план работы, презентовать четко информацию, оформлять сноски, иметь понятие о </a:t>
            </a:r>
            <a:r>
              <a:rPr lang="ru-RU" sz="3800" dirty="0" err="1" smtClean="0"/>
              <a:t>библиографиии</a:t>
            </a:r>
            <a:r>
              <a:rPr lang="ru-RU" sz="3800" dirty="0" smtClean="0"/>
              <a:t> др.); </a:t>
            </a:r>
          </a:p>
          <a:p>
            <a:r>
              <a:rPr lang="ru-RU" sz="3800" dirty="0" smtClean="0"/>
              <a:t>Формировать позитивное отношение к работе (проявлять инициативу, энтузиазм, стараться выполнить работу в срок в соответствии с установленным планом и графиком работы и др.)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Плюсы проектной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Повышение мотивации учащихся к учению; </a:t>
            </a:r>
          </a:p>
          <a:p>
            <a:r>
              <a:rPr lang="ru-RU" dirty="0" smtClean="0"/>
              <a:t>развитие творческих способностей школьников; </a:t>
            </a:r>
          </a:p>
          <a:p>
            <a:r>
              <a:rPr lang="ru-RU" dirty="0" smtClean="0"/>
              <a:t>смещение акцента от инструментального подхода к технологическому;</a:t>
            </a:r>
          </a:p>
          <a:p>
            <a:r>
              <a:rPr lang="ru-RU" dirty="0" smtClean="0"/>
              <a:t>формирование чувства </a:t>
            </a:r>
            <a:r>
              <a:rPr lang="ru-RU" dirty="0" smtClean="0"/>
              <a:t>ответственности учащихся;</a:t>
            </a:r>
            <a:endParaRPr lang="ru-RU" dirty="0" smtClean="0"/>
          </a:p>
          <a:p>
            <a:r>
              <a:rPr lang="ru-RU" dirty="0" smtClean="0"/>
              <a:t>создание условий для отношений сотрудничества между учителем и учащимся и др.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Классификация проектов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35785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9600" dirty="0" smtClean="0"/>
              <a:t>1</a:t>
            </a:r>
            <a:r>
              <a:rPr lang="ru-RU" sz="9600" dirty="0" smtClean="0"/>
              <a:t>. По </a:t>
            </a:r>
            <a:r>
              <a:rPr lang="ru-RU" sz="9600" dirty="0" smtClean="0"/>
              <a:t>доминирующему в проекте методу или виду </a:t>
            </a:r>
            <a:r>
              <a:rPr lang="ru-RU" sz="9600" dirty="0" smtClean="0"/>
              <a:t>деятельности (исследовательские, творческие, </a:t>
            </a:r>
            <a:r>
              <a:rPr lang="ru-RU" sz="9600" dirty="0" err="1" smtClean="0"/>
              <a:t>ролево-игровые</a:t>
            </a:r>
            <a:r>
              <a:rPr lang="ru-RU" sz="9600" dirty="0" smtClean="0"/>
              <a:t>, информационные, практико-ориентированные </a:t>
            </a:r>
            <a:r>
              <a:rPr lang="ru-RU" sz="9600" dirty="0" smtClean="0"/>
              <a:t>(прикладные).</a:t>
            </a:r>
          </a:p>
          <a:p>
            <a:pPr algn="just">
              <a:buNone/>
            </a:pPr>
            <a:r>
              <a:rPr lang="ru-RU" sz="9600" dirty="0" smtClean="0"/>
              <a:t>2. По признаку предметно-содержательной </a:t>
            </a:r>
            <a:r>
              <a:rPr lang="ru-RU" sz="9600" dirty="0" smtClean="0"/>
              <a:t>области (</a:t>
            </a:r>
            <a:r>
              <a:rPr lang="ru-RU" sz="9600" dirty="0" err="1" smtClean="0"/>
              <a:t>монопроекты</a:t>
            </a:r>
            <a:r>
              <a:rPr lang="ru-RU" sz="9600" dirty="0" smtClean="0"/>
              <a:t>, </a:t>
            </a:r>
            <a:r>
              <a:rPr lang="ru-RU" sz="9600" dirty="0" err="1" smtClean="0"/>
              <a:t>межпредметные</a:t>
            </a:r>
            <a:r>
              <a:rPr lang="ru-RU" sz="9600" dirty="0" smtClean="0"/>
              <a:t> проекты).</a:t>
            </a:r>
            <a:endParaRPr lang="ru-RU" sz="9600" dirty="0" smtClean="0"/>
          </a:p>
          <a:p>
            <a:pPr algn="just">
              <a:buNone/>
            </a:pPr>
            <a:r>
              <a:rPr lang="ru-RU" sz="9600" dirty="0" smtClean="0"/>
              <a:t>3.По характеру </a:t>
            </a:r>
            <a:r>
              <a:rPr lang="ru-RU" sz="9600" dirty="0" smtClean="0"/>
              <a:t>контактов (внутренние </a:t>
            </a:r>
            <a:r>
              <a:rPr lang="ru-RU" sz="9600" dirty="0" smtClean="0"/>
              <a:t>или региональные</a:t>
            </a:r>
            <a:r>
              <a:rPr lang="ru-RU" sz="9600" dirty="0" smtClean="0"/>
              <a:t>, международные).</a:t>
            </a:r>
            <a:endParaRPr lang="ru-RU" sz="9600" dirty="0" smtClean="0"/>
          </a:p>
          <a:p>
            <a:pPr algn="just">
              <a:buNone/>
            </a:pPr>
            <a:r>
              <a:rPr lang="ru-RU" sz="9600" dirty="0" smtClean="0"/>
              <a:t>4.По количеству участников </a:t>
            </a:r>
            <a:r>
              <a:rPr lang="ru-RU" sz="9600" dirty="0" smtClean="0"/>
              <a:t>проекта (индивидуальные, парные</a:t>
            </a:r>
            <a:r>
              <a:rPr lang="ru-RU" sz="9600" dirty="0" smtClean="0"/>
              <a:t>,</a:t>
            </a:r>
          </a:p>
          <a:p>
            <a:pPr algn="just">
              <a:buNone/>
            </a:pPr>
            <a:r>
              <a:rPr lang="ru-RU" sz="9600" dirty="0" smtClean="0"/>
              <a:t>    групповые).</a:t>
            </a:r>
            <a:endParaRPr lang="ru-RU" sz="9600" dirty="0" smtClean="0"/>
          </a:p>
          <a:p>
            <a:pPr algn="just">
              <a:buNone/>
            </a:pPr>
            <a:r>
              <a:rPr lang="ru-RU" sz="9600" dirty="0" smtClean="0"/>
              <a:t>5.По продолжительности </a:t>
            </a:r>
            <a:r>
              <a:rPr lang="ru-RU" sz="9600" dirty="0" smtClean="0"/>
              <a:t>проекта (краткосрочные, средней </a:t>
            </a:r>
            <a:r>
              <a:rPr lang="ru-RU" sz="9600" dirty="0" smtClean="0"/>
              <a:t>продолжительности</a:t>
            </a:r>
            <a:r>
              <a:rPr lang="ru-RU" sz="9600" dirty="0" smtClean="0"/>
              <a:t>, долгосрочные).</a:t>
            </a:r>
            <a:endParaRPr lang="ru-RU" sz="9600" dirty="0" smtClean="0"/>
          </a:p>
          <a:p>
            <a:pPr algn="just">
              <a:buNone/>
            </a:pPr>
            <a:r>
              <a:rPr lang="ru-RU" sz="9600" dirty="0" smtClean="0"/>
              <a:t>6.По </a:t>
            </a:r>
            <a:r>
              <a:rPr lang="ru-RU" sz="9600" dirty="0" smtClean="0"/>
              <a:t>результатам (доклад</a:t>
            </a:r>
            <a:r>
              <a:rPr lang="ru-RU" sz="9600" dirty="0" smtClean="0"/>
              <a:t>, альбом, сборник, каталог, альманах</a:t>
            </a:r>
            <a:r>
              <a:rPr lang="ru-RU" sz="9600" dirty="0" smtClean="0"/>
              <a:t>; макет</a:t>
            </a:r>
            <a:r>
              <a:rPr lang="ru-RU" sz="9600" dirty="0" smtClean="0"/>
              <a:t>, схема, </a:t>
            </a:r>
            <a:r>
              <a:rPr lang="ru-RU" sz="9600" dirty="0" err="1" smtClean="0"/>
              <a:t>план-карта</a:t>
            </a:r>
            <a:r>
              <a:rPr lang="ru-RU" sz="9600" dirty="0" smtClean="0"/>
              <a:t>; видеофильм; выставка</a:t>
            </a:r>
            <a:r>
              <a:rPr lang="ru-RU" sz="9600" dirty="0" smtClean="0"/>
              <a:t>; и др</a:t>
            </a:r>
            <a:r>
              <a:rPr lang="ru-RU" sz="9600" dirty="0" smtClean="0"/>
              <a:t>.).</a:t>
            </a:r>
            <a:endParaRPr lang="ru-RU" sz="9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проектирования (6 П)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1) Проблема;</a:t>
            </a:r>
          </a:p>
          <a:p>
            <a:pPr>
              <a:buNone/>
            </a:pPr>
            <a:r>
              <a:rPr lang="ru-RU" dirty="0" smtClean="0"/>
              <a:t>2) </a:t>
            </a:r>
            <a:r>
              <a:rPr lang="ru-RU" dirty="0" smtClean="0"/>
              <a:t>Проектирование (планирование</a:t>
            </a:r>
            <a:r>
              <a:rPr lang="ru-RU" dirty="0" smtClean="0"/>
              <a:t>);</a:t>
            </a:r>
          </a:p>
          <a:p>
            <a:pPr>
              <a:buNone/>
            </a:pPr>
            <a:r>
              <a:rPr lang="ru-RU" dirty="0" smtClean="0"/>
              <a:t>3) Поиск информации;</a:t>
            </a:r>
          </a:p>
          <a:p>
            <a:pPr marL="514350" indent="-514350">
              <a:buAutoNum type="arabicParenR" startAt="4"/>
            </a:pPr>
            <a:r>
              <a:rPr lang="ru-RU" dirty="0" smtClean="0"/>
              <a:t>Продукт;</a:t>
            </a:r>
          </a:p>
          <a:p>
            <a:pPr marL="514350" indent="-514350">
              <a:buAutoNum type="arabicParenR" startAt="4"/>
            </a:pPr>
            <a:r>
              <a:rPr lang="ru-RU" dirty="0" smtClean="0"/>
              <a:t>Презентация;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6) </a:t>
            </a:r>
            <a:r>
              <a:rPr lang="ru-RU" dirty="0" err="1" smtClean="0"/>
              <a:t>Портфолио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проектирования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 1</a:t>
            </a:r>
            <a:r>
              <a:rPr lang="ru-RU" sz="3600" dirty="0" smtClean="0"/>
              <a:t>.    Подготовительный (организационно-подготовительный) </a:t>
            </a:r>
            <a:r>
              <a:rPr lang="ru-RU" sz="3600" dirty="0" smtClean="0"/>
              <a:t>этап;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    2</a:t>
            </a:r>
            <a:r>
              <a:rPr lang="ru-RU" sz="3600" dirty="0" smtClean="0"/>
              <a:t>.    Основной </a:t>
            </a:r>
            <a:r>
              <a:rPr lang="ru-RU" sz="3600" dirty="0" smtClean="0"/>
              <a:t>(практический) этап;</a:t>
            </a:r>
          </a:p>
          <a:p>
            <a:pPr>
              <a:buNone/>
            </a:pPr>
            <a:r>
              <a:rPr lang="ru-RU" sz="3600" dirty="0" smtClean="0"/>
              <a:t>       3</a:t>
            </a:r>
            <a:r>
              <a:rPr lang="ru-RU" sz="3600" dirty="0" smtClean="0"/>
              <a:t>.    Заключительный </a:t>
            </a:r>
            <a:r>
              <a:rPr lang="ru-RU" sz="3600" dirty="0" smtClean="0"/>
              <a:t>(аналитический, рефлексивный) этап.</a:t>
            </a:r>
            <a:endParaRPr lang="ru-R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Древнегреческое слово «</a:t>
            </a:r>
            <a:r>
              <a:rPr lang="ru-RU" dirty="0" err="1" smtClean="0"/>
              <a:t>problema</a:t>
            </a:r>
            <a:r>
              <a:rPr lang="ru-RU" dirty="0" smtClean="0"/>
              <a:t>» переводится как «задача», «преграда», «трудность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Проблема – осознание знания о незнании.</a:t>
            </a:r>
            <a:endParaRPr lang="ru-RU" dirty="0" smtClean="0"/>
          </a:p>
          <a:p>
            <a:r>
              <a:rPr lang="ru-RU" dirty="0" smtClean="0"/>
              <a:t>Проблема должна быть актуальной, конкретной, относительно узкой, доступной для разрешения школьником.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   Чем </a:t>
            </a:r>
            <a:r>
              <a:rPr lang="ru-RU" dirty="0" smtClean="0"/>
              <a:t>сложнее и грандиознее план, тем больше шансов, что он </a:t>
            </a:r>
            <a:r>
              <a:rPr lang="ru-RU" dirty="0" smtClean="0"/>
              <a:t>провалится (</a:t>
            </a:r>
            <a:r>
              <a:rPr lang="ru-RU" dirty="0" smtClean="0"/>
              <a:t>производная от закона </a:t>
            </a:r>
            <a:r>
              <a:rPr lang="ru-RU" dirty="0" err="1" smtClean="0"/>
              <a:t>Мэрфи</a:t>
            </a:r>
            <a:r>
              <a:rPr lang="ru-RU" dirty="0" smtClean="0"/>
              <a:t>).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По смыслу и широте должна соответствовать проблеме;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Должна быть актуальной (объективная и субъективная актуальность), конкретной.</a:t>
            </a:r>
          </a:p>
          <a:p>
            <a:pPr>
              <a:buNone/>
            </a:pPr>
            <a:r>
              <a:rPr lang="ru-RU" dirty="0" smtClean="0"/>
              <a:t>      ( Что </a:t>
            </a:r>
            <a:r>
              <a:rPr lang="ru-RU" dirty="0" smtClean="0"/>
              <a:t>мне интересно больше всего</a:t>
            </a:r>
            <a:r>
              <a:rPr lang="ru-RU" dirty="0" smtClean="0"/>
              <a:t>?  </a:t>
            </a:r>
            <a:r>
              <a:rPr lang="ru-RU" dirty="0" smtClean="0"/>
              <a:t>Чем я хочу заниматься в </a:t>
            </a:r>
            <a:r>
              <a:rPr lang="ru-RU" dirty="0" smtClean="0"/>
              <a:t>первую?  </a:t>
            </a:r>
            <a:r>
              <a:rPr lang="ru-RU" dirty="0" smtClean="0"/>
              <a:t>Чем я чаще всего занимаюсь в свободное время</a:t>
            </a:r>
            <a:r>
              <a:rPr lang="ru-RU" dirty="0" smtClean="0"/>
              <a:t>? и т. д.)</a:t>
            </a:r>
            <a:endParaRPr lang="ru-RU" dirty="0" smtClean="0"/>
          </a:p>
          <a:p>
            <a:pPr marL="514350" indent="-514350" algn="just">
              <a:buAutoNum type="arabicParenR"/>
            </a:pPr>
            <a:endParaRPr lang="ru-RU" dirty="0" smtClean="0"/>
          </a:p>
          <a:p>
            <a:pPr marL="514350" indent="-514350" algn="just">
              <a:buAutoNum type="arabicParenR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Цель – это желаемый </a:t>
            </a:r>
            <a:r>
              <a:rPr lang="ru-RU" dirty="0" smtClean="0"/>
              <a:t>результат, </a:t>
            </a:r>
            <a:r>
              <a:rPr lang="ru-RU" dirty="0" smtClean="0"/>
              <a:t>заданный конкретно и определенный во времени в соответствии с необходимостью и возможностью его получения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Цель по смысловой широте соответствует проблеме и теме проекта.</a:t>
            </a:r>
          </a:p>
          <a:p>
            <a:r>
              <a:rPr lang="ru-RU" dirty="0" smtClean="0"/>
              <a:t>При постановке цели используются глагольные существительные (изучение, составление, разработка, решение и др.)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Объект и предмет проектной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Объект - </a:t>
            </a:r>
            <a:r>
              <a:rPr lang="ru-RU" dirty="0" smtClean="0"/>
              <a:t>это </a:t>
            </a:r>
            <a:r>
              <a:rPr lang="ru-RU" dirty="0" smtClean="0"/>
              <a:t>процесс,  явление или </a:t>
            </a:r>
            <a:r>
              <a:rPr lang="ru-RU" dirty="0" smtClean="0"/>
              <a:t>предмет</a:t>
            </a:r>
            <a:r>
              <a:rPr lang="ru-RU" dirty="0" smtClean="0"/>
              <a:t>, </a:t>
            </a:r>
            <a:r>
              <a:rPr lang="ru-RU" dirty="0" smtClean="0"/>
              <a:t>порождающие </a:t>
            </a:r>
            <a:r>
              <a:rPr lang="ru-RU" dirty="0" smtClean="0"/>
              <a:t>проблемную </a:t>
            </a:r>
            <a:r>
              <a:rPr lang="ru-RU" dirty="0" smtClean="0"/>
              <a:t>ситуацию и взятые исследователем для изучения. </a:t>
            </a:r>
            <a:endParaRPr lang="ru-RU" dirty="0" smtClean="0"/>
          </a:p>
          <a:p>
            <a:r>
              <a:rPr lang="ru-RU" b="1" dirty="0" smtClean="0"/>
              <a:t>Предмет</a:t>
            </a:r>
            <a:r>
              <a:rPr lang="ru-RU" dirty="0" smtClean="0"/>
              <a:t> - значимые </a:t>
            </a:r>
            <a:r>
              <a:rPr lang="ru-RU" dirty="0" smtClean="0"/>
              <a:t>с теоретической или практической точки зрения свойства, особенности или стороны объекта.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Требования, предъявляемые</a:t>
            </a:r>
            <a:br>
              <a:rPr lang="ru-RU" dirty="0" smtClean="0"/>
            </a:br>
            <a:r>
              <a:rPr lang="ru-RU" dirty="0" smtClean="0"/>
              <a:t>к объекту и предмету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600" dirty="0" smtClean="0"/>
              <a:t>Объект по смыслу шире предмета;</a:t>
            </a:r>
          </a:p>
          <a:p>
            <a:r>
              <a:rPr lang="ru-RU" sz="3600" dirty="0" smtClean="0"/>
              <a:t>Не слишком большая удаленность объекта и предмета друг от друга по смысловой широте.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Гипотеза исследовательского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       Гипотеза </a:t>
            </a:r>
            <a:r>
              <a:rPr lang="ru-RU" dirty="0" smtClean="0"/>
              <a:t>– </a:t>
            </a:r>
            <a:r>
              <a:rPr lang="ru-RU" dirty="0" smtClean="0"/>
              <a:t>(от </a:t>
            </a:r>
            <a:r>
              <a:rPr lang="ru-RU" dirty="0" smtClean="0"/>
              <a:t>греч. </a:t>
            </a:r>
            <a:r>
              <a:rPr lang="ru-RU" i="1" dirty="0" err="1" smtClean="0"/>
              <a:t>hypothesis</a:t>
            </a:r>
            <a:r>
              <a:rPr lang="ru-RU" i="1" dirty="0" smtClean="0"/>
              <a:t> - </a:t>
            </a:r>
            <a:r>
              <a:rPr lang="ru-RU" dirty="0" smtClean="0"/>
              <a:t>основание, предположение</a:t>
            </a:r>
            <a:r>
              <a:rPr lang="ru-RU" dirty="0" smtClean="0"/>
              <a:t>) это </a:t>
            </a:r>
            <a:r>
              <a:rPr lang="ru-RU" dirty="0" smtClean="0"/>
              <a:t>научное предположение, допущение, истинное значение которого неопределенно.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   Формулируя </a:t>
            </a:r>
            <a:r>
              <a:rPr lang="ru-RU" dirty="0" smtClean="0"/>
              <a:t>гипотезу, исследователь строит предположение о том, каким образом намеревается достичь поставленной </a:t>
            </a:r>
            <a:r>
              <a:rPr lang="ru-RU" dirty="0" smtClean="0"/>
              <a:t>цели.</a:t>
            </a:r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    В </a:t>
            </a:r>
            <a:r>
              <a:rPr lang="ru-RU" dirty="0" smtClean="0"/>
              <a:t>процессе исследования гипотеза корректируется, претерпевает изменения.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гипотез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0072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 smtClean="0"/>
              <a:t>По познавательным функциям</a:t>
            </a:r>
          </a:p>
          <a:p>
            <a:r>
              <a:rPr lang="ru-RU" sz="3400" b="1" dirty="0" smtClean="0"/>
              <a:t>Описательная </a:t>
            </a:r>
            <a:r>
              <a:rPr lang="ru-RU" sz="3400" b="1" dirty="0" smtClean="0"/>
              <a:t>гипотеза</a:t>
            </a:r>
            <a:r>
              <a:rPr lang="ru-RU" sz="3400" dirty="0" smtClean="0"/>
              <a:t> – это предположение о том, что тому или иному исследуемому явлению присущи те или иные определенные свойства. </a:t>
            </a:r>
          </a:p>
          <a:p>
            <a:r>
              <a:rPr lang="ru-RU" sz="3400" b="1" dirty="0" smtClean="0"/>
              <a:t>Объяснительная </a:t>
            </a:r>
            <a:r>
              <a:rPr lang="ru-RU" sz="3400" b="1" dirty="0" smtClean="0"/>
              <a:t>гипотеза</a:t>
            </a:r>
            <a:r>
              <a:rPr lang="ru-RU" sz="3400" dirty="0" smtClean="0"/>
              <a:t> – это предположение о том, что послужило стимулом появления объекта исследования.</a:t>
            </a:r>
          </a:p>
          <a:p>
            <a:pPr algn="ctr">
              <a:buNone/>
            </a:pPr>
            <a:r>
              <a:rPr lang="ru-RU" sz="3400" b="1" dirty="0" smtClean="0"/>
              <a:t>По объекту </a:t>
            </a:r>
            <a:r>
              <a:rPr lang="ru-RU" sz="3400" b="1" dirty="0" smtClean="0"/>
              <a:t>исследования</a:t>
            </a:r>
            <a:endParaRPr lang="ru-RU" sz="3400" dirty="0" smtClean="0"/>
          </a:p>
          <a:p>
            <a:r>
              <a:rPr lang="ru-RU" sz="3400" b="1" dirty="0" smtClean="0"/>
              <a:t>Общая гипотеза</a:t>
            </a:r>
            <a:r>
              <a:rPr lang="ru-RU" sz="3400" dirty="0" smtClean="0"/>
              <a:t> – это научно обоснованное предположение о причинах, законах и взаимосвязях природных и общественных явлений, а также закономерностях психической деятельности человека. </a:t>
            </a:r>
          </a:p>
          <a:p>
            <a:r>
              <a:rPr lang="ru-RU" sz="3400" b="1" dirty="0" smtClean="0"/>
              <a:t>Частная гипотеза</a:t>
            </a:r>
            <a:r>
              <a:rPr lang="ru-RU" sz="3400" dirty="0" smtClean="0"/>
              <a:t> – это научно обоснованное предположение о причинах, происхождении и взаимодействиях части объектов, выделенных из класса рассматриваемых объектов природы, общественной жизни или психической деятельности человека.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Требования, предъявляемые</a:t>
            </a:r>
            <a:br>
              <a:rPr lang="ru-RU" dirty="0" smtClean="0"/>
            </a:br>
            <a:r>
              <a:rPr lang="ru-RU" dirty="0" smtClean="0"/>
              <a:t>к гипотезе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Требования к содержанию:</a:t>
            </a:r>
          </a:p>
          <a:p>
            <a:pPr>
              <a:buFontTx/>
              <a:buChar char="-"/>
            </a:pPr>
            <a:r>
              <a:rPr lang="ru-RU" dirty="0" smtClean="0"/>
              <a:t>неочевидность;</a:t>
            </a:r>
          </a:p>
          <a:p>
            <a:pPr>
              <a:buFontTx/>
              <a:buChar char="-"/>
            </a:pPr>
            <a:r>
              <a:rPr lang="ru-RU" dirty="0" smtClean="0"/>
              <a:t>простота;</a:t>
            </a:r>
          </a:p>
          <a:p>
            <a:pPr>
              <a:buFontTx/>
              <a:buChar char="-"/>
            </a:pPr>
            <a:r>
              <a:rPr lang="ru-RU" dirty="0" smtClean="0"/>
              <a:t> непротиворечивость; </a:t>
            </a:r>
          </a:p>
          <a:p>
            <a:pPr>
              <a:buFontTx/>
              <a:buChar char="-"/>
            </a:pPr>
            <a:r>
              <a:rPr lang="ru-RU" dirty="0" smtClean="0"/>
              <a:t>доступность проверке.</a:t>
            </a:r>
          </a:p>
          <a:p>
            <a:pPr>
              <a:buNone/>
            </a:pPr>
            <a:r>
              <a:rPr lang="ru-RU" dirty="0" smtClean="0"/>
              <a:t>      Требования к структуре:</a:t>
            </a:r>
          </a:p>
          <a:p>
            <a:pPr>
              <a:buFontTx/>
              <a:buChar char="-"/>
            </a:pPr>
            <a:r>
              <a:rPr lang="ru-RU" dirty="0" smtClean="0"/>
              <a:t>н</a:t>
            </a:r>
            <a:r>
              <a:rPr lang="ru-RU" dirty="0" smtClean="0"/>
              <a:t>аличие переменной А;</a:t>
            </a:r>
          </a:p>
          <a:p>
            <a:pPr>
              <a:buFontTx/>
              <a:buChar char="-"/>
            </a:pPr>
            <a:r>
              <a:rPr lang="ru-RU" dirty="0" smtClean="0"/>
              <a:t>Наличие переменной В.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Логическая структура </a:t>
            </a:r>
            <a:r>
              <a:rPr lang="ru-RU" sz="3600" dirty="0" smtClean="0"/>
              <a:t>гипотезы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/>
              <a:t> </a:t>
            </a:r>
            <a:r>
              <a:rPr lang="ru-RU" sz="3400" b="1" dirty="0" smtClean="0"/>
              <a:t>Всякая гипотеза состоит из следующих элементов:</a:t>
            </a:r>
          </a:p>
          <a:p>
            <a:pPr algn="just">
              <a:buNone/>
            </a:pPr>
            <a:r>
              <a:rPr lang="ru-RU" sz="3400" dirty="0" smtClean="0"/>
              <a:t>        1) основание </a:t>
            </a:r>
            <a:r>
              <a:rPr lang="ru-RU" sz="3400" dirty="0" smtClean="0"/>
              <a:t>гипотезы - исходные данные - совокупность фактов или обоснованных утверждений, на которых основывается предположение;</a:t>
            </a:r>
          </a:p>
          <a:p>
            <a:pPr algn="just">
              <a:buNone/>
            </a:pPr>
            <a:r>
              <a:rPr lang="ru-RU" sz="3400" dirty="0" smtClean="0"/>
              <a:t>        2) форма </a:t>
            </a:r>
            <a:r>
              <a:rPr lang="ru-RU" sz="3400" dirty="0" smtClean="0"/>
              <a:t>гипотезы - совокупность умозаключений, которые являются результатом обработки исходных данных и ведут от основания гипотезы к основному предположению;</a:t>
            </a:r>
          </a:p>
          <a:p>
            <a:pPr algn="just">
              <a:buNone/>
            </a:pPr>
            <a:r>
              <a:rPr lang="ru-RU" sz="3400" dirty="0" smtClean="0"/>
              <a:t>       3) предположение </a:t>
            </a:r>
            <a:r>
              <a:rPr lang="ru-RU" sz="3400" dirty="0" smtClean="0"/>
              <a:t>(гипотеза в узком смысле слова) - выводы из фактов и утверждений, выражающих содержание гипотезы;</a:t>
            </a:r>
          </a:p>
          <a:p>
            <a:pPr algn="just">
              <a:buNone/>
            </a:pPr>
            <a:r>
              <a:rPr lang="ru-RU" sz="3400" dirty="0" smtClean="0"/>
              <a:t>       4) процедура </a:t>
            </a:r>
            <a:r>
              <a:rPr lang="ru-RU" sz="3400" dirty="0" smtClean="0"/>
              <a:t>проверки гипотезы, превращающая предположение в достоверное знание или опровергающая его.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Задача исследования - это выбор путей и средств для достижения цели в соответствии с выдвинутой гипотезой. </a:t>
            </a:r>
            <a:endParaRPr lang="ru-RU" dirty="0" smtClean="0"/>
          </a:p>
          <a:p>
            <a:r>
              <a:rPr lang="ru-RU" dirty="0" smtClean="0"/>
              <a:t>Задачи формулируются </a:t>
            </a:r>
            <a:r>
              <a:rPr lang="ru-RU" dirty="0" smtClean="0"/>
              <a:t>в виде утверждения того, что необходимо сделать, чтобы цель была достигнута. </a:t>
            </a:r>
            <a:endParaRPr lang="ru-RU" dirty="0" smtClean="0"/>
          </a:p>
          <a:p>
            <a:r>
              <a:rPr lang="ru-RU" dirty="0" smtClean="0"/>
              <a:t>Постановка </a:t>
            </a:r>
            <a:r>
              <a:rPr lang="ru-RU" dirty="0" smtClean="0"/>
              <a:t>задач основывается на дроблении цели исследования на подцели. </a:t>
            </a:r>
            <a:endParaRPr lang="ru-RU" dirty="0" smtClean="0"/>
          </a:p>
          <a:p>
            <a:r>
              <a:rPr lang="ru-RU" dirty="0" smtClean="0"/>
              <a:t>Перечисление </a:t>
            </a:r>
            <a:r>
              <a:rPr lang="ru-RU" dirty="0" smtClean="0"/>
              <a:t>задач строится по принципу от наименее сложных к наиболее сложным, трудоемким, а их количество определяется глубиной исследования. </a:t>
            </a:r>
            <a:endParaRPr lang="ru-RU" dirty="0" smtClean="0"/>
          </a:p>
          <a:p>
            <a:r>
              <a:rPr lang="ru-RU" dirty="0" smtClean="0"/>
              <a:t>Задачи служат </a:t>
            </a:r>
            <a:r>
              <a:rPr lang="ru-RU" dirty="0" smtClean="0"/>
              <a:t>средством реализации цели и носят инструментальный характер.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Требования, предъявляемые к задачам проекта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AutoNum type="arabicParenR"/>
            </a:pPr>
            <a:r>
              <a:rPr lang="ru-RU" dirty="0" smtClean="0"/>
              <a:t>Использование при формулировании глаголов (изучить, рассмотреть, разработать…);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Жесткая нумерация и закрытость перечня;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Последовательность: от теории к практике;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Количество задач связано с объемом работы;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Наличие связи между задачами, структурой работы и гипотезой;</a:t>
            </a:r>
          </a:p>
          <a:p>
            <a:pPr marL="514350" indent="-514350" algn="just">
              <a:buAutoNum type="arabicParenR"/>
            </a:pPr>
            <a:r>
              <a:rPr lang="ru-RU" dirty="0" smtClean="0"/>
              <a:t>Меньшая смысловая широта задач по отношению к цели проекта.</a:t>
            </a:r>
          </a:p>
          <a:p>
            <a:pPr marL="514350" indent="-514350" algn="just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071934" y="273050"/>
            <a:ext cx="4614866" cy="585311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      Обучение нужно строить через целесообразную деятельность ребенка, </a:t>
            </a:r>
            <a:r>
              <a:rPr lang="ru-RU" dirty="0" smtClean="0"/>
              <a:t>ориентируясь на его личный интерес и практическую необходимость полученных знаний в дальнейшей </a:t>
            </a:r>
            <a:r>
              <a:rPr lang="ru-RU" dirty="0" smtClean="0"/>
              <a:t>жизни</a:t>
            </a:r>
          </a:p>
          <a:p>
            <a:pPr algn="ctr">
              <a:buNone/>
            </a:pPr>
            <a:r>
              <a:rPr lang="ru-RU" i="1" dirty="0" smtClean="0"/>
              <a:t>(Джон  </a:t>
            </a:r>
            <a:r>
              <a:rPr lang="ru-RU" i="1" dirty="0" err="1" smtClean="0"/>
              <a:t>Дьюи</a:t>
            </a:r>
            <a:r>
              <a:rPr lang="ru-RU" i="1" dirty="0" smtClean="0"/>
              <a:t>, </a:t>
            </a:r>
            <a:r>
              <a:rPr lang="ru-RU" i="1" dirty="0" smtClean="0"/>
              <a:t>американский философ-идеалист, педагог)</a:t>
            </a:r>
            <a:endParaRPr lang="ru-RU" i="1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Desktop\305973_bentley.umich.ed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429024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714511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28728" y="2214554"/>
            <a:ext cx="6400800" cy="37814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Петунин </a:t>
            </a:r>
            <a:r>
              <a:rPr lang="ru-RU" dirty="0" smtClean="0"/>
              <a:t>О</a:t>
            </a:r>
            <a:r>
              <a:rPr lang="ru-RU" dirty="0" smtClean="0"/>
              <a:t>лег Викторович, заведующий кафедрой </a:t>
            </a:r>
            <a:r>
              <a:rPr lang="ru-RU" dirty="0" err="1" smtClean="0"/>
              <a:t>естественно-научных</a:t>
            </a:r>
            <a:r>
              <a:rPr lang="ru-RU" dirty="0" smtClean="0"/>
              <a:t> и математических дисциплин </a:t>
            </a:r>
            <a:r>
              <a:rPr lang="ru-RU" dirty="0" err="1" smtClean="0"/>
              <a:t>КРИПКиПРО</a:t>
            </a:r>
            <a:r>
              <a:rPr lang="ru-RU" dirty="0" smtClean="0"/>
              <a:t>,</a:t>
            </a:r>
          </a:p>
          <a:p>
            <a:r>
              <a:rPr lang="ru-RU" dirty="0" smtClean="0"/>
              <a:t>д-р </a:t>
            </a:r>
            <a:r>
              <a:rPr lang="ru-RU" dirty="0" err="1" smtClean="0"/>
              <a:t>пед</a:t>
            </a:r>
            <a:r>
              <a:rPr lang="ru-RU" dirty="0" smtClean="0"/>
              <a:t>. наук, профессор,</a:t>
            </a:r>
          </a:p>
          <a:p>
            <a:r>
              <a:rPr lang="ru-RU" dirty="0" smtClean="0"/>
              <a:t>отличник народного просвещения</a:t>
            </a:r>
          </a:p>
          <a:p>
            <a:r>
              <a:rPr lang="en-US" dirty="0" smtClean="0"/>
              <a:t>E-mail</a:t>
            </a:r>
            <a:r>
              <a:rPr lang="ru-RU" dirty="0" smtClean="0"/>
              <a:t>: </a:t>
            </a:r>
            <a:r>
              <a:rPr lang="en-US" dirty="0" smtClean="0">
                <a:hlinkClick r:id="rId2"/>
              </a:rPr>
              <a:t>petunnin@yandex.ru</a:t>
            </a:r>
            <a:endParaRPr lang="en-US" dirty="0" smtClean="0"/>
          </a:p>
          <a:p>
            <a:r>
              <a:rPr lang="ru-RU" dirty="0" smtClean="0"/>
              <a:t>Телефон: </a:t>
            </a:r>
            <a:r>
              <a:rPr lang="en-US" dirty="0" smtClean="0"/>
              <a:t>8-906-987-46-62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1012</Words>
  <PresentationFormat>Экран (4:3)</PresentationFormat>
  <Paragraphs>116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Организация проектной деятельности школьников как способ повышения технологической компетентности учителя</vt:lpstr>
      <vt:lpstr>Ключевые понятия</vt:lpstr>
      <vt:lpstr>Слайд 3</vt:lpstr>
      <vt:lpstr>Проектная деятельность</vt:lpstr>
      <vt:lpstr>Задачи проектной деятельности в школе</vt:lpstr>
      <vt:lpstr>Плюсы проектной деятельности</vt:lpstr>
      <vt:lpstr>Классификация проектов</vt:lpstr>
      <vt:lpstr>Этапы проектирования (6 П)</vt:lpstr>
      <vt:lpstr>Этапы проектирования (2)</vt:lpstr>
      <vt:lpstr>Проблема проекта</vt:lpstr>
      <vt:lpstr>Тема проекта</vt:lpstr>
      <vt:lpstr>Цель проекта</vt:lpstr>
      <vt:lpstr>Объект и предмет проектной деятельности</vt:lpstr>
      <vt:lpstr>Требования, предъявляемые к объекту и предмету</vt:lpstr>
      <vt:lpstr>Гипотеза исследовательского проекта</vt:lpstr>
      <vt:lpstr>Виды гипотез</vt:lpstr>
      <vt:lpstr>Требования, предъявляемые к гипотезе</vt:lpstr>
      <vt:lpstr>Логическая структура гипотезы</vt:lpstr>
      <vt:lpstr>Задачи проекта</vt:lpstr>
      <vt:lpstr>Требования, предъявляемые к задачам проекта</vt:lpstr>
      <vt:lpstr>Слайд 21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k305</dc:creator>
  <cp:lastModifiedBy>k107</cp:lastModifiedBy>
  <cp:revision>55</cp:revision>
  <dcterms:created xsi:type="dcterms:W3CDTF">2016-01-07T04:23:43Z</dcterms:created>
  <dcterms:modified xsi:type="dcterms:W3CDTF">2016-01-10T06:44:18Z</dcterms:modified>
</cp:coreProperties>
</file>