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713" r:id="rId2"/>
    <p:sldMasterId id="2147483735" r:id="rId3"/>
    <p:sldMasterId id="2147483757" r:id="rId4"/>
    <p:sldMasterId id="2147483805" r:id="rId5"/>
  </p:sldMasterIdLst>
  <p:notesMasterIdLst>
    <p:notesMasterId r:id="rId26"/>
  </p:notesMasterIdLst>
  <p:sldIdLst>
    <p:sldId id="302" r:id="rId6"/>
    <p:sldId id="324" r:id="rId7"/>
    <p:sldId id="304" r:id="rId8"/>
    <p:sldId id="323" r:id="rId9"/>
    <p:sldId id="325" r:id="rId10"/>
    <p:sldId id="329" r:id="rId11"/>
    <p:sldId id="328" r:id="rId12"/>
    <p:sldId id="330" r:id="rId13"/>
    <p:sldId id="332" r:id="rId14"/>
    <p:sldId id="333" r:id="rId15"/>
    <p:sldId id="315" r:id="rId16"/>
    <p:sldId id="316" r:id="rId17"/>
    <p:sldId id="310" r:id="rId18"/>
    <p:sldId id="337" r:id="rId19"/>
    <p:sldId id="326" r:id="rId20"/>
    <p:sldId id="327" r:id="rId21"/>
    <p:sldId id="334" r:id="rId22"/>
    <p:sldId id="335" r:id="rId23"/>
    <p:sldId id="336" r:id="rId24"/>
    <p:sldId id="30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B6D2EC"/>
    <a:srgbClr val="636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05" autoAdjust="0"/>
    <p:restoredTop sz="94660"/>
  </p:normalViewPr>
  <p:slideViewPr>
    <p:cSldViewPr snapToGrid="0">
      <p:cViewPr varScale="1">
        <p:scale>
          <a:sx n="109" d="100"/>
          <a:sy n="109" d="100"/>
        </p:scale>
        <p:origin x="750"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image" Target="../media/image99.JPG"/><Relationship Id="rId4" Type="http://schemas.openxmlformats.org/officeDocument/2006/relationships/image" Target="../media/image102.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image" Target="../media/image99.JPG"/><Relationship Id="rId4" Type="http://schemas.openxmlformats.org/officeDocument/2006/relationships/image" Target="../media/image102.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B2A46D-C89E-4761-8FB6-0A42545F65EF}" type="doc">
      <dgm:prSet loTypeId="urn:microsoft.com/office/officeart/2005/8/layout/vList4" loCatId="list" qsTypeId="urn:microsoft.com/office/officeart/2005/8/quickstyle/simple3" qsCatId="simple" csTypeId="urn:microsoft.com/office/officeart/2005/8/colors/accent1_2" csCatId="accent1" phldr="1"/>
      <dgm:spPr/>
      <dgm:t>
        <a:bodyPr/>
        <a:lstStyle/>
        <a:p>
          <a:endParaRPr lang="ru-RU"/>
        </a:p>
      </dgm:t>
    </dgm:pt>
    <dgm:pt modelId="{440D8845-6ED8-4AD2-A8D9-3AFFCEE05398}">
      <dgm:prSet phldrT="[Текст]" custT="1"/>
      <dgm:spPr/>
      <dgm:t>
        <a:bodyPr/>
        <a:lstStyle/>
        <a:p>
          <a:pPr>
            <a:lnSpc>
              <a:spcPct val="100000"/>
            </a:lnSpc>
            <a:spcAft>
              <a:spcPts val="0"/>
            </a:spcAft>
          </a:pPr>
          <a:r>
            <a:rPr lang="ru-RU" sz="1200" b="1" i="0" dirty="0" smtClean="0">
              <a:solidFill>
                <a:srgbClr val="C00000"/>
              </a:solidFill>
              <a:latin typeface="Arial" panose="020B0604020202020204" pitchFamily="34" charset="0"/>
              <a:cs typeface="Arial" panose="020B0604020202020204" pitchFamily="34" charset="0"/>
            </a:rPr>
            <a:t>Цифровой след учителя</a:t>
          </a:r>
        </a:p>
        <a:p>
          <a:pPr>
            <a:lnSpc>
              <a:spcPct val="100000"/>
            </a:lnSpc>
            <a:spcAft>
              <a:spcPts val="0"/>
            </a:spcAft>
          </a:pPr>
          <a:r>
            <a:rPr lang="ru-RU" sz="1200" b="1" dirty="0" smtClean="0">
              <a:solidFill>
                <a:schemeClr val="accent1">
                  <a:lumMod val="50000"/>
                </a:schemeClr>
              </a:solidFill>
              <a:latin typeface="Arial" panose="020B0604020202020204" pitchFamily="34" charset="0"/>
              <a:cs typeface="Arial" panose="020B0604020202020204" pitchFamily="34" charset="0"/>
            </a:rPr>
            <a:t>- Создание личного бренда учителя (своя индивидуальная траектория работы)</a:t>
          </a:r>
        </a:p>
        <a:p>
          <a:pPr>
            <a:lnSpc>
              <a:spcPct val="100000"/>
            </a:lnSpc>
            <a:spcAft>
              <a:spcPts val="0"/>
            </a:spcAft>
          </a:pPr>
          <a:r>
            <a:rPr lang="ru-RU" sz="1200" b="1" dirty="0" smtClean="0">
              <a:solidFill>
                <a:schemeClr val="accent1">
                  <a:lumMod val="50000"/>
                </a:schemeClr>
              </a:solidFill>
              <a:latin typeface="Arial" panose="020B0604020202020204" pitchFamily="34" charset="0"/>
              <a:cs typeface="Arial" panose="020B0604020202020204" pitchFamily="34" charset="0"/>
            </a:rPr>
            <a:t>- Образ педагога в социальных сетях</a:t>
          </a:r>
        </a:p>
        <a:p>
          <a:pPr>
            <a:lnSpc>
              <a:spcPct val="100000"/>
            </a:lnSpc>
            <a:spcAft>
              <a:spcPts val="0"/>
            </a:spcAft>
          </a:pPr>
          <a:r>
            <a:rPr lang="ru-RU" sz="1200" b="1" dirty="0" smtClean="0">
              <a:solidFill>
                <a:schemeClr val="accent1">
                  <a:lumMod val="50000"/>
                </a:schemeClr>
              </a:solidFill>
              <a:latin typeface="Arial" panose="020B0604020202020204" pitchFamily="34" charset="0"/>
              <a:cs typeface="Arial" panose="020B0604020202020204" pitchFamily="34" charset="0"/>
            </a:rPr>
            <a:t>- Результаты работы педагога в цифровом пространстве</a:t>
          </a:r>
          <a:endParaRPr lang="ru-RU" sz="1200" dirty="0">
            <a:solidFill>
              <a:schemeClr val="accent1">
                <a:lumMod val="50000"/>
              </a:schemeClr>
            </a:solidFill>
            <a:latin typeface="Arial" panose="020B0604020202020204" pitchFamily="34" charset="0"/>
            <a:cs typeface="Arial" panose="020B0604020202020204" pitchFamily="34" charset="0"/>
          </a:endParaRPr>
        </a:p>
      </dgm:t>
    </dgm:pt>
    <dgm:pt modelId="{EB2FC1C5-19F1-4C48-BB36-322E51D9014E}" type="parTrans" cxnId="{6DB7D29E-0F5D-4692-8133-F5EF98777902}">
      <dgm:prSet/>
      <dgm:spPr/>
      <dgm:t>
        <a:bodyPr/>
        <a:lstStyle/>
        <a:p>
          <a:endParaRPr lang="ru-RU"/>
        </a:p>
      </dgm:t>
    </dgm:pt>
    <dgm:pt modelId="{3FE8D739-629B-4957-8485-239597F9F1FB}" type="sibTrans" cxnId="{6DB7D29E-0F5D-4692-8133-F5EF98777902}">
      <dgm:prSet/>
      <dgm:spPr/>
      <dgm:t>
        <a:bodyPr/>
        <a:lstStyle/>
        <a:p>
          <a:endParaRPr lang="ru-RU"/>
        </a:p>
      </dgm:t>
    </dgm:pt>
    <dgm:pt modelId="{26DD9E3C-1B6F-442D-84CB-E07B3E0968EC}">
      <dgm:prSet phldrT="[Текст]" custT="1"/>
      <dgm:spPr/>
      <dgm:t>
        <a:bodyPr/>
        <a:lstStyle/>
        <a:p>
          <a:pPr>
            <a:lnSpc>
              <a:spcPct val="100000"/>
            </a:lnSpc>
            <a:spcAft>
              <a:spcPts val="0"/>
            </a:spcAft>
          </a:pPr>
          <a:r>
            <a:rPr lang="ru-RU" sz="1200" b="1" i="0" dirty="0" smtClean="0">
              <a:solidFill>
                <a:srgbClr val="C00000"/>
              </a:solidFill>
              <a:latin typeface="Arial" panose="020B0604020202020204" pitchFamily="34" charset="0"/>
              <a:cs typeface="Arial" panose="020B0604020202020204" pitchFamily="34" charset="0"/>
            </a:rPr>
            <a:t>Способы взаимодействия с детьми</a:t>
          </a:r>
        </a:p>
        <a:p>
          <a:pPr>
            <a:lnSpc>
              <a:spcPct val="100000"/>
            </a:lnSpc>
            <a:spcAft>
              <a:spcPts val="0"/>
            </a:spcAft>
          </a:pPr>
          <a:r>
            <a:rPr lang="ru-RU" sz="1100" b="1" dirty="0" smtClean="0">
              <a:solidFill>
                <a:schemeClr val="accent1">
                  <a:lumMod val="50000"/>
                </a:schemeClr>
              </a:solidFill>
              <a:latin typeface="Arial" panose="020B0604020202020204" pitchFamily="34" charset="0"/>
              <a:cs typeface="Arial" panose="020B0604020202020204" pitchFamily="34" charset="0"/>
            </a:rPr>
            <a:t>- Увеличение способов организации урочной и внеурочной деятельности</a:t>
          </a:r>
        </a:p>
        <a:p>
          <a:pPr>
            <a:lnSpc>
              <a:spcPct val="100000"/>
            </a:lnSpc>
            <a:spcAft>
              <a:spcPts val="0"/>
            </a:spcAft>
          </a:pPr>
          <a:r>
            <a:rPr lang="ru-RU" sz="1100" b="1" dirty="0" smtClean="0">
              <a:solidFill>
                <a:schemeClr val="accent1">
                  <a:lumMod val="50000"/>
                </a:schemeClr>
              </a:solidFill>
              <a:latin typeface="Arial" panose="020B0604020202020204" pitchFamily="34" charset="0"/>
              <a:cs typeface="Arial" panose="020B0604020202020204" pitchFamily="34" charset="0"/>
            </a:rPr>
            <a:t>- Расширение пространства цифровых ресурсов для коммуникации с детьми</a:t>
          </a:r>
        </a:p>
        <a:p>
          <a:pPr>
            <a:lnSpc>
              <a:spcPct val="100000"/>
            </a:lnSpc>
            <a:spcAft>
              <a:spcPts val="0"/>
            </a:spcAft>
          </a:pPr>
          <a:r>
            <a:rPr lang="ru-RU" sz="1100" b="1" dirty="0" smtClean="0">
              <a:solidFill>
                <a:schemeClr val="accent1">
                  <a:lumMod val="50000"/>
                </a:schemeClr>
              </a:solidFill>
              <a:latin typeface="Arial" panose="020B0604020202020204" pitchFamily="34" charset="0"/>
              <a:cs typeface="Arial" panose="020B0604020202020204" pitchFamily="34" charset="0"/>
            </a:rPr>
            <a:t>- Повышение уровня вовлечения детей в образовательную деятельность посредствам внедрения современных онлайн площадок</a:t>
          </a:r>
          <a:endParaRPr lang="ru-RU" sz="1100" b="0" u="none" dirty="0">
            <a:solidFill>
              <a:schemeClr val="accent1">
                <a:lumMod val="50000"/>
              </a:schemeClr>
            </a:solidFill>
            <a:effectLst/>
            <a:latin typeface="Arial" panose="020B0604020202020204" pitchFamily="34" charset="0"/>
            <a:cs typeface="Arial" panose="020B0604020202020204" pitchFamily="34" charset="0"/>
          </a:endParaRPr>
        </a:p>
      </dgm:t>
    </dgm:pt>
    <dgm:pt modelId="{F760BAB2-D79D-4C46-9CEE-AE4FC5574994}" type="parTrans" cxnId="{AF683907-9D6D-46E3-9110-AEE5AF3A5DE3}">
      <dgm:prSet/>
      <dgm:spPr/>
      <dgm:t>
        <a:bodyPr/>
        <a:lstStyle/>
        <a:p>
          <a:endParaRPr lang="ru-RU"/>
        </a:p>
      </dgm:t>
    </dgm:pt>
    <dgm:pt modelId="{3980739A-715D-4475-BC68-B110D8683AD4}" type="sibTrans" cxnId="{AF683907-9D6D-46E3-9110-AEE5AF3A5DE3}">
      <dgm:prSet/>
      <dgm:spPr/>
      <dgm:t>
        <a:bodyPr/>
        <a:lstStyle/>
        <a:p>
          <a:endParaRPr lang="ru-RU"/>
        </a:p>
      </dgm:t>
    </dgm:pt>
    <dgm:pt modelId="{5C504120-3488-47C2-934B-6E7F7DAA626E}">
      <dgm:prSet phldrT="[Текст]" custT="1"/>
      <dgm:spPr/>
      <dgm:t>
        <a:bodyPr/>
        <a:lstStyle/>
        <a:p>
          <a:pPr>
            <a:lnSpc>
              <a:spcPct val="100000"/>
            </a:lnSpc>
            <a:spcAft>
              <a:spcPts val="0"/>
            </a:spcAft>
          </a:pPr>
          <a:r>
            <a:rPr lang="ru-RU" sz="1200" b="1" i="0" dirty="0" smtClean="0">
              <a:solidFill>
                <a:srgbClr val="C00000"/>
              </a:solidFill>
              <a:latin typeface="Arial" panose="020B0604020202020204" pitchFamily="34" charset="0"/>
              <a:cs typeface="Arial" panose="020B0604020202020204" pitchFamily="34" charset="0"/>
            </a:rPr>
            <a:t>Работа с родителями</a:t>
          </a:r>
        </a:p>
        <a:p>
          <a:pPr>
            <a:lnSpc>
              <a:spcPct val="100000"/>
            </a:lnSpc>
            <a:spcAft>
              <a:spcPts val="0"/>
            </a:spcAft>
          </a:pPr>
          <a:r>
            <a:rPr lang="ru-RU" sz="1100" b="1" dirty="0" smtClean="0">
              <a:solidFill>
                <a:schemeClr val="accent1">
                  <a:lumMod val="50000"/>
                </a:schemeClr>
              </a:solidFill>
              <a:latin typeface="Arial" panose="020B0604020202020204" pitchFamily="34" charset="0"/>
              <a:cs typeface="Arial" panose="020B0604020202020204" pitchFamily="34" charset="0"/>
            </a:rPr>
            <a:t>- Расширение пространства цифровых ресурсов для коммуникации с родителями</a:t>
          </a:r>
        </a:p>
        <a:p>
          <a:pPr>
            <a:lnSpc>
              <a:spcPct val="100000"/>
            </a:lnSpc>
            <a:spcAft>
              <a:spcPts val="0"/>
            </a:spcAft>
          </a:pPr>
          <a:r>
            <a:rPr lang="ru-RU" sz="1100" b="1" dirty="0" smtClean="0">
              <a:solidFill>
                <a:schemeClr val="accent1">
                  <a:lumMod val="50000"/>
                </a:schemeClr>
              </a:solidFill>
              <a:latin typeface="Arial" panose="020B0604020202020204" pitchFamily="34" charset="0"/>
              <a:cs typeface="Arial" panose="020B0604020202020204" pitchFamily="34" charset="0"/>
            </a:rPr>
            <a:t>- Увеличение традиционных и нетрадиционных форм работы с родителями</a:t>
          </a:r>
        </a:p>
        <a:p>
          <a:pPr>
            <a:lnSpc>
              <a:spcPct val="100000"/>
            </a:lnSpc>
            <a:spcAft>
              <a:spcPts val="0"/>
            </a:spcAft>
          </a:pPr>
          <a:r>
            <a:rPr lang="ru-RU" sz="1100" b="1" dirty="0" smtClean="0">
              <a:solidFill>
                <a:schemeClr val="accent1">
                  <a:lumMod val="50000"/>
                </a:schemeClr>
              </a:solidFill>
              <a:latin typeface="Arial" panose="020B0604020202020204" pitchFamily="34" charset="0"/>
              <a:cs typeface="Arial" panose="020B0604020202020204" pitchFamily="34" charset="0"/>
            </a:rPr>
            <a:t>- Создание онлайн – имиджа педагога</a:t>
          </a:r>
          <a:endParaRPr lang="ru-RU" sz="1100" u="none" dirty="0">
            <a:solidFill>
              <a:schemeClr val="accent1">
                <a:lumMod val="50000"/>
              </a:schemeClr>
            </a:solidFill>
            <a:latin typeface="Arial" panose="020B0604020202020204" pitchFamily="34" charset="0"/>
            <a:cs typeface="Arial" panose="020B0604020202020204" pitchFamily="34" charset="0"/>
          </a:endParaRPr>
        </a:p>
      </dgm:t>
    </dgm:pt>
    <dgm:pt modelId="{613F2E84-BBC7-47DA-BA61-099D2CD45CCF}" type="parTrans" cxnId="{50DAA924-8E2B-495C-9B7F-BD9A9892B1EA}">
      <dgm:prSet/>
      <dgm:spPr/>
      <dgm:t>
        <a:bodyPr/>
        <a:lstStyle/>
        <a:p>
          <a:endParaRPr lang="ru-RU"/>
        </a:p>
      </dgm:t>
    </dgm:pt>
    <dgm:pt modelId="{6C364567-EA63-4E52-988B-CC124E401FF5}" type="sibTrans" cxnId="{50DAA924-8E2B-495C-9B7F-BD9A9892B1EA}">
      <dgm:prSet/>
      <dgm:spPr/>
      <dgm:t>
        <a:bodyPr/>
        <a:lstStyle/>
        <a:p>
          <a:endParaRPr lang="ru-RU"/>
        </a:p>
      </dgm:t>
    </dgm:pt>
    <dgm:pt modelId="{7950286E-C0B8-46EF-9BB3-A04A018E3980}">
      <dgm:prSet custT="1"/>
      <dgm:spPr/>
      <dgm:t>
        <a:bodyPr/>
        <a:lstStyle/>
        <a:p>
          <a:pPr>
            <a:lnSpc>
              <a:spcPct val="100000"/>
            </a:lnSpc>
            <a:spcAft>
              <a:spcPts val="0"/>
            </a:spcAft>
          </a:pPr>
          <a:r>
            <a:rPr lang="ru-RU" sz="1200" b="1" i="0" dirty="0" smtClean="0">
              <a:solidFill>
                <a:srgbClr val="C00000"/>
              </a:solidFill>
              <a:latin typeface="Arial" panose="020B0604020202020204" pitchFamily="34" charset="0"/>
              <a:cs typeface="Arial" panose="020B0604020202020204" pitchFamily="34" charset="0"/>
            </a:rPr>
            <a:t>Маркетплейс полезных практик</a:t>
          </a:r>
        </a:p>
        <a:p>
          <a:pPr>
            <a:lnSpc>
              <a:spcPct val="100000"/>
            </a:lnSpc>
            <a:spcAft>
              <a:spcPts val="0"/>
            </a:spcAft>
          </a:pPr>
          <a:r>
            <a:rPr lang="ru-RU" sz="1100" b="1" i="0" dirty="0" smtClean="0">
              <a:solidFill>
                <a:schemeClr val="accent1">
                  <a:lumMod val="50000"/>
                </a:schemeClr>
              </a:solidFill>
              <a:latin typeface="Arial" panose="020B0604020202020204" pitchFamily="34" charset="0"/>
              <a:cs typeface="Arial" panose="020B0604020202020204" pitchFamily="34" charset="0"/>
            </a:rPr>
            <a:t>- Банк полезных образовательных ресурсов учителя (электронные сборники, сборники методических материалов для учителей, учащихся и родителей)</a:t>
          </a:r>
        </a:p>
        <a:p>
          <a:pPr>
            <a:lnSpc>
              <a:spcPct val="100000"/>
            </a:lnSpc>
            <a:spcAft>
              <a:spcPts val="0"/>
            </a:spcAft>
          </a:pPr>
          <a:r>
            <a:rPr lang="ru-RU" sz="1100" b="1" i="0" dirty="0" smtClean="0">
              <a:solidFill>
                <a:schemeClr val="accent1">
                  <a:lumMod val="50000"/>
                </a:schemeClr>
              </a:solidFill>
              <a:latin typeface="Arial" panose="020B0604020202020204" pitchFamily="34" charset="0"/>
              <a:cs typeface="Arial" panose="020B0604020202020204" pitchFamily="34" charset="0"/>
            </a:rPr>
            <a:t>- Создание верифицированного источника с инструментами для цифровизации образования</a:t>
          </a:r>
        </a:p>
        <a:p>
          <a:pPr>
            <a:lnSpc>
              <a:spcPct val="90000"/>
            </a:lnSpc>
            <a:spcAft>
              <a:spcPct val="35000"/>
            </a:spcAft>
          </a:pPr>
          <a:endParaRPr lang="ru-RU" sz="1400" b="1" i="0" dirty="0" smtClean="0">
            <a:solidFill>
              <a:schemeClr val="accent1">
                <a:lumMod val="50000"/>
              </a:schemeClr>
            </a:solidFill>
            <a:latin typeface="Arial" panose="020B0604020202020204" pitchFamily="34" charset="0"/>
            <a:cs typeface="Arial" panose="020B0604020202020204" pitchFamily="34" charset="0"/>
          </a:endParaRPr>
        </a:p>
      </dgm:t>
    </dgm:pt>
    <dgm:pt modelId="{E98C34DF-DDBE-479F-A5C1-A4B43C92B736}" type="parTrans" cxnId="{8EF2124B-49F5-4A95-B3C9-BC7909FF662F}">
      <dgm:prSet/>
      <dgm:spPr/>
      <dgm:t>
        <a:bodyPr/>
        <a:lstStyle/>
        <a:p>
          <a:endParaRPr lang="ru-RU"/>
        </a:p>
      </dgm:t>
    </dgm:pt>
    <dgm:pt modelId="{9FEA0BEC-09E7-4A2B-9EB6-D24D068A84D2}" type="sibTrans" cxnId="{8EF2124B-49F5-4A95-B3C9-BC7909FF662F}">
      <dgm:prSet/>
      <dgm:spPr/>
      <dgm:t>
        <a:bodyPr/>
        <a:lstStyle/>
        <a:p>
          <a:endParaRPr lang="ru-RU"/>
        </a:p>
      </dgm:t>
    </dgm:pt>
    <dgm:pt modelId="{279BC954-3FB0-46F8-A23B-ED4FE4A8B5FE}" type="pres">
      <dgm:prSet presAssocID="{63B2A46D-C89E-4761-8FB6-0A42545F65EF}" presName="linear" presStyleCnt="0">
        <dgm:presLayoutVars>
          <dgm:dir/>
          <dgm:resizeHandles val="exact"/>
        </dgm:presLayoutVars>
      </dgm:prSet>
      <dgm:spPr/>
      <dgm:t>
        <a:bodyPr/>
        <a:lstStyle/>
        <a:p>
          <a:endParaRPr lang="ru-RU"/>
        </a:p>
      </dgm:t>
    </dgm:pt>
    <dgm:pt modelId="{C30FD7FC-3FE7-4140-A426-B17943827E60}" type="pres">
      <dgm:prSet presAssocID="{440D8845-6ED8-4AD2-A8D9-3AFFCEE05398}" presName="comp" presStyleCnt="0"/>
      <dgm:spPr/>
    </dgm:pt>
    <dgm:pt modelId="{7C3AAE1B-A0D1-45FC-BDAE-770549606951}" type="pres">
      <dgm:prSet presAssocID="{440D8845-6ED8-4AD2-A8D9-3AFFCEE05398}" presName="box" presStyleLbl="node1" presStyleIdx="0" presStyleCnt="4" custLinFactNeighborX="-368" custLinFactNeighborY="-2674"/>
      <dgm:spPr/>
      <dgm:t>
        <a:bodyPr/>
        <a:lstStyle/>
        <a:p>
          <a:endParaRPr lang="ru-RU"/>
        </a:p>
      </dgm:t>
    </dgm:pt>
    <dgm:pt modelId="{F9DE602D-37B9-470B-9934-B94F11AC34D6}" type="pres">
      <dgm:prSet presAssocID="{440D8845-6ED8-4AD2-A8D9-3AFFCEE05398}" presName="img"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dgm:spPr>
      <dgm:t>
        <a:bodyPr/>
        <a:lstStyle/>
        <a:p>
          <a:endParaRPr lang="ru-RU"/>
        </a:p>
      </dgm:t>
    </dgm:pt>
    <dgm:pt modelId="{F2BDAC87-3B49-44D2-B566-252F89E2A2C0}" type="pres">
      <dgm:prSet presAssocID="{440D8845-6ED8-4AD2-A8D9-3AFFCEE05398}" presName="text" presStyleLbl="node1" presStyleIdx="0" presStyleCnt="4">
        <dgm:presLayoutVars>
          <dgm:bulletEnabled val="1"/>
        </dgm:presLayoutVars>
      </dgm:prSet>
      <dgm:spPr/>
      <dgm:t>
        <a:bodyPr/>
        <a:lstStyle/>
        <a:p>
          <a:endParaRPr lang="ru-RU"/>
        </a:p>
      </dgm:t>
    </dgm:pt>
    <dgm:pt modelId="{B4EB2F6D-0204-49ED-B771-B1994906FFFC}" type="pres">
      <dgm:prSet presAssocID="{3FE8D739-629B-4957-8485-239597F9F1FB}" presName="spacer" presStyleCnt="0"/>
      <dgm:spPr/>
    </dgm:pt>
    <dgm:pt modelId="{90D8CFFC-3DDE-49E0-A069-CC3BCDAB27B8}" type="pres">
      <dgm:prSet presAssocID="{26DD9E3C-1B6F-442D-84CB-E07B3E0968EC}" presName="comp" presStyleCnt="0"/>
      <dgm:spPr/>
    </dgm:pt>
    <dgm:pt modelId="{4E5AEDC3-708F-4D6A-A9B7-CF0C715DE371}" type="pres">
      <dgm:prSet presAssocID="{26DD9E3C-1B6F-442D-84CB-E07B3E0968EC}" presName="box" presStyleLbl="node1" presStyleIdx="1" presStyleCnt="4"/>
      <dgm:spPr/>
      <dgm:t>
        <a:bodyPr/>
        <a:lstStyle/>
        <a:p>
          <a:endParaRPr lang="ru-RU"/>
        </a:p>
      </dgm:t>
    </dgm:pt>
    <dgm:pt modelId="{465274C1-F22B-4B7D-96AF-7EF923EC288D}" type="pres">
      <dgm:prSet presAssocID="{26DD9E3C-1B6F-442D-84CB-E07B3E0968EC}" presName="img" presStyleLbl="fgImgPlace1" presStyleIdx="1" presStyleCnt="4"/>
      <dgm:spPr>
        <a:blipFill>
          <a:blip xmlns:r="http://schemas.openxmlformats.org/officeDocument/2006/relationships" r:embed="rId2">
            <a:extLst>
              <a:ext uri="{28A0092B-C50C-407E-A947-70E740481C1C}">
                <a14:useLocalDpi xmlns:a14="http://schemas.microsoft.com/office/drawing/2010/main" val="0"/>
              </a:ext>
            </a:extLst>
          </a:blip>
          <a:srcRect/>
          <a:stretch>
            <a:fillRect t="-1000" b="-1000"/>
          </a:stretch>
        </a:blipFill>
      </dgm:spPr>
      <dgm:t>
        <a:bodyPr/>
        <a:lstStyle/>
        <a:p>
          <a:endParaRPr lang="ru-RU"/>
        </a:p>
      </dgm:t>
    </dgm:pt>
    <dgm:pt modelId="{E6C3D21F-16F4-48A6-9CA5-6868074DCE25}" type="pres">
      <dgm:prSet presAssocID="{26DD9E3C-1B6F-442D-84CB-E07B3E0968EC}" presName="text" presStyleLbl="node1" presStyleIdx="1" presStyleCnt="4">
        <dgm:presLayoutVars>
          <dgm:bulletEnabled val="1"/>
        </dgm:presLayoutVars>
      </dgm:prSet>
      <dgm:spPr/>
      <dgm:t>
        <a:bodyPr/>
        <a:lstStyle/>
        <a:p>
          <a:endParaRPr lang="ru-RU"/>
        </a:p>
      </dgm:t>
    </dgm:pt>
    <dgm:pt modelId="{1A271AC6-C634-4CE3-B75C-AC77028E64F6}" type="pres">
      <dgm:prSet presAssocID="{3980739A-715D-4475-BC68-B110D8683AD4}" presName="spacer" presStyleCnt="0"/>
      <dgm:spPr/>
    </dgm:pt>
    <dgm:pt modelId="{24BD388E-2E43-4439-A0F9-BD848015D486}" type="pres">
      <dgm:prSet presAssocID="{5C504120-3488-47C2-934B-6E7F7DAA626E}" presName="comp" presStyleCnt="0"/>
      <dgm:spPr/>
    </dgm:pt>
    <dgm:pt modelId="{5B400B89-C1DD-47D8-9F14-BEFF3F6C9B7A}" type="pres">
      <dgm:prSet presAssocID="{5C504120-3488-47C2-934B-6E7F7DAA626E}" presName="box" presStyleLbl="node1" presStyleIdx="2" presStyleCnt="4"/>
      <dgm:spPr/>
      <dgm:t>
        <a:bodyPr/>
        <a:lstStyle/>
        <a:p>
          <a:endParaRPr lang="ru-RU"/>
        </a:p>
      </dgm:t>
    </dgm:pt>
    <dgm:pt modelId="{B8312B96-077A-454E-AD5B-95A368D4F8F8}" type="pres">
      <dgm:prSet presAssocID="{5C504120-3488-47C2-934B-6E7F7DAA626E}" presName="img"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dgm:spPr>
      <dgm:t>
        <a:bodyPr/>
        <a:lstStyle/>
        <a:p>
          <a:endParaRPr lang="ru-RU"/>
        </a:p>
      </dgm:t>
    </dgm:pt>
    <dgm:pt modelId="{1371061B-D883-4371-B891-38193169CCA5}" type="pres">
      <dgm:prSet presAssocID="{5C504120-3488-47C2-934B-6E7F7DAA626E}" presName="text" presStyleLbl="node1" presStyleIdx="2" presStyleCnt="4">
        <dgm:presLayoutVars>
          <dgm:bulletEnabled val="1"/>
        </dgm:presLayoutVars>
      </dgm:prSet>
      <dgm:spPr/>
      <dgm:t>
        <a:bodyPr/>
        <a:lstStyle/>
        <a:p>
          <a:endParaRPr lang="ru-RU"/>
        </a:p>
      </dgm:t>
    </dgm:pt>
    <dgm:pt modelId="{BE3BB8E1-AD8E-42F9-BE27-55D05CB83E6D}" type="pres">
      <dgm:prSet presAssocID="{6C364567-EA63-4E52-988B-CC124E401FF5}" presName="spacer" presStyleCnt="0"/>
      <dgm:spPr/>
    </dgm:pt>
    <dgm:pt modelId="{D8993255-E186-4A54-9237-B06454C610A9}" type="pres">
      <dgm:prSet presAssocID="{7950286E-C0B8-46EF-9BB3-A04A018E3980}" presName="comp" presStyleCnt="0"/>
      <dgm:spPr/>
    </dgm:pt>
    <dgm:pt modelId="{55165F09-0FA7-4B9A-B42F-ACC1C163D4AE}" type="pres">
      <dgm:prSet presAssocID="{7950286E-C0B8-46EF-9BB3-A04A018E3980}" presName="box" presStyleLbl="node1" presStyleIdx="3" presStyleCnt="4"/>
      <dgm:spPr/>
      <dgm:t>
        <a:bodyPr/>
        <a:lstStyle/>
        <a:p>
          <a:endParaRPr lang="ru-RU"/>
        </a:p>
      </dgm:t>
    </dgm:pt>
    <dgm:pt modelId="{7BB534F0-D2A9-41DF-8F17-BEE5160E4438}" type="pres">
      <dgm:prSet presAssocID="{7950286E-C0B8-46EF-9BB3-A04A018E3980}" presName="img"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l="-2000" r="-2000"/>
          </a:stretch>
        </a:blipFill>
      </dgm:spPr>
      <dgm:t>
        <a:bodyPr/>
        <a:lstStyle/>
        <a:p>
          <a:endParaRPr lang="ru-RU"/>
        </a:p>
      </dgm:t>
    </dgm:pt>
    <dgm:pt modelId="{79A0B661-0353-490C-8F96-FF637B4D451E}" type="pres">
      <dgm:prSet presAssocID="{7950286E-C0B8-46EF-9BB3-A04A018E3980}" presName="text" presStyleLbl="node1" presStyleIdx="3" presStyleCnt="4">
        <dgm:presLayoutVars>
          <dgm:bulletEnabled val="1"/>
        </dgm:presLayoutVars>
      </dgm:prSet>
      <dgm:spPr/>
      <dgm:t>
        <a:bodyPr/>
        <a:lstStyle/>
        <a:p>
          <a:endParaRPr lang="ru-RU"/>
        </a:p>
      </dgm:t>
    </dgm:pt>
  </dgm:ptLst>
  <dgm:cxnLst>
    <dgm:cxn modelId="{8EF2124B-49F5-4A95-B3C9-BC7909FF662F}" srcId="{63B2A46D-C89E-4761-8FB6-0A42545F65EF}" destId="{7950286E-C0B8-46EF-9BB3-A04A018E3980}" srcOrd="3" destOrd="0" parTransId="{E98C34DF-DDBE-479F-A5C1-A4B43C92B736}" sibTransId="{9FEA0BEC-09E7-4A2B-9EB6-D24D068A84D2}"/>
    <dgm:cxn modelId="{7679D651-3B3B-4B4B-B85C-C3094FAA044F}" type="presOf" srcId="{5C504120-3488-47C2-934B-6E7F7DAA626E}" destId="{5B400B89-C1DD-47D8-9F14-BEFF3F6C9B7A}" srcOrd="0" destOrd="0" presId="urn:microsoft.com/office/officeart/2005/8/layout/vList4"/>
    <dgm:cxn modelId="{E404D92E-952F-4BC6-B102-A58164EFE993}" type="presOf" srcId="{440D8845-6ED8-4AD2-A8D9-3AFFCEE05398}" destId="{F2BDAC87-3B49-44D2-B566-252F89E2A2C0}" srcOrd="1" destOrd="0" presId="urn:microsoft.com/office/officeart/2005/8/layout/vList4"/>
    <dgm:cxn modelId="{5A0C5DBC-06F3-404C-A630-E55C44F6BBBD}" type="presOf" srcId="{26DD9E3C-1B6F-442D-84CB-E07B3E0968EC}" destId="{E6C3D21F-16F4-48A6-9CA5-6868074DCE25}" srcOrd="1" destOrd="0" presId="urn:microsoft.com/office/officeart/2005/8/layout/vList4"/>
    <dgm:cxn modelId="{CDC264EE-7CCF-4CE4-9050-19959B6CBA95}" type="presOf" srcId="{440D8845-6ED8-4AD2-A8D9-3AFFCEE05398}" destId="{7C3AAE1B-A0D1-45FC-BDAE-770549606951}" srcOrd="0" destOrd="0" presId="urn:microsoft.com/office/officeart/2005/8/layout/vList4"/>
    <dgm:cxn modelId="{31EA81BC-8C43-496E-9ADA-8F521DBA8592}" type="presOf" srcId="{26DD9E3C-1B6F-442D-84CB-E07B3E0968EC}" destId="{4E5AEDC3-708F-4D6A-A9B7-CF0C715DE371}" srcOrd="0" destOrd="0" presId="urn:microsoft.com/office/officeart/2005/8/layout/vList4"/>
    <dgm:cxn modelId="{8B0A2B41-622E-46AA-A31A-8ED84E65FF52}" type="presOf" srcId="{5C504120-3488-47C2-934B-6E7F7DAA626E}" destId="{1371061B-D883-4371-B891-38193169CCA5}" srcOrd="1" destOrd="0" presId="urn:microsoft.com/office/officeart/2005/8/layout/vList4"/>
    <dgm:cxn modelId="{AF683907-9D6D-46E3-9110-AEE5AF3A5DE3}" srcId="{63B2A46D-C89E-4761-8FB6-0A42545F65EF}" destId="{26DD9E3C-1B6F-442D-84CB-E07B3E0968EC}" srcOrd="1" destOrd="0" parTransId="{F760BAB2-D79D-4C46-9CEE-AE4FC5574994}" sibTransId="{3980739A-715D-4475-BC68-B110D8683AD4}"/>
    <dgm:cxn modelId="{5189DF76-3459-4D76-9017-DF9A7F391A83}" type="presOf" srcId="{63B2A46D-C89E-4761-8FB6-0A42545F65EF}" destId="{279BC954-3FB0-46F8-A23B-ED4FE4A8B5FE}" srcOrd="0" destOrd="0" presId="urn:microsoft.com/office/officeart/2005/8/layout/vList4"/>
    <dgm:cxn modelId="{00B638D5-5D0F-4188-A9DB-91B68ABCBAC0}" type="presOf" srcId="{7950286E-C0B8-46EF-9BB3-A04A018E3980}" destId="{79A0B661-0353-490C-8F96-FF637B4D451E}" srcOrd="1" destOrd="0" presId="urn:microsoft.com/office/officeart/2005/8/layout/vList4"/>
    <dgm:cxn modelId="{6DB7D29E-0F5D-4692-8133-F5EF98777902}" srcId="{63B2A46D-C89E-4761-8FB6-0A42545F65EF}" destId="{440D8845-6ED8-4AD2-A8D9-3AFFCEE05398}" srcOrd="0" destOrd="0" parTransId="{EB2FC1C5-19F1-4C48-BB36-322E51D9014E}" sibTransId="{3FE8D739-629B-4957-8485-239597F9F1FB}"/>
    <dgm:cxn modelId="{50DAA924-8E2B-495C-9B7F-BD9A9892B1EA}" srcId="{63B2A46D-C89E-4761-8FB6-0A42545F65EF}" destId="{5C504120-3488-47C2-934B-6E7F7DAA626E}" srcOrd="2" destOrd="0" parTransId="{613F2E84-BBC7-47DA-BA61-099D2CD45CCF}" sibTransId="{6C364567-EA63-4E52-988B-CC124E401FF5}"/>
    <dgm:cxn modelId="{33845E1F-8796-417C-BCB8-512237C4BBBF}" type="presOf" srcId="{7950286E-C0B8-46EF-9BB3-A04A018E3980}" destId="{55165F09-0FA7-4B9A-B42F-ACC1C163D4AE}" srcOrd="0" destOrd="0" presId="urn:microsoft.com/office/officeart/2005/8/layout/vList4"/>
    <dgm:cxn modelId="{C8597042-7107-4596-BF6D-9FDDA80833F1}" type="presParOf" srcId="{279BC954-3FB0-46F8-A23B-ED4FE4A8B5FE}" destId="{C30FD7FC-3FE7-4140-A426-B17943827E60}" srcOrd="0" destOrd="0" presId="urn:microsoft.com/office/officeart/2005/8/layout/vList4"/>
    <dgm:cxn modelId="{EB13C232-364D-4BA7-AC26-E4F8BD02626C}" type="presParOf" srcId="{C30FD7FC-3FE7-4140-A426-B17943827E60}" destId="{7C3AAE1B-A0D1-45FC-BDAE-770549606951}" srcOrd="0" destOrd="0" presId="urn:microsoft.com/office/officeart/2005/8/layout/vList4"/>
    <dgm:cxn modelId="{8264EDFA-4110-41E9-ADE9-4A00D5E8895B}" type="presParOf" srcId="{C30FD7FC-3FE7-4140-A426-B17943827E60}" destId="{F9DE602D-37B9-470B-9934-B94F11AC34D6}" srcOrd="1" destOrd="0" presId="urn:microsoft.com/office/officeart/2005/8/layout/vList4"/>
    <dgm:cxn modelId="{36125981-65DD-4BD1-BA0B-CD56BA623E9B}" type="presParOf" srcId="{C30FD7FC-3FE7-4140-A426-B17943827E60}" destId="{F2BDAC87-3B49-44D2-B566-252F89E2A2C0}" srcOrd="2" destOrd="0" presId="urn:microsoft.com/office/officeart/2005/8/layout/vList4"/>
    <dgm:cxn modelId="{17E83277-7E3B-4C4C-AF9F-39E2C374121A}" type="presParOf" srcId="{279BC954-3FB0-46F8-A23B-ED4FE4A8B5FE}" destId="{B4EB2F6D-0204-49ED-B771-B1994906FFFC}" srcOrd="1" destOrd="0" presId="urn:microsoft.com/office/officeart/2005/8/layout/vList4"/>
    <dgm:cxn modelId="{009158EB-CCB6-40F2-A842-E933F0D723AD}" type="presParOf" srcId="{279BC954-3FB0-46F8-A23B-ED4FE4A8B5FE}" destId="{90D8CFFC-3DDE-49E0-A069-CC3BCDAB27B8}" srcOrd="2" destOrd="0" presId="urn:microsoft.com/office/officeart/2005/8/layout/vList4"/>
    <dgm:cxn modelId="{C97C472A-8877-407C-BD9E-6C0C075ED7B7}" type="presParOf" srcId="{90D8CFFC-3DDE-49E0-A069-CC3BCDAB27B8}" destId="{4E5AEDC3-708F-4D6A-A9B7-CF0C715DE371}" srcOrd="0" destOrd="0" presId="urn:microsoft.com/office/officeart/2005/8/layout/vList4"/>
    <dgm:cxn modelId="{46203BBF-02D6-4236-967B-8355DFBA3C02}" type="presParOf" srcId="{90D8CFFC-3DDE-49E0-A069-CC3BCDAB27B8}" destId="{465274C1-F22B-4B7D-96AF-7EF923EC288D}" srcOrd="1" destOrd="0" presId="urn:microsoft.com/office/officeart/2005/8/layout/vList4"/>
    <dgm:cxn modelId="{B6056958-FE37-43A3-BDD5-4EA61AC1BD87}" type="presParOf" srcId="{90D8CFFC-3DDE-49E0-A069-CC3BCDAB27B8}" destId="{E6C3D21F-16F4-48A6-9CA5-6868074DCE25}" srcOrd="2" destOrd="0" presId="urn:microsoft.com/office/officeart/2005/8/layout/vList4"/>
    <dgm:cxn modelId="{0B246EF1-67C0-4BD1-9914-86DB88976379}" type="presParOf" srcId="{279BC954-3FB0-46F8-A23B-ED4FE4A8B5FE}" destId="{1A271AC6-C634-4CE3-B75C-AC77028E64F6}" srcOrd="3" destOrd="0" presId="urn:microsoft.com/office/officeart/2005/8/layout/vList4"/>
    <dgm:cxn modelId="{9EADFF39-0D46-4D5F-96E5-8C08CBCDEC39}" type="presParOf" srcId="{279BC954-3FB0-46F8-A23B-ED4FE4A8B5FE}" destId="{24BD388E-2E43-4439-A0F9-BD848015D486}" srcOrd="4" destOrd="0" presId="urn:microsoft.com/office/officeart/2005/8/layout/vList4"/>
    <dgm:cxn modelId="{7918B412-8F14-49D1-B7B4-C946B8C35E36}" type="presParOf" srcId="{24BD388E-2E43-4439-A0F9-BD848015D486}" destId="{5B400B89-C1DD-47D8-9F14-BEFF3F6C9B7A}" srcOrd="0" destOrd="0" presId="urn:microsoft.com/office/officeart/2005/8/layout/vList4"/>
    <dgm:cxn modelId="{5510C56C-3B38-44F0-9189-7A4E3B905891}" type="presParOf" srcId="{24BD388E-2E43-4439-A0F9-BD848015D486}" destId="{B8312B96-077A-454E-AD5B-95A368D4F8F8}" srcOrd="1" destOrd="0" presId="urn:microsoft.com/office/officeart/2005/8/layout/vList4"/>
    <dgm:cxn modelId="{D3A24F14-80BB-4F3D-B646-BDBCBAD4B9C2}" type="presParOf" srcId="{24BD388E-2E43-4439-A0F9-BD848015D486}" destId="{1371061B-D883-4371-B891-38193169CCA5}" srcOrd="2" destOrd="0" presId="urn:microsoft.com/office/officeart/2005/8/layout/vList4"/>
    <dgm:cxn modelId="{AF0399AB-B83E-4E02-AAC9-CC17E945F060}" type="presParOf" srcId="{279BC954-3FB0-46F8-A23B-ED4FE4A8B5FE}" destId="{BE3BB8E1-AD8E-42F9-BE27-55D05CB83E6D}" srcOrd="5" destOrd="0" presId="urn:microsoft.com/office/officeart/2005/8/layout/vList4"/>
    <dgm:cxn modelId="{16AD443C-FD32-4B74-B6DF-9BA828A3F3DC}" type="presParOf" srcId="{279BC954-3FB0-46F8-A23B-ED4FE4A8B5FE}" destId="{D8993255-E186-4A54-9237-B06454C610A9}" srcOrd="6" destOrd="0" presId="urn:microsoft.com/office/officeart/2005/8/layout/vList4"/>
    <dgm:cxn modelId="{6574C148-C4E4-429B-9E8D-16C88B98C236}" type="presParOf" srcId="{D8993255-E186-4A54-9237-B06454C610A9}" destId="{55165F09-0FA7-4B9A-B42F-ACC1C163D4AE}" srcOrd="0" destOrd="0" presId="urn:microsoft.com/office/officeart/2005/8/layout/vList4"/>
    <dgm:cxn modelId="{C80971D3-F51B-4E58-9F70-C345DA9C534B}" type="presParOf" srcId="{D8993255-E186-4A54-9237-B06454C610A9}" destId="{7BB534F0-D2A9-41DF-8F17-BEE5160E4438}" srcOrd="1" destOrd="0" presId="urn:microsoft.com/office/officeart/2005/8/layout/vList4"/>
    <dgm:cxn modelId="{679D2A64-AE99-4040-A967-7F613BF50D9C}" type="presParOf" srcId="{D8993255-E186-4A54-9237-B06454C610A9}" destId="{79A0B661-0353-490C-8F96-FF637B4D451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3AAE1B-A0D1-45FC-BDAE-770549606951}">
      <dsp:nvSpPr>
        <dsp:cNvPr id="0" name=""/>
        <dsp:cNvSpPr/>
      </dsp:nvSpPr>
      <dsp:spPr>
        <a:xfrm>
          <a:off x="0" y="0"/>
          <a:ext cx="6900334" cy="1286454"/>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l" defTabSz="533400">
            <a:lnSpc>
              <a:spcPct val="100000"/>
            </a:lnSpc>
            <a:spcBef>
              <a:spcPct val="0"/>
            </a:spcBef>
            <a:spcAft>
              <a:spcPts val="0"/>
            </a:spcAft>
          </a:pPr>
          <a:r>
            <a:rPr lang="ru-RU" sz="1200" b="1" i="0" kern="1200" dirty="0" smtClean="0">
              <a:solidFill>
                <a:srgbClr val="C00000"/>
              </a:solidFill>
              <a:latin typeface="Arial" panose="020B0604020202020204" pitchFamily="34" charset="0"/>
              <a:cs typeface="Arial" panose="020B0604020202020204" pitchFamily="34" charset="0"/>
            </a:rPr>
            <a:t>Цифровой след учителя</a:t>
          </a:r>
        </a:p>
        <a:p>
          <a:pPr lvl="0" algn="l" defTabSz="533400">
            <a:lnSpc>
              <a:spcPct val="100000"/>
            </a:lnSpc>
            <a:spcBef>
              <a:spcPct val="0"/>
            </a:spcBef>
            <a:spcAft>
              <a:spcPts val="0"/>
            </a:spcAft>
          </a:pPr>
          <a:r>
            <a:rPr lang="ru-RU" sz="1200" b="1" kern="1200" dirty="0" smtClean="0">
              <a:solidFill>
                <a:schemeClr val="accent1">
                  <a:lumMod val="50000"/>
                </a:schemeClr>
              </a:solidFill>
              <a:latin typeface="Arial" panose="020B0604020202020204" pitchFamily="34" charset="0"/>
              <a:cs typeface="Arial" panose="020B0604020202020204" pitchFamily="34" charset="0"/>
            </a:rPr>
            <a:t>- Создание личного бренда учителя (своя индивидуальная траектория работы)</a:t>
          </a:r>
        </a:p>
        <a:p>
          <a:pPr lvl="0" algn="l" defTabSz="533400">
            <a:lnSpc>
              <a:spcPct val="100000"/>
            </a:lnSpc>
            <a:spcBef>
              <a:spcPct val="0"/>
            </a:spcBef>
            <a:spcAft>
              <a:spcPts val="0"/>
            </a:spcAft>
          </a:pPr>
          <a:r>
            <a:rPr lang="ru-RU" sz="1200" b="1" kern="1200" dirty="0" smtClean="0">
              <a:solidFill>
                <a:schemeClr val="accent1">
                  <a:lumMod val="50000"/>
                </a:schemeClr>
              </a:solidFill>
              <a:latin typeface="Arial" panose="020B0604020202020204" pitchFamily="34" charset="0"/>
              <a:cs typeface="Arial" panose="020B0604020202020204" pitchFamily="34" charset="0"/>
            </a:rPr>
            <a:t>- Образ педагога в социальных сетях</a:t>
          </a:r>
        </a:p>
        <a:p>
          <a:pPr lvl="0" algn="l" defTabSz="533400">
            <a:lnSpc>
              <a:spcPct val="100000"/>
            </a:lnSpc>
            <a:spcBef>
              <a:spcPct val="0"/>
            </a:spcBef>
            <a:spcAft>
              <a:spcPts val="0"/>
            </a:spcAft>
          </a:pPr>
          <a:r>
            <a:rPr lang="ru-RU" sz="1200" b="1" kern="1200" dirty="0" smtClean="0">
              <a:solidFill>
                <a:schemeClr val="accent1">
                  <a:lumMod val="50000"/>
                </a:schemeClr>
              </a:solidFill>
              <a:latin typeface="Arial" panose="020B0604020202020204" pitchFamily="34" charset="0"/>
              <a:cs typeface="Arial" panose="020B0604020202020204" pitchFamily="34" charset="0"/>
            </a:rPr>
            <a:t>- Результаты работы педагога в цифровом пространстве</a:t>
          </a:r>
          <a:endParaRPr lang="ru-RU" sz="1200" kern="1200" dirty="0">
            <a:solidFill>
              <a:schemeClr val="accent1">
                <a:lumMod val="50000"/>
              </a:schemeClr>
            </a:solidFill>
            <a:latin typeface="Arial" panose="020B0604020202020204" pitchFamily="34" charset="0"/>
            <a:cs typeface="Arial" panose="020B0604020202020204" pitchFamily="34" charset="0"/>
          </a:endParaRPr>
        </a:p>
      </dsp:txBody>
      <dsp:txXfrm>
        <a:off x="1508712" y="0"/>
        <a:ext cx="5391621" cy="1286454"/>
      </dsp:txXfrm>
    </dsp:sp>
    <dsp:sp modelId="{F9DE602D-37B9-470B-9934-B94F11AC34D6}">
      <dsp:nvSpPr>
        <dsp:cNvPr id="0" name=""/>
        <dsp:cNvSpPr/>
      </dsp:nvSpPr>
      <dsp:spPr>
        <a:xfrm>
          <a:off x="128645" y="128645"/>
          <a:ext cx="1380066" cy="102916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4E5AEDC3-708F-4D6A-A9B7-CF0C715DE371}">
      <dsp:nvSpPr>
        <dsp:cNvPr id="0" name=""/>
        <dsp:cNvSpPr/>
      </dsp:nvSpPr>
      <dsp:spPr>
        <a:xfrm>
          <a:off x="0" y="1415100"/>
          <a:ext cx="6900334" cy="1286454"/>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l" defTabSz="533400">
            <a:lnSpc>
              <a:spcPct val="100000"/>
            </a:lnSpc>
            <a:spcBef>
              <a:spcPct val="0"/>
            </a:spcBef>
            <a:spcAft>
              <a:spcPts val="0"/>
            </a:spcAft>
          </a:pPr>
          <a:r>
            <a:rPr lang="ru-RU" sz="1200" b="1" i="0" kern="1200" dirty="0" smtClean="0">
              <a:solidFill>
                <a:srgbClr val="C00000"/>
              </a:solidFill>
              <a:latin typeface="Arial" panose="020B0604020202020204" pitchFamily="34" charset="0"/>
              <a:cs typeface="Arial" panose="020B0604020202020204" pitchFamily="34" charset="0"/>
            </a:rPr>
            <a:t>Способы взаимодействия с детьми</a:t>
          </a:r>
        </a:p>
        <a:p>
          <a:pPr lvl="0" algn="l" defTabSz="533400">
            <a:lnSpc>
              <a:spcPct val="100000"/>
            </a:lnSpc>
            <a:spcBef>
              <a:spcPct val="0"/>
            </a:spcBef>
            <a:spcAft>
              <a:spcPts val="0"/>
            </a:spcAft>
          </a:pPr>
          <a:r>
            <a:rPr lang="ru-RU" sz="1100" b="1" kern="1200" dirty="0" smtClean="0">
              <a:solidFill>
                <a:schemeClr val="accent1">
                  <a:lumMod val="50000"/>
                </a:schemeClr>
              </a:solidFill>
              <a:latin typeface="Arial" panose="020B0604020202020204" pitchFamily="34" charset="0"/>
              <a:cs typeface="Arial" panose="020B0604020202020204" pitchFamily="34" charset="0"/>
            </a:rPr>
            <a:t>- Увеличение способов организации урочной и внеурочной деятельности</a:t>
          </a:r>
        </a:p>
        <a:p>
          <a:pPr lvl="0" algn="l" defTabSz="533400">
            <a:lnSpc>
              <a:spcPct val="100000"/>
            </a:lnSpc>
            <a:spcBef>
              <a:spcPct val="0"/>
            </a:spcBef>
            <a:spcAft>
              <a:spcPts val="0"/>
            </a:spcAft>
          </a:pPr>
          <a:r>
            <a:rPr lang="ru-RU" sz="1100" b="1" kern="1200" dirty="0" smtClean="0">
              <a:solidFill>
                <a:schemeClr val="accent1">
                  <a:lumMod val="50000"/>
                </a:schemeClr>
              </a:solidFill>
              <a:latin typeface="Arial" panose="020B0604020202020204" pitchFamily="34" charset="0"/>
              <a:cs typeface="Arial" panose="020B0604020202020204" pitchFamily="34" charset="0"/>
            </a:rPr>
            <a:t>- Расширение пространства цифровых ресурсов для коммуникации с детьми</a:t>
          </a:r>
        </a:p>
        <a:p>
          <a:pPr lvl="0" algn="l" defTabSz="533400">
            <a:lnSpc>
              <a:spcPct val="100000"/>
            </a:lnSpc>
            <a:spcBef>
              <a:spcPct val="0"/>
            </a:spcBef>
            <a:spcAft>
              <a:spcPts val="0"/>
            </a:spcAft>
          </a:pPr>
          <a:r>
            <a:rPr lang="ru-RU" sz="1100" b="1" kern="1200" dirty="0" smtClean="0">
              <a:solidFill>
                <a:schemeClr val="accent1">
                  <a:lumMod val="50000"/>
                </a:schemeClr>
              </a:solidFill>
              <a:latin typeface="Arial" panose="020B0604020202020204" pitchFamily="34" charset="0"/>
              <a:cs typeface="Arial" panose="020B0604020202020204" pitchFamily="34" charset="0"/>
            </a:rPr>
            <a:t>- Повышение уровня вовлечения детей в образовательную деятельность посредствам внедрения современных онлайн площадок</a:t>
          </a:r>
          <a:endParaRPr lang="ru-RU" sz="1100" b="0" u="none" kern="1200" dirty="0">
            <a:solidFill>
              <a:schemeClr val="accent1">
                <a:lumMod val="50000"/>
              </a:schemeClr>
            </a:solidFill>
            <a:effectLst/>
            <a:latin typeface="Arial" panose="020B0604020202020204" pitchFamily="34" charset="0"/>
            <a:cs typeface="Arial" panose="020B0604020202020204" pitchFamily="34" charset="0"/>
          </a:endParaRPr>
        </a:p>
      </dsp:txBody>
      <dsp:txXfrm>
        <a:off x="1508712" y="1415100"/>
        <a:ext cx="5391621" cy="1286454"/>
      </dsp:txXfrm>
    </dsp:sp>
    <dsp:sp modelId="{465274C1-F22B-4B7D-96AF-7EF923EC288D}">
      <dsp:nvSpPr>
        <dsp:cNvPr id="0" name=""/>
        <dsp:cNvSpPr/>
      </dsp:nvSpPr>
      <dsp:spPr>
        <a:xfrm>
          <a:off x="128645" y="1543745"/>
          <a:ext cx="1380066" cy="1029163"/>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000" b="-1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5B400B89-C1DD-47D8-9F14-BEFF3F6C9B7A}">
      <dsp:nvSpPr>
        <dsp:cNvPr id="0" name=""/>
        <dsp:cNvSpPr/>
      </dsp:nvSpPr>
      <dsp:spPr>
        <a:xfrm>
          <a:off x="0" y="2830200"/>
          <a:ext cx="6900334" cy="1286454"/>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l" defTabSz="533400">
            <a:lnSpc>
              <a:spcPct val="100000"/>
            </a:lnSpc>
            <a:spcBef>
              <a:spcPct val="0"/>
            </a:spcBef>
            <a:spcAft>
              <a:spcPts val="0"/>
            </a:spcAft>
          </a:pPr>
          <a:r>
            <a:rPr lang="ru-RU" sz="1200" b="1" i="0" kern="1200" dirty="0" smtClean="0">
              <a:solidFill>
                <a:srgbClr val="C00000"/>
              </a:solidFill>
              <a:latin typeface="Arial" panose="020B0604020202020204" pitchFamily="34" charset="0"/>
              <a:cs typeface="Arial" panose="020B0604020202020204" pitchFamily="34" charset="0"/>
            </a:rPr>
            <a:t>Работа с родителями</a:t>
          </a:r>
        </a:p>
        <a:p>
          <a:pPr lvl="0" algn="l" defTabSz="533400">
            <a:lnSpc>
              <a:spcPct val="100000"/>
            </a:lnSpc>
            <a:spcBef>
              <a:spcPct val="0"/>
            </a:spcBef>
            <a:spcAft>
              <a:spcPts val="0"/>
            </a:spcAft>
          </a:pPr>
          <a:r>
            <a:rPr lang="ru-RU" sz="1100" b="1" kern="1200" dirty="0" smtClean="0">
              <a:solidFill>
                <a:schemeClr val="accent1">
                  <a:lumMod val="50000"/>
                </a:schemeClr>
              </a:solidFill>
              <a:latin typeface="Arial" panose="020B0604020202020204" pitchFamily="34" charset="0"/>
              <a:cs typeface="Arial" panose="020B0604020202020204" pitchFamily="34" charset="0"/>
            </a:rPr>
            <a:t>- Расширение пространства цифровых ресурсов для коммуникации с родителями</a:t>
          </a:r>
        </a:p>
        <a:p>
          <a:pPr lvl="0" algn="l" defTabSz="533400">
            <a:lnSpc>
              <a:spcPct val="100000"/>
            </a:lnSpc>
            <a:spcBef>
              <a:spcPct val="0"/>
            </a:spcBef>
            <a:spcAft>
              <a:spcPts val="0"/>
            </a:spcAft>
          </a:pPr>
          <a:r>
            <a:rPr lang="ru-RU" sz="1100" b="1" kern="1200" dirty="0" smtClean="0">
              <a:solidFill>
                <a:schemeClr val="accent1">
                  <a:lumMod val="50000"/>
                </a:schemeClr>
              </a:solidFill>
              <a:latin typeface="Arial" panose="020B0604020202020204" pitchFamily="34" charset="0"/>
              <a:cs typeface="Arial" panose="020B0604020202020204" pitchFamily="34" charset="0"/>
            </a:rPr>
            <a:t>- Увеличение традиционных и нетрадиционных форм работы с родителями</a:t>
          </a:r>
        </a:p>
        <a:p>
          <a:pPr lvl="0" algn="l" defTabSz="533400">
            <a:lnSpc>
              <a:spcPct val="100000"/>
            </a:lnSpc>
            <a:spcBef>
              <a:spcPct val="0"/>
            </a:spcBef>
            <a:spcAft>
              <a:spcPts val="0"/>
            </a:spcAft>
          </a:pPr>
          <a:r>
            <a:rPr lang="ru-RU" sz="1100" b="1" kern="1200" dirty="0" smtClean="0">
              <a:solidFill>
                <a:schemeClr val="accent1">
                  <a:lumMod val="50000"/>
                </a:schemeClr>
              </a:solidFill>
              <a:latin typeface="Arial" panose="020B0604020202020204" pitchFamily="34" charset="0"/>
              <a:cs typeface="Arial" panose="020B0604020202020204" pitchFamily="34" charset="0"/>
            </a:rPr>
            <a:t>- Создание онлайн – имиджа педагога</a:t>
          </a:r>
          <a:endParaRPr lang="ru-RU" sz="1100" u="none" kern="1200" dirty="0">
            <a:solidFill>
              <a:schemeClr val="accent1">
                <a:lumMod val="50000"/>
              </a:schemeClr>
            </a:solidFill>
            <a:latin typeface="Arial" panose="020B0604020202020204" pitchFamily="34" charset="0"/>
            <a:cs typeface="Arial" panose="020B0604020202020204" pitchFamily="34" charset="0"/>
          </a:endParaRPr>
        </a:p>
      </dsp:txBody>
      <dsp:txXfrm>
        <a:off x="1508712" y="2830200"/>
        <a:ext cx="5391621" cy="1286454"/>
      </dsp:txXfrm>
    </dsp:sp>
    <dsp:sp modelId="{B8312B96-077A-454E-AD5B-95A368D4F8F8}">
      <dsp:nvSpPr>
        <dsp:cNvPr id="0" name=""/>
        <dsp:cNvSpPr/>
      </dsp:nvSpPr>
      <dsp:spPr>
        <a:xfrm>
          <a:off x="128645" y="2958846"/>
          <a:ext cx="1380066" cy="1029163"/>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7000" r="-7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55165F09-0FA7-4B9A-B42F-ACC1C163D4AE}">
      <dsp:nvSpPr>
        <dsp:cNvPr id="0" name=""/>
        <dsp:cNvSpPr/>
      </dsp:nvSpPr>
      <dsp:spPr>
        <a:xfrm>
          <a:off x="0" y="4245300"/>
          <a:ext cx="6900334" cy="1286454"/>
        </a:xfrm>
        <a:prstGeom prst="roundRect">
          <a:avLst>
            <a:gd name="adj" fmla="val 10000"/>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lvl="0" algn="l" defTabSz="533400">
            <a:lnSpc>
              <a:spcPct val="100000"/>
            </a:lnSpc>
            <a:spcBef>
              <a:spcPct val="0"/>
            </a:spcBef>
            <a:spcAft>
              <a:spcPts val="0"/>
            </a:spcAft>
          </a:pPr>
          <a:r>
            <a:rPr lang="ru-RU" sz="1200" b="1" i="0" kern="1200" dirty="0" smtClean="0">
              <a:solidFill>
                <a:srgbClr val="C00000"/>
              </a:solidFill>
              <a:latin typeface="Arial" panose="020B0604020202020204" pitchFamily="34" charset="0"/>
              <a:cs typeface="Arial" panose="020B0604020202020204" pitchFamily="34" charset="0"/>
            </a:rPr>
            <a:t>Маркетплейс полезных практик</a:t>
          </a:r>
        </a:p>
        <a:p>
          <a:pPr lvl="0" algn="l" defTabSz="533400">
            <a:lnSpc>
              <a:spcPct val="100000"/>
            </a:lnSpc>
            <a:spcBef>
              <a:spcPct val="0"/>
            </a:spcBef>
            <a:spcAft>
              <a:spcPts val="0"/>
            </a:spcAft>
          </a:pPr>
          <a:r>
            <a:rPr lang="ru-RU" sz="1100" b="1" i="0" kern="1200" dirty="0" smtClean="0">
              <a:solidFill>
                <a:schemeClr val="accent1">
                  <a:lumMod val="50000"/>
                </a:schemeClr>
              </a:solidFill>
              <a:latin typeface="Arial" panose="020B0604020202020204" pitchFamily="34" charset="0"/>
              <a:cs typeface="Arial" panose="020B0604020202020204" pitchFamily="34" charset="0"/>
            </a:rPr>
            <a:t>- Банк полезных образовательных ресурсов учителя (электронные сборники, сборники методических материалов для учителей, учащихся и родителей)</a:t>
          </a:r>
        </a:p>
        <a:p>
          <a:pPr lvl="0" algn="l" defTabSz="533400">
            <a:lnSpc>
              <a:spcPct val="100000"/>
            </a:lnSpc>
            <a:spcBef>
              <a:spcPct val="0"/>
            </a:spcBef>
            <a:spcAft>
              <a:spcPts val="0"/>
            </a:spcAft>
          </a:pPr>
          <a:r>
            <a:rPr lang="ru-RU" sz="1100" b="1" i="0" kern="1200" dirty="0" smtClean="0">
              <a:solidFill>
                <a:schemeClr val="accent1">
                  <a:lumMod val="50000"/>
                </a:schemeClr>
              </a:solidFill>
              <a:latin typeface="Arial" panose="020B0604020202020204" pitchFamily="34" charset="0"/>
              <a:cs typeface="Arial" panose="020B0604020202020204" pitchFamily="34" charset="0"/>
            </a:rPr>
            <a:t>- Создание верифицированного источника с инструментами для цифровизации образования</a:t>
          </a:r>
        </a:p>
        <a:p>
          <a:pPr lvl="0" algn="l" defTabSz="533400">
            <a:lnSpc>
              <a:spcPct val="90000"/>
            </a:lnSpc>
            <a:spcBef>
              <a:spcPct val="0"/>
            </a:spcBef>
            <a:spcAft>
              <a:spcPct val="35000"/>
            </a:spcAft>
          </a:pPr>
          <a:endParaRPr lang="ru-RU" sz="1400" b="1" i="0" kern="1200" dirty="0" smtClean="0">
            <a:solidFill>
              <a:schemeClr val="accent1">
                <a:lumMod val="50000"/>
              </a:schemeClr>
            </a:solidFill>
            <a:latin typeface="Arial" panose="020B0604020202020204" pitchFamily="34" charset="0"/>
            <a:cs typeface="Arial" panose="020B0604020202020204" pitchFamily="34" charset="0"/>
          </a:endParaRPr>
        </a:p>
      </dsp:txBody>
      <dsp:txXfrm>
        <a:off x="1508712" y="4245300"/>
        <a:ext cx="5391621" cy="1286454"/>
      </dsp:txXfrm>
    </dsp:sp>
    <dsp:sp modelId="{7BB534F0-D2A9-41DF-8F17-BEE5160E4438}">
      <dsp:nvSpPr>
        <dsp:cNvPr id="0" name=""/>
        <dsp:cNvSpPr/>
      </dsp:nvSpPr>
      <dsp:spPr>
        <a:xfrm>
          <a:off x="128645" y="4373946"/>
          <a:ext cx="1380066" cy="1029163"/>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000" r="-2000"/>
          </a:stretch>
        </a:blipFill>
        <a:ln w="635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64FF9E-9A90-4863-9A80-86FF19A2B9A9}" type="datetimeFigureOut">
              <a:rPr lang="ru-RU" smtClean="0"/>
              <a:t>16.11.2022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D066D0-514B-40C3-A146-0074B91BE075}" type="slidenum">
              <a:rPr lang="ru-RU" smtClean="0"/>
              <a:t>‹#›</a:t>
            </a:fld>
            <a:endParaRPr lang="ru-RU"/>
          </a:p>
        </p:txBody>
      </p:sp>
    </p:spTree>
    <p:extLst>
      <p:ext uri="{BB962C8B-B14F-4D97-AF65-F5344CB8AC3E}">
        <p14:creationId xmlns:p14="http://schemas.microsoft.com/office/powerpoint/2010/main" val="1349093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D1FD3EC3-E2B8-42A7-B0BA-617BE3F6FCBE}" type="datetimeFigureOut">
              <a:rPr lang="ru-RU" smtClean="0"/>
              <a:t>16.11.2022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D609BB-F3FE-4F78-8E00-9AE84F754250}"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409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1FD3EC3-E2B8-42A7-B0BA-617BE3F6FCBE}" type="datetimeFigureOut">
              <a:rPr lang="ru-RU" smtClean="0"/>
              <a:t>16.11.2022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D609BB-F3FE-4F78-8E00-9AE84F754250}" type="slidenum">
              <a:rPr lang="ru-RU" smtClean="0"/>
              <a:t>‹#›</a:t>
            </a:fld>
            <a:endParaRPr lang="ru-RU"/>
          </a:p>
        </p:txBody>
      </p:sp>
    </p:spTree>
    <p:extLst>
      <p:ext uri="{BB962C8B-B14F-4D97-AF65-F5344CB8AC3E}">
        <p14:creationId xmlns:p14="http://schemas.microsoft.com/office/powerpoint/2010/main" val="2498129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D1FD3EC3-E2B8-42A7-B0BA-617BE3F6FCBE}" type="datetimeFigureOut">
              <a:rPr lang="ru-RU" smtClean="0"/>
              <a:t>16.11.2022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D609BB-F3FE-4F78-8E00-9AE84F754250}"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9523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D1FD3EC3-E2B8-42A7-B0BA-617BE3F6FCBE}" type="datetimeFigureOut">
              <a:rPr lang="ru-RU" smtClean="0"/>
              <a:t>16.11.2022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FD609BB-F3FE-4F78-8E00-9AE84F754250}" type="slidenum">
              <a:rPr lang="ru-RU" smtClean="0"/>
              <a:t>‹#›</a:t>
            </a:fld>
            <a:endParaRPr lang="ru-RU"/>
          </a:p>
        </p:txBody>
      </p:sp>
    </p:spTree>
    <p:extLst>
      <p:ext uri="{BB962C8B-B14F-4D97-AF65-F5344CB8AC3E}">
        <p14:creationId xmlns:p14="http://schemas.microsoft.com/office/powerpoint/2010/main" val="1728338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D1FD3EC3-E2B8-42A7-B0BA-617BE3F6FCBE}" type="datetimeFigureOut">
              <a:rPr lang="ru-RU" smtClean="0"/>
              <a:t>16.11.2022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FD609BB-F3FE-4F78-8E00-9AE84F754250}" type="slidenum">
              <a:rPr lang="ru-RU" smtClean="0"/>
              <a:t>‹#›</a:t>
            </a:fld>
            <a:endParaRPr lang="ru-RU"/>
          </a:p>
        </p:txBody>
      </p:sp>
    </p:spTree>
    <p:extLst>
      <p:ext uri="{BB962C8B-B14F-4D97-AF65-F5344CB8AC3E}">
        <p14:creationId xmlns:p14="http://schemas.microsoft.com/office/powerpoint/2010/main" val="4009619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D1FD3EC3-E2B8-42A7-B0BA-617BE3F6FCBE}" type="datetimeFigureOut">
              <a:rPr lang="ru-RU" smtClean="0"/>
              <a:t>16.11.2022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FD609BB-F3FE-4F78-8E00-9AE84F754250}" type="slidenum">
              <a:rPr lang="ru-RU" smtClean="0"/>
              <a:t>‹#›</a:t>
            </a:fld>
            <a:endParaRPr lang="ru-RU"/>
          </a:p>
        </p:txBody>
      </p:sp>
    </p:spTree>
    <p:extLst>
      <p:ext uri="{BB962C8B-B14F-4D97-AF65-F5344CB8AC3E}">
        <p14:creationId xmlns:p14="http://schemas.microsoft.com/office/powerpoint/2010/main" val="2052557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1FD3EC3-E2B8-42A7-B0BA-617BE3F6FCBE}" type="datetimeFigureOut">
              <a:rPr lang="ru-RU" smtClean="0"/>
              <a:t>16.11.2022</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AFD609BB-F3FE-4F78-8E00-9AE84F754250}" type="slidenum">
              <a:rPr lang="ru-RU" smtClean="0"/>
              <a:t>‹#›</a:t>
            </a:fld>
            <a:endParaRPr lang="ru-RU"/>
          </a:p>
        </p:txBody>
      </p:sp>
    </p:spTree>
    <p:extLst>
      <p:ext uri="{BB962C8B-B14F-4D97-AF65-F5344CB8AC3E}">
        <p14:creationId xmlns:p14="http://schemas.microsoft.com/office/powerpoint/2010/main" val="1331398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1FD3EC3-E2B8-42A7-B0BA-617BE3F6FCBE}" type="datetimeFigureOut">
              <a:rPr lang="ru-RU" smtClean="0"/>
              <a:t>16.11.2022</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FD609BB-F3FE-4F78-8E00-9AE84F754250}" type="slidenum">
              <a:rPr lang="ru-RU" smtClean="0"/>
              <a:t>‹#›</a:t>
            </a:fld>
            <a:endParaRPr lang="ru-RU"/>
          </a:p>
        </p:txBody>
      </p:sp>
    </p:spTree>
    <p:extLst>
      <p:ext uri="{BB962C8B-B14F-4D97-AF65-F5344CB8AC3E}">
        <p14:creationId xmlns:p14="http://schemas.microsoft.com/office/powerpoint/2010/main" val="729645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D1FD3EC3-E2B8-42A7-B0BA-617BE3F6FCBE}" type="datetimeFigureOut">
              <a:rPr lang="ru-RU" smtClean="0"/>
              <a:t>16.11.2022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FD609BB-F3FE-4F78-8E00-9AE84F754250}" type="slidenum">
              <a:rPr lang="ru-RU" smtClean="0"/>
              <a:t>‹#›</a:t>
            </a:fld>
            <a:endParaRPr lang="ru-RU"/>
          </a:p>
        </p:txBody>
      </p:sp>
    </p:spTree>
    <p:extLst>
      <p:ext uri="{BB962C8B-B14F-4D97-AF65-F5344CB8AC3E}">
        <p14:creationId xmlns:p14="http://schemas.microsoft.com/office/powerpoint/2010/main" val="1608345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1FD3EC3-E2B8-42A7-B0BA-617BE3F6FCBE}" type="datetimeFigureOut">
              <a:rPr lang="ru-RU" smtClean="0"/>
              <a:t>16.11.2022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D609BB-F3FE-4F78-8E00-9AE84F754250}" type="slidenum">
              <a:rPr lang="ru-RU" smtClean="0"/>
              <a:t>‹#›</a:t>
            </a:fld>
            <a:endParaRPr lang="ru-RU"/>
          </a:p>
        </p:txBody>
      </p:sp>
    </p:spTree>
    <p:extLst>
      <p:ext uri="{BB962C8B-B14F-4D97-AF65-F5344CB8AC3E}">
        <p14:creationId xmlns:p14="http://schemas.microsoft.com/office/powerpoint/2010/main" val="471932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D1FD3EC3-E2B8-42A7-B0BA-617BE3F6FCBE}" type="datetimeFigureOut">
              <a:rPr lang="ru-RU" smtClean="0"/>
              <a:t>16.11.2022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D609BB-F3FE-4F78-8E00-9AE84F754250}" type="slidenum">
              <a:rPr lang="ru-RU" smtClean="0"/>
              <a:t>‹#›</a:t>
            </a:fld>
            <a:endParaRPr lang="ru-RU"/>
          </a:p>
        </p:txBody>
      </p:sp>
    </p:spTree>
    <p:extLst>
      <p:ext uri="{BB962C8B-B14F-4D97-AF65-F5344CB8AC3E}">
        <p14:creationId xmlns:p14="http://schemas.microsoft.com/office/powerpoint/2010/main" val="2176540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267001-F5EE-4B01-ADD9-95392EA1E1A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44CC777-6BA2-40D2-9A82-AD403FA4F5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2FFA2BC8-F9FC-47B4-B94E-984652D792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D1158127-7E67-4DC3-A9CF-380C6A5B5EA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18CFB686-854A-4D91-AAF2-24DD33CC17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3204146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6" name="Прямоугольный треугольник 5">
            <a:extLst>
              <a:ext uri="{FF2B5EF4-FFF2-40B4-BE49-F238E27FC236}">
                <a16:creationId xmlns:a16="http://schemas.microsoft.com/office/drawing/2014/main" id="{5172288B-DE9D-43F6-AE1D-DFA58F3C84F8}"/>
              </a:ext>
            </a:extLst>
          </p:cNvPr>
          <p:cNvSpPr/>
          <p:nvPr userDrawn="1"/>
        </p:nvSpPr>
        <p:spPr>
          <a:xfrm>
            <a:off x="0" y="4788000"/>
            <a:ext cx="1932000" cy="20700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Рисунок 7">
            <a:extLst>
              <a:ext uri="{FF2B5EF4-FFF2-40B4-BE49-F238E27FC236}">
                <a16:creationId xmlns:a16="http://schemas.microsoft.com/office/drawing/2014/main" id="{7882EBE0-0097-4756-884D-F8521A014518}"/>
              </a:ext>
            </a:extLst>
          </p:cNvPr>
          <p:cNvSpPr>
            <a:spLocks noGrp="1"/>
          </p:cNvSpPr>
          <p:nvPr>
            <p:ph type="pic" sz="quarter" idx="10"/>
          </p:nvPr>
        </p:nvSpPr>
        <p:spPr>
          <a:xfrm>
            <a:off x="290513" y="233363"/>
            <a:ext cx="5805487" cy="6480175"/>
          </a:xfrm>
        </p:spPr>
        <p:txBody>
          <a:bodyPr/>
          <a:lstStyle/>
          <a:p>
            <a:endParaRPr lang="ru-RU"/>
          </a:p>
        </p:txBody>
      </p:sp>
      <p:sp>
        <p:nvSpPr>
          <p:cNvPr id="14" name="Заголовок 13">
            <a:extLst>
              <a:ext uri="{FF2B5EF4-FFF2-40B4-BE49-F238E27FC236}">
                <a16:creationId xmlns:a16="http://schemas.microsoft.com/office/drawing/2014/main" id="{BD000A37-5141-407E-A504-C96A56279A7F}"/>
              </a:ext>
            </a:extLst>
          </p:cNvPr>
          <p:cNvSpPr>
            <a:spLocks noGrp="1"/>
          </p:cNvSpPr>
          <p:nvPr>
            <p:ph type="title"/>
          </p:nvPr>
        </p:nvSpPr>
        <p:spPr/>
        <p:txBody>
          <a:bodyPr/>
          <a:lstStyle/>
          <a:p>
            <a:r>
              <a:rPr lang="ru-RU" dirty="0"/>
              <a:t>Образец заголовка</a:t>
            </a:r>
          </a:p>
        </p:txBody>
      </p:sp>
      <p:sp>
        <p:nvSpPr>
          <p:cNvPr id="16" name="Текст 15">
            <a:extLst>
              <a:ext uri="{FF2B5EF4-FFF2-40B4-BE49-F238E27FC236}">
                <a16:creationId xmlns:a16="http://schemas.microsoft.com/office/drawing/2014/main" id="{EE674FD9-79E8-4C83-8018-2847114B942E}"/>
              </a:ext>
            </a:extLst>
          </p:cNvPr>
          <p:cNvSpPr>
            <a:spLocks noGrp="1"/>
          </p:cNvSpPr>
          <p:nvPr>
            <p:ph type="body" sz="quarter" idx="11"/>
          </p:nvPr>
        </p:nvSpPr>
        <p:spPr>
          <a:xfrm>
            <a:off x="3935413" y="2528888"/>
            <a:ext cx="7426325" cy="238442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3707107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ый треугольник 6">
            <a:extLst>
              <a:ext uri="{FF2B5EF4-FFF2-40B4-BE49-F238E27FC236}">
                <a16:creationId xmlns:a16="http://schemas.microsoft.com/office/drawing/2014/main" id="{F8FE08DD-35D4-4F6D-9D3E-895549AFA462}"/>
              </a:ext>
            </a:extLst>
          </p:cNvPr>
          <p:cNvSpPr/>
          <p:nvPr userDrawn="1"/>
        </p:nvSpPr>
        <p:spPr>
          <a:xfrm>
            <a:off x="0" y="4788000"/>
            <a:ext cx="1932000" cy="20700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Заголовок 1">
            <a:extLst>
              <a:ext uri="{FF2B5EF4-FFF2-40B4-BE49-F238E27FC236}">
                <a16:creationId xmlns:a16="http://schemas.microsoft.com/office/drawing/2014/main" id="{5E7EF7D0-8129-458F-9F1A-BA56AAF68DD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93447F0-A2FC-4139-A746-423895CBBFA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190101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2_Заголовок и объект">
    <p:spTree>
      <p:nvGrpSpPr>
        <p:cNvPr id="1" name=""/>
        <p:cNvGrpSpPr/>
        <p:nvPr/>
      </p:nvGrpSpPr>
      <p:grpSpPr>
        <a:xfrm>
          <a:off x="0" y="0"/>
          <a:ext cx="0" cy="0"/>
          <a:chOff x="0" y="0"/>
          <a:chExt cx="0" cy="0"/>
        </a:xfrm>
      </p:grpSpPr>
      <p:sp>
        <p:nvSpPr>
          <p:cNvPr id="7" name="Прямоугольный треугольник 6">
            <a:extLst>
              <a:ext uri="{FF2B5EF4-FFF2-40B4-BE49-F238E27FC236}">
                <a16:creationId xmlns:a16="http://schemas.microsoft.com/office/drawing/2014/main" id="{F8FE08DD-35D4-4F6D-9D3E-895549AFA462}"/>
              </a:ext>
            </a:extLst>
          </p:cNvPr>
          <p:cNvSpPr/>
          <p:nvPr userDrawn="1"/>
        </p:nvSpPr>
        <p:spPr>
          <a:xfrm rot="16200000">
            <a:off x="10191000" y="4857000"/>
            <a:ext cx="1932000" cy="20700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Заголовок 1">
            <a:extLst>
              <a:ext uri="{FF2B5EF4-FFF2-40B4-BE49-F238E27FC236}">
                <a16:creationId xmlns:a16="http://schemas.microsoft.com/office/drawing/2014/main" id="{5E7EF7D0-8129-458F-9F1A-BA56AAF68DD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93447F0-A2FC-4139-A746-423895CBBFA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89185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7EF7D0-8129-458F-9F1A-BA56AAF68DD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93447F0-A2FC-4139-A746-423895CBBFA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96AF94-0451-4B41-960A-AE014E9C0F8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042D3EF2-51A0-4DA7-88AA-E1FA1562E7F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FC90037A-9CFB-48E5-9E34-0A14EDE6439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318769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9DC742-0D31-49BB-8235-E8F23687EC2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CB7A22E-3771-4390-9794-7F14D95DFA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6951B10-84CC-412A-B18B-E5D7BFE13A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C06FA339-92AB-4D93-B605-E9C0B0E7E69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EAFCBD1A-83E7-45B8-95AE-AE44F10809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1382262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5DC75D-06B2-46E5-A96B-A1468A2189C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6AE6E6F-2E09-401B-B461-D6DF215D16F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0FA403A-15C6-49C6-8CC5-8F9664A128D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FC3F06EE-74D4-48BE-B81A-5C34F61BB09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ижний колонтитул 5">
            <a:extLst>
              <a:ext uri="{FF2B5EF4-FFF2-40B4-BE49-F238E27FC236}">
                <a16:creationId xmlns:a16="http://schemas.microsoft.com/office/drawing/2014/main" id="{CD53AD41-416F-495E-A3FD-85E02F264D4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7" name="Номер слайда 6">
            <a:extLst>
              <a:ext uri="{FF2B5EF4-FFF2-40B4-BE49-F238E27FC236}">
                <a16:creationId xmlns:a16="http://schemas.microsoft.com/office/drawing/2014/main" id="{C9E8F414-2898-41DB-BD73-B506B16F7C2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4027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5BF822-D25A-4089-8B09-6CDFC6C7249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DFA1F7A-5EC7-4EDE-B41D-E76BE82B39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51A2486-CBD9-47F2-85CB-E75E707430C4}"/>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D9BFCC3-815F-46C2-8BBD-B33697BD34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6A6C052B-8DDE-4435-89D0-37FEADE5B4B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3E4CBDAB-0EC1-4397-917A-7260217BC16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8" name="Нижний колонтитул 7">
            <a:extLst>
              <a:ext uri="{FF2B5EF4-FFF2-40B4-BE49-F238E27FC236}">
                <a16:creationId xmlns:a16="http://schemas.microsoft.com/office/drawing/2014/main" id="{5848E488-94C4-4695-A96B-BD92D0FE920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9" name="Номер слайда 8">
            <a:extLst>
              <a:ext uri="{FF2B5EF4-FFF2-40B4-BE49-F238E27FC236}">
                <a16:creationId xmlns:a16="http://schemas.microsoft.com/office/drawing/2014/main" id="{889685D5-D9B9-4084-9444-3F5DFFF8DE7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2829516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CAB533-743E-4972-9281-AA80F8DE81D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E27A4BD-2D2A-438C-8009-834074645EE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4" name="Нижний колонтитул 3">
            <a:extLst>
              <a:ext uri="{FF2B5EF4-FFF2-40B4-BE49-F238E27FC236}">
                <a16:creationId xmlns:a16="http://schemas.microsoft.com/office/drawing/2014/main" id="{A593BC4F-92E4-4734-99DC-E5A245F34B5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омер слайда 4">
            <a:extLst>
              <a:ext uri="{FF2B5EF4-FFF2-40B4-BE49-F238E27FC236}">
                <a16:creationId xmlns:a16="http://schemas.microsoft.com/office/drawing/2014/main" id="{5C2D59C2-0660-44F2-8B51-CACB66F9AB0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229390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B2ECE69F-178E-4786-B1D6-461B25E34C4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3" name="Нижний колонтитул 2">
            <a:extLst>
              <a:ext uri="{FF2B5EF4-FFF2-40B4-BE49-F238E27FC236}">
                <a16:creationId xmlns:a16="http://schemas.microsoft.com/office/drawing/2014/main" id="{15DB0CCE-2BB7-4FE6-9F6D-0F849019DED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4" name="Номер слайда 3">
            <a:extLst>
              <a:ext uri="{FF2B5EF4-FFF2-40B4-BE49-F238E27FC236}">
                <a16:creationId xmlns:a16="http://schemas.microsoft.com/office/drawing/2014/main" id="{D60DEABB-F5A0-404E-81BE-A2C6C1A790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7" name="Заголовок 1">
            <a:extLst>
              <a:ext uri="{FF2B5EF4-FFF2-40B4-BE49-F238E27FC236}">
                <a16:creationId xmlns:a16="http://schemas.microsoft.com/office/drawing/2014/main" id="{956E4A42-AE58-43D5-A1E5-C2A90FAEF8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Tree>
    <p:extLst>
      <p:ext uri="{BB962C8B-B14F-4D97-AF65-F5344CB8AC3E}">
        <p14:creationId xmlns:p14="http://schemas.microsoft.com/office/powerpoint/2010/main" val="56924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Пустой слайд">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0ABFC8D9-3E46-4244-BCF8-DF828263A2AF}"/>
              </a:ext>
            </a:extLst>
          </p:cNvPr>
          <p:cNvSpPr>
            <a:spLocks noGrp="1"/>
          </p:cNvSpPr>
          <p:nvPr>
            <p:ph type="title"/>
          </p:nvPr>
        </p:nvSpPr>
        <p:spPr>
          <a:xfrm>
            <a:off x="0" y="189000"/>
            <a:ext cx="11946000" cy="1141516"/>
          </a:xfrm>
        </p:spPr>
        <p:txBody>
          <a:bodyPr/>
          <a:lstStyle/>
          <a:p>
            <a:r>
              <a:rPr lang="ru-RU" dirty="0"/>
              <a:t>Образец заголовка</a:t>
            </a:r>
          </a:p>
        </p:txBody>
      </p:sp>
      <p:sp>
        <p:nvSpPr>
          <p:cNvPr id="16" name="Рисунок 6">
            <a:extLst>
              <a:ext uri="{FF2B5EF4-FFF2-40B4-BE49-F238E27FC236}">
                <a16:creationId xmlns:a16="http://schemas.microsoft.com/office/drawing/2014/main" id="{D5ACAE7A-E405-438C-BF4B-A37C1D7BBD28}"/>
              </a:ext>
            </a:extLst>
          </p:cNvPr>
          <p:cNvSpPr>
            <a:spLocks noGrp="1"/>
          </p:cNvSpPr>
          <p:nvPr>
            <p:ph type="pic" sz="quarter" idx="12"/>
          </p:nvPr>
        </p:nvSpPr>
        <p:spPr>
          <a:xfrm>
            <a:off x="6726000" y="2079000"/>
            <a:ext cx="5220000" cy="4230000"/>
          </a:xfrm>
        </p:spPr>
      </p:sp>
    </p:spTree>
    <p:extLst>
      <p:ext uri="{BB962C8B-B14F-4D97-AF65-F5344CB8AC3E}">
        <p14:creationId xmlns:p14="http://schemas.microsoft.com/office/powerpoint/2010/main" val="193084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Пустой слайд">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0ABFC8D9-3E46-4244-BCF8-DF828263A2AF}"/>
              </a:ext>
            </a:extLst>
          </p:cNvPr>
          <p:cNvSpPr>
            <a:spLocks noGrp="1"/>
          </p:cNvSpPr>
          <p:nvPr>
            <p:ph type="title"/>
          </p:nvPr>
        </p:nvSpPr>
        <p:spPr>
          <a:xfrm>
            <a:off x="0" y="189000"/>
            <a:ext cx="11946000" cy="1141516"/>
          </a:xfrm>
        </p:spPr>
        <p:txBody>
          <a:bodyPr/>
          <a:lstStyle/>
          <a:p>
            <a:r>
              <a:rPr lang="ru-RU" dirty="0"/>
              <a:t>Образец заголовка</a:t>
            </a:r>
          </a:p>
        </p:txBody>
      </p:sp>
      <p:sp>
        <p:nvSpPr>
          <p:cNvPr id="16" name="Рисунок 6">
            <a:extLst>
              <a:ext uri="{FF2B5EF4-FFF2-40B4-BE49-F238E27FC236}">
                <a16:creationId xmlns:a16="http://schemas.microsoft.com/office/drawing/2014/main" id="{D5ACAE7A-E405-438C-BF4B-A37C1D7BBD28}"/>
              </a:ext>
            </a:extLst>
          </p:cNvPr>
          <p:cNvSpPr>
            <a:spLocks noGrp="1"/>
          </p:cNvSpPr>
          <p:nvPr>
            <p:ph type="pic" sz="quarter" idx="12"/>
          </p:nvPr>
        </p:nvSpPr>
        <p:spPr>
          <a:xfrm>
            <a:off x="516000" y="2034000"/>
            <a:ext cx="5220000" cy="4230000"/>
          </a:xfrm>
        </p:spPr>
      </p:sp>
    </p:spTree>
    <p:extLst>
      <p:ext uri="{BB962C8B-B14F-4D97-AF65-F5344CB8AC3E}">
        <p14:creationId xmlns:p14="http://schemas.microsoft.com/office/powerpoint/2010/main" val="118341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Пустой слайд">
    <p:spTree>
      <p:nvGrpSpPr>
        <p:cNvPr id="1" name=""/>
        <p:cNvGrpSpPr/>
        <p:nvPr/>
      </p:nvGrpSpPr>
      <p:grpSpPr>
        <a:xfrm>
          <a:off x="0" y="0"/>
          <a:ext cx="0" cy="0"/>
          <a:chOff x="0" y="0"/>
          <a:chExt cx="0" cy="0"/>
        </a:xfrm>
      </p:grpSpPr>
      <p:sp>
        <p:nvSpPr>
          <p:cNvPr id="6" name="Рисунок 5">
            <a:extLst>
              <a:ext uri="{FF2B5EF4-FFF2-40B4-BE49-F238E27FC236}">
                <a16:creationId xmlns:a16="http://schemas.microsoft.com/office/drawing/2014/main" id="{0B504799-5A5B-4904-96F0-E39EDC029072}"/>
              </a:ext>
            </a:extLst>
          </p:cNvPr>
          <p:cNvSpPr>
            <a:spLocks noGrp="1"/>
          </p:cNvSpPr>
          <p:nvPr>
            <p:ph type="pic" sz="quarter" idx="10"/>
          </p:nvPr>
        </p:nvSpPr>
        <p:spPr>
          <a:xfrm>
            <a:off x="0" y="1719263"/>
            <a:ext cx="12192000" cy="5138737"/>
          </a:xfrm>
        </p:spPr>
        <p:txBody>
          <a:bodyPr/>
          <a:lstStyle/>
          <a:p>
            <a:endParaRPr lang="ru-RU"/>
          </a:p>
        </p:txBody>
      </p:sp>
    </p:spTree>
    <p:extLst>
      <p:ext uri="{BB962C8B-B14F-4D97-AF65-F5344CB8AC3E}">
        <p14:creationId xmlns:p14="http://schemas.microsoft.com/office/powerpoint/2010/main" val="149719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BA0536-C2F3-45FD-BCE9-A7664FF1115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EDCB672-9A39-4592-A702-905A663DE6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F00B59B-B30F-4BCA-BF7C-138210157B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B11AE46-CD71-40A2-B051-FED4CF25153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ижний колонтитул 5">
            <a:extLst>
              <a:ext uri="{FF2B5EF4-FFF2-40B4-BE49-F238E27FC236}">
                <a16:creationId xmlns:a16="http://schemas.microsoft.com/office/drawing/2014/main" id="{C97D472E-4D2E-4B58-B26C-A5C6E9B965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7" name="Номер слайда 6">
            <a:extLst>
              <a:ext uri="{FF2B5EF4-FFF2-40B4-BE49-F238E27FC236}">
                <a16:creationId xmlns:a16="http://schemas.microsoft.com/office/drawing/2014/main" id="{DD590CE5-E95F-4274-817F-D56AE118EE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277869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79CC03-CB65-4A4C-90D3-F02B507A02A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F4C3BF4E-7FD7-4E97-ADD2-17103BBDAF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04CE1139-B009-4241-B0C4-BF93CB8767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61306DD-CDF6-4C8F-8EAA-8585BA36E1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ижний колонтитул 5">
            <a:extLst>
              <a:ext uri="{FF2B5EF4-FFF2-40B4-BE49-F238E27FC236}">
                <a16:creationId xmlns:a16="http://schemas.microsoft.com/office/drawing/2014/main" id="{5DE83B16-91E8-4F91-A8A9-2286EF49B6B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7" name="Номер слайда 6">
            <a:extLst>
              <a:ext uri="{FF2B5EF4-FFF2-40B4-BE49-F238E27FC236}">
                <a16:creationId xmlns:a16="http://schemas.microsoft.com/office/drawing/2014/main" id="{E3500BC4-2676-4C2C-A56B-8495420F6A4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2440423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BFDEE6-9163-4FA6-9C33-9D0B1D96F7D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6CFD921-B66F-4B9F-8D0C-B14325FE9FA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EDD6FEE-737C-4DE7-A07A-B8500FB8C9C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448FE9F1-30AE-46C1-A8C8-4B7D5FFC7AC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2E45E6A3-691A-440E-94B6-E4165602F5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78497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B71DFBC-935C-41DF-9AF9-A79F2BD8099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FFC04AF-1DA1-4817-ACF7-5A110AD3A0E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CDFD425-2E61-4F50-9A02-6256A34978A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09833F48-4BE3-401E-8EAC-ED423D3D408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39E6C580-1988-45AF-BDB1-7BCACEB9DC1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3406086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1462-A9E1-4536-9F2D-B2F8F2185D48}"/>
              </a:ext>
            </a:extLst>
          </p:cNvPr>
          <p:cNvSpPr>
            <a:spLocks noGrp="1"/>
          </p:cNvSpPr>
          <p:nvPr>
            <p:ph type="title"/>
          </p:nvPr>
        </p:nvSpPr>
        <p:spPr>
          <a:xfrm>
            <a:off x="838200" y="365125"/>
            <a:ext cx="10515599" cy="1325563"/>
          </a:xfrm>
        </p:spPr>
        <p:txBody>
          <a:bodyPr/>
          <a:lstStyle>
            <a:lvl1pPr>
              <a:defRPr b="1">
                <a:solidFill>
                  <a:schemeClr val="accent1"/>
                </a:solidFill>
              </a:defRPr>
            </a:lvl1pPr>
          </a:lstStyle>
          <a:p>
            <a:r>
              <a:rPr lang="ru-RU" dirty="0"/>
              <a:t>Образец заголовка</a:t>
            </a:r>
          </a:p>
        </p:txBody>
      </p:sp>
      <p:sp>
        <p:nvSpPr>
          <p:cNvPr id="6" name="Прямоугольник 5">
            <a:extLst>
              <a:ext uri="{FF2B5EF4-FFF2-40B4-BE49-F238E27FC236}">
                <a16:creationId xmlns:a16="http://schemas.microsoft.com/office/drawing/2014/main" id="{1D1B458C-BFE5-4FED-890B-A3C81CBD9E00}"/>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Прямоугольник 6">
            <a:extLst>
              <a:ext uri="{FF2B5EF4-FFF2-40B4-BE49-F238E27FC236}">
                <a16:creationId xmlns:a16="http://schemas.microsoft.com/office/drawing/2014/main" id="{474EC097-BE1E-47C5-A4A4-558BFD9F9C06}"/>
              </a:ext>
            </a:extLst>
          </p:cNvPr>
          <p:cNvSpPr/>
          <p:nvPr userDrawn="1"/>
        </p:nvSpPr>
        <p:spPr>
          <a:xfrm>
            <a:off x="12450" y="6772425"/>
            <a:ext cx="12192000" cy="9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9" name="Группа 8">
            <a:extLst>
              <a:ext uri="{FF2B5EF4-FFF2-40B4-BE49-F238E27FC236}">
                <a16:creationId xmlns:a16="http://schemas.microsoft.com/office/drawing/2014/main" id="{ECD6CA42-8F84-4EF7-AC44-C6D7CA7B5256}"/>
              </a:ext>
            </a:extLst>
          </p:cNvPr>
          <p:cNvGrpSpPr/>
          <p:nvPr userDrawn="1"/>
        </p:nvGrpSpPr>
        <p:grpSpPr>
          <a:xfrm>
            <a:off x="0" y="49500"/>
            <a:ext cx="2844750" cy="274500"/>
            <a:chOff x="5228062" y="49500"/>
            <a:chExt cx="2844750" cy="274500"/>
          </a:xfrm>
          <a:solidFill>
            <a:schemeClr val="tx2"/>
          </a:solidFill>
        </p:grpSpPr>
        <p:sp>
          <p:nvSpPr>
            <p:cNvPr id="10" name="Прямоугольник 9">
              <a:extLst>
                <a:ext uri="{FF2B5EF4-FFF2-40B4-BE49-F238E27FC236}">
                  <a16:creationId xmlns:a16="http://schemas.microsoft.com/office/drawing/2014/main" id="{EF73193D-4957-4A8F-A457-261D1530DEC3}"/>
                </a:ext>
              </a:extLst>
            </p:cNvPr>
            <p:cNvSpPr/>
            <p:nvPr userDrawn="1"/>
          </p:nvSpPr>
          <p:spPr>
            <a:xfrm>
              <a:off x="5228062"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Блок-схема: объединение 10">
              <a:extLst>
                <a:ext uri="{FF2B5EF4-FFF2-40B4-BE49-F238E27FC236}">
                  <a16:creationId xmlns:a16="http://schemas.microsoft.com/office/drawing/2014/main" id="{9CA2CB59-7E2E-4FE6-B4DA-BC82267C4973}"/>
                </a:ext>
              </a:extLst>
            </p:cNvPr>
            <p:cNvSpPr/>
            <p:nvPr userDrawn="1"/>
          </p:nvSpPr>
          <p:spPr>
            <a:xfrm>
              <a:off x="7465312" y="49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2" name="Группа 11">
            <a:extLst>
              <a:ext uri="{FF2B5EF4-FFF2-40B4-BE49-F238E27FC236}">
                <a16:creationId xmlns:a16="http://schemas.microsoft.com/office/drawing/2014/main" id="{F77822EB-8A6C-4A70-8594-303E6651250C}"/>
              </a:ext>
            </a:extLst>
          </p:cNvPr>
          <p:cNvGrpSpPr/>
          <p:nvPr userDrawn="1"/>
        </p:nvGrpSpPr>
        <p:grpSpPr>
          <a:xfrm>
            <a:off x="9382650" y="6596925"/>
            <a:ext cx="2844750" cy="274500"/>
            <a:chOff x="9347250" y="6571200"/>
            <a:chExt cx="2844750" cy="274500"/>
          </a:xfrm>
          <a:solidFill>
            <a:schemeClr val="tx2"/>
          </a:solidFill>
        </p:grpSpPr>
        <p:sp>
          <p:nvSpPr>
            <p:cNvPr id="13" name="Прямоугольник 12">
              <a:extLst>
                <a:ext uri="{FF2B5EF4-FFF2-40B4-BE49-F238E27FC236}">
                  <a16:creationId xmlns:a16="http://schemas.microsoft.com/office/drawing/2014/main" id="{1DA2A97F-749F-48D2-AE48-5762F540EF28}"/>
                </a:ext>
              </a:extLst>
            </p:cNvPr>
            <p:cNvSpPr/>
            <p:nvPr userDrawn="1"/>
          </p:nvSpPr>
          <p:spPr>
            <a:xfrm>
              <a:off x="9651000" y="65712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Блок-схема: объединение 13">
              <a:extLst>
                <a:ext uri="{FF2B5EF4-FFF2-40B4-BE49-F238E27FC236}">
                  <a16:creationId xmlns:a16="http://schemas.microsoft.com/office/drawing/2014/main" id="{3E93E1D6-3B3B-47F6-966E-B20E50008B90}"/>
                </a:ext>
              </a:extLst>
            </p:cNvPr>
            <p:cNvSpPr/>
            <p:nvPr userDrawn="1"/>
          </p:nvSpPr>
          <p:spPr>
            <a:xfrm rot="10800000">
              <a:off x="9347250" y="65712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6" name="Текст 18">
            <a:extLst>
              <a:ext uri="{FF2B5EF4-FFF2-40B4-BE49-F238E27FC236}">
                <a16:creationId xmlns:a16="http://schemas.microsoft.com/office/drawing/2014/main" id="{57C0137E-3F0D-4D70-B2CA-0E5AD27AD19D}"/>
              </a:ext>
            </a:extLst>
          </p:cNvPr>
          <p:cNvSpPr>
            <a:spLocks noGrp="1"/>
          </p:cNvSpPr>
          <p:nvPr>
            <p:ph type="body" sz="quarter" idx="14"/>
          </p:nvPr>
        </p:nvSpPr>
        <p:spPr>
          <a:xfrm>
            <a:off x="838200" y="2033588"/>
            <a:ext cx="10444163" cy="4049712"/>
          </a:xfrm>
        </p:spPr>
        <p:txBody>
          <a:bodyPr/>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11937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1462-A9E1-4536-9F2D-B2F8F2185D48}"/>
              </a:ext>
            </a:extLst>
          </p:cNvPr>
          <p:cNvSpPr>
            <a:spLocks noGrp="1"/>
          </p:cNvSpPr>
          <p:nvPr>
            <p:ph type="title"/>
          </p:nvPr>
        </p:nvSpPr>
        <p:spPr>
          <a:xfrm>
            <a:off x="838200" y="365125"/>
            <a:ext cx="10515599" cy="1325563"/>
          </a:xfrm>
        </p:spPr>
        <p:txBody>
          <a:bodyPr/>
          <a:lstStyle>
            <a:lvl1pPr>
              <a:defRPr b="1">
                <a:solidFill>
                  <a:schemeClr val="accent1"/>
                </a:solidFill>
              </a:defRPr>
            </a:lvl1pPr>
          </a:lstStyle>
          <a:p>
            <a:r>
              <a:rPr lang="ru-RU" dirty="0"/>
              <a:t>Образец заголовка</a:t>
            </a:r>
          </a:p>
        </p:txBody>
      </p:sp>
      <p:sp>
        <p:nvSpPr>
          <p:cNvPr id="16" name="Текст 18">
            <a:extLst>
              <a:ext uri="{FF2B5EF4-FFF2-40B4-BE49-F238E27FC236}">
                <a16:creationId xmlns:a16="http://schemas.microsoft.com/office/drawing/2014/main" id="{57C0137E-3F0D-4D70-B2CA-0E5AD27AD19D}"/>
              </a:ext>
            </a:extLst>
          </p:cNvPr>
          <p:cNvSpPr>
            <a:spLocks noGrp="1"/>
          </p:cNvSpPr>
          <p:nvPr>
            <p:ph type="body" sz="quarter" idx="14"/>
          </p:nvPr>
        </p:nvSpPr>
        <p:spPr>
          <a:xfrm>
            <a:off x="838200" y="2033588"/>
            <a:ext cx="10444163" cy="4049712"/>
          </a:xfrm>
        </p:spPr>
        <p:txBody>
          <a:bodyPr/>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02316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C31BDB-50F3-43CA-877E-F9C7672D8469}"/>
              </a:ext>
            </a:extLst>
          </p:cNvPr>
          <p:cNvSpPr>
            <a:spLocks noGrp="1"/>
          </p:cNvSpPr>
          <p:nvPr>
            <p:ph type="title"/>
          </p:nvPr>
        </p:nvSpPr>
        <p:spPr/>
        <p:txBody>
          <a:bodyPr/>
          <a:lstStyle>
            <a:lvl1pPr>
              <a:defRPr b="1">
                <a:solidFill>
                  <a:schemeClr val="accent1"/>
                </a:solidFill>
              </a:defRPr>
            </a:lvl1pPr>
          </a:lstStyle>
          <a:p>
            <a:r>
              <a:rPr lang="ru-RU" dirty="0"/>
              <a:t>Образец заголовка</a:t>
            </a:r>
          </a:p>
        </p:txBody>
      </p:sp>
      <p:sp>
        <p:nvSpPr>
          <p:cNvPr id="7" name="Объект 2">
            <a:extLst>
              <a:ext uri="{FF2B5EF4-FFF2-40B4-BE49-F238E27FC236}">
                <a16:creationId xmlns:a16="http://schemas.microsoft.com/office/drawing/2014/main" id="{74453DF6-9509-45CB-BD4E-84F90C1C94D0}"/>
              </a:ext>
            </a:extLst>
          </p:cNvPr>
          <p:cNvSpPr>
            <a:spLocks noGrp="1"/>
          </p:cNvSpPr>
          <p:nvPr>
            <p:ph idx="1"/>
          </p:nvPr>
        </p:nvSpPr>
        <p:spPr>
          <a:xfrm>
            <a:off x="838200" y="1825625"/>
            <a:ext cx="10515600" cy="435133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 name="Прямоугольник 9">
            <a:extLst>
              <a:ext uri="{FF2B5EF4-FFF2-40B4-BE49-F238E27FC236}">
                <a16:creationId xmlns:a16="http://schemas.microsoft.com/office/drawing/2014/main" id="{8AF27442-62D0-4CA6-81B4-B7FDDA51A9A2}"/>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92D050"/>
              </a:solidFill>
              <a:effectLst/>
              <a:uLnTx/>
              <a:uFillTx/>
              <a:latin typeface="Calibri"/>
              <a:ea typeface="+mn-ea"/>
              <a:cs typeface="+mn-cs"/>
            </a:endParaRPr>
          </a:p>
        </p:txBody>
      </p:sp>
      <p:sp>
        <p:nvSpPr>
          <p:cNvPr id="11" name="Прямоугольник 10">
            <a:extLst>
              <a:ext uri="{FF2B5EF4-FFF2-40B4-BE49-F238E27FC236}">
                <a16:creationId xmlns:a16="http://schemas.microsoft.com/office/drawing/2014/main" id="{E1FD6AC4-0F96-4D40-B8AD-EF85E9EDE11D}"/>
              </a:ext>
            </a:extLst>
          </p:cNvPr>
          <p:cNvSpPr/>
          <p:nvPr userDrawn="1"/>
        </p:nvSpPr>
        <p:spPr>
          <a:xfrm>
            <a:off x="0" y="675900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92D050"/>
              </a:solidFill>
              <a:effectLst/>
              <a:uLnTx/>
              <a:uFillTx/>
              <a:latin typeface="Calibri"/>
              <a:ea typeface="+mn-ea"/>
              <a:cs typeface="+mn-cs"/>
            </a:endParaRPr>
          </a:p>
        </p:txBody>
      </p:sp>
      <p:grpSp>
        <p:nvGrpSpPr>
          <p:cNvPr id="12" name="Группа 11">
            <a:extLst>
              <a:ext uri="{FF2B5EF4-FFF2-40B4-BE49-F238E27FC236}">
                <a16:creationId xmlns:a16="http://schemas.microsoft.com/office/drawing/2014/main" id="{73640FF5-D492-4210-9DE4-D7B66426125F}"/>
              </a:ext>
            </a:extLst>
          </p:cNvPr>
          <p:cNvGrpSpPr/>
          <p:nvPr userDrawn="1"/>
        </p:nvGrpSpPr>
        <p:grpSpPr>
          <a:xfrm>
            <a:off x="9347250" y="37980"/>
            <a:ext cx="2844750" cy="286020"/>
            <a:chOff x="9347250" y="37980"/>
            <a:chExt cx="2844750" cy="286020"/>
          </a:xfrm>
          <a:solidFill>
            <a:schemeClr val="accent1"/>
          </a:solidFill>
        </p:grpSpPr>
        <p:sp>
          <p:nvSpPr>
            <p:cNvPr id="13" name="Прямоугольник 12">
              <a:extLst>
                <a:ext uri="{FF2B5EF4-FFF2-40B4-BE49-F238E27FC236}">
                  <a16:creationId xmlns:a16="http://schemas.microsoft.com/office/drawing/2014/main" id="{062B47E0-EF90-4ECC-A73E-6E5DA1F62FCD}"/>
                </a:ext>
              </a:extLst>
            </p:cNvPr>
            <p:cNvSpPr/>
            <p:nvPr userDrawn="1"/>
          </p:nvSpPr>
          <p:spPr>
            <a:xfrm>
              <a:off x="9651000"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rgbClr val="92D050"/>
                </a:solidFill>
                <a:effectLst/>
                <a:uLnTx/>
                <a:uFillTx/>
                <a:latin typeface="Calibri"/>
                <a:ea typeface="+mn-ea"/>
                <a:cs typeface="+mn-cs"/>
              </a:endParaRPr>
            </a:p>
          </p:txBody>
        </p:sp>
        <p:sp>
          <p:nvSpPr>
            <p:cNvPr id="14" name="Блок-схема: объединение 13">
              <a:extLst>
                <a:ext uri="{FF2B5EF4-FFF2-40B4-BE49-F238E27FC236}">
                  <a16:creationId xmlns:a16="http://schemas.microsoft.com/office/drawing/2014/main" id="{2FC4DE4B-558A-425B-A23E-B63E93533558}"/>
                </a:ext>
              </a:extLst>
            </p:cNvPr>
            <p:cNvSpPr/>
            <p:nvPr userDrawn="1"/>
          </p:nvSpPr>
          <p:spPr>
            <a:xfrm>
              <a:off x="9347250" y="3798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92D050"/>
                </a:solidFill>
                <a:effectLst/>
                <a:uLnTx/>
                <a:uFillTx/>
                <a:latin typeface="Calibri"/>
                <a:ea typeface="+mn-ea"/>
                <a:cs typeface="+mn-cs"/>
              </a:endParaRPr>
            </a:p>
          </p:txBody>
        </p:sp>
      </p:grpSp>
      <p:grpSp>
        <p:nvGrpSpPr>
          <p:cNvPr id="15" name="Группа 14">
            <a:extLst>
              <a:ext uri="{FF2B5EF4-FFF2-40B4-BE49-F238E27FC236}">
                <a16:creationId xmlns:a16="http://schemas.microsoft.com/office/drawing/2014/main" id="{D1C3AA05-E7C7-4C27-A908-2E47AFEBA600}"/>
              </a:ext>
            </a:extLst>
          </p:cNvPr>
          <p:cNvGrpSpPr/>
          <p:nvPr userDrawn="1"/>
        </p:nvGrpSpPr>
        <p:grpSpPr>
          <a:xfrm>
            <a:off x="-35250" y="6583500"/>
            <a:ext cx="2844750" cy="274500"/>
            <a:chOff x="-35250" y="6583500"/>
            <a:chExt cx="2844750" cy="274500"/>
          </a:xfrm>
          <a:solidFill>
            <a:schemeClr val="accent1"/>
          </a:solidFill>
        </p:grpSpPr>
        <p:sp>
          <p:nvSpPr>
            <p:cNvPr id="16" name="Прямоугольник 15">
              <a:extLst>
                <a:ext uri="{FF2B5EF4-FFF2-40B4-BE49-F238E27FC236}">
                  <a16:creationId xmlns:a16="http://schemas.microsoft.com/office/drawing/2014/main" id="{D94BF255-53E4-439B-83D0-7DE93A9900DD}"/>
                </a:ext>
              </a:extLst>
            </p:cNvPr>
            <p:cNvSpPr/>
            <p:nvPr userDrawn="1"/>
          </p:nvSpPr>
          <p:spPr>
            <a:xfrm>
              <a:off x="-35250" y="6583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rgbClr val="92D050"/>
                </a:solidFill>
                <a:effectLst/>
                <a:uLnTx/>
                <a:uFillTx/>
                <a:latin typeface="Calibri"/>
                <a:ea typeface="+mn-ea"/>
                <a:cs typeface="+mn-cs"/>
              </a:endParaRPr>
            </a:p>
          </p:txBody>
        </p:sp>
        <p:sp>
          <p:nvSpPr>
            <p:cNvPr id="17" name="Блок-схема: объединение 16">
              <a:extLst>
                <a:ext uri="{FF2B5EF4-FFF2-40B4-BE49-F238E27FC236}">
                  <a16:creationId xmlns:a16="http://schemas.microsoft.com/office/drawing/2014/main" id="{E38044D4-D5F4-4E1E-8B74-E24D6E7B2929}"/>
                </a:ext>
              </a:extLst>
            </p:cNvPr>
            <p:cNvSpPr/>
            <p:nvPr userDrawn="1"/>
          </p:nvSpPr>
          <p:spPr>
            <a:xfrm rot="10800000">
              <a:off x="2202000" y="6583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92D050"/>
                </a:solidFill>
                <a:effectLst/>
                <a:uLnTx/>
                <a:uFillTx/>
                <a:latin typeface="Calibri"/>
                <a:ea typeface="+mn-ea"/>
                <a:cs typeface="+mn-cs"/>
              </a:endParaRPr>
            </a:p>
          </p:txBody>
        </p:sp>
      </p:grpSp>
    </p:spTree>
    <p:extLst>
      <p:ext uri="{BB962C8B-B14F-4D97-AF65-F5344CB8AC3E}">
        <p14:creationId xmlns:p14="http://schemas.microsoft.com/office/powerpoint/2010/main" val="92909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Пустой слайд">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81E132A-DAAE-4C5A-9799-9BEDDD0FBE67}"/>
              </a:ext>
            </a:extLst>
          </p:cNvPr>
          <p:cNvSpPr/>
          <p:nvPr userDrawn="1"/>
        </p:nvSpPr>
        <p:spPr>
          <a:xfrm>
            <a:off x="0" y="0"/>
            <a:ext cx="12192000" cy="6858000"/>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Заголовок 2">
            <a:extLst>
              <a:ext uri="{FF2B5EF4-FFF2-40B4-BE49-F238E27FC236}">
                <a16:creationId xmlns:a16="http://schemas.microsoft.com/office/drawing/2014/main" id="{05ABEC81-0435-44F8-AC84-9AA06776E5AD}"/>
              </a:ext>
            </a:extLst>
          </p:cNvPr>
          <p:cNvSpPr>
            <a:spLocks noGrp="1"/>
          </p:cNvSpPr>
          <p:nvPr>
            <p:ph type="title"/>
          </p:nvPr>
        </p:nvSpPr>
        <p:spPr/>
        <p:txBody>
          <a:bodyPr/>
          <a:lstStyle>
            <a:lvl1pPr>
              <a:defRPr>
                <a:solidFill>
                  <a:schemeClr val="bg1"/>
                </a:solidFill>
              </a:defRPr>
            </a:lvl1pPr>
          </a:lstStyle>
          <a:p>
            <a:r>
              <a:rPr lang="ru-RU" dirty="0"/>
              <a:t>Образец заголовка</a:t>
            </a:r>
          </a:p>
        </p:txBody>
      </p:sp>
      <p:sp>
        <p:nvSpPr>
          <p:cNvPr id="5" name="Текст 4">
            <a:extLst>
              <a:ext uri="{FF2B5EF4-FFF2-40B4-BE49-F238E27FC236}">
                <a16:creationId xmlns:a16="http://schemas.microsoft.com/office/drawing/2014/main" id="{2E9A5681-179B-43EF-A41E-7921E27CA62F}"/>
              </a:ext>
            </a:extLst>
          </p:cNvPr>
          <p:cNvSpPr>
            <a:spLocks noGrp="1"/>
          </p:cNvSpPr>
          <p:nvPr>
            <p:ph type="body" sz="quarter" idx="10"/>
          </p:nvPr>
        </p:nvSpPr>
        <p:spPr>
          <a:xfrm>
            <a:off x="838200" y="2124075"/>
            <a:ext cx="10515600" cy="1530350"/>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324615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267001-F5EE-4B01-ADD9-95392EA1E1A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44CC777-6BA2-40D2-9A82-AD403FA4F5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2FFA2BC8-F9FC-47B4-B94E-984652D792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D1158127-7E67-4DC3-A9CF-380C6A5B5EA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18CFB686-854A-4D91-AAF2-24DD33CC17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1356486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6" name="Прямоугольный треугольник 5">
            <a:extLst>
              <a:ext uri="{FF2B5EF4-FFF2-40B4-BE49-F238E27FC236}">
                <a16:creationId xmlns:a16="http://schemas.microsoft.com/office/drawing/2014/main" id="{5172288B-DE9D-43F6-AE1D-DFA58F3C84F8}"/>
              </a:ext>
            </a:extLst>
          </p:cNvPr>
          <p:cNvSpPr/>
          <p:nvPr userDrawn="1"/>
        </p:nvSpPr>
        <p:spPr>
          <a:xfrm>
            <a:off x="0" y="4788000"/>
            <a:ext cx="1932000" cy="20700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Рисунок 7">
            <a:extLst>
              <a:ext uri="{FF2B5EF4-FFF2-40B4-BE49-F238E27FC236}">
                <a16:creationId xmlns:a16="http://schemas.microsoft.com/office/drawing/2014/main" id="{7882EBE0-0097-4756-884D-F8521A014518}"/>
              </a:ext>
            </a:extLst>
          </p:cNvPr>
          <p:cNvSpPr>
            <a:spLocks noGrp="1"/>
          </p:cNvSpPr>
          <p:nvPr>
            <p:ph type="pic" sz="quarter" idx="10"/>
          </p:nvPr>
        </p:nvSpPr>
        <p:spPr>
          <a:xfrm>
            <a:off x="290513" y="233363"/>
            <a:ext cx="5805487" cy="6480175"/>
          </a:xfrm>
        </p:spPr>
        <p:txBody>
          <a:bodyPr/>
          <a:lstStyle/>
          <a:p>
            <a:endParaRPr lang="ru-RU"/>
          </a:p>
        </p:txBody>
      </p:sp>
      <p:sp>
        <p:nvSpPr>
          <p:cNvPr id="14" name="Заголовок 13">
            <a:extLst>
              <a:ext uri="{FF2B5EF4-FFF2-40B4-BE49-F238E27FC236}">
                <a16:creationId xmlns:a16="http://schemas.microsoft.com/office/drawing/2014/main" id="{BD000A37-5141-407E-A504-C96A56279A7F}"/>
              </a:ext>
            </a:extLst>
          </p:cNvPr>
          <p:cNvSpPr>
            <a:spLocks noGrp="1"/>
          </p:cNvSpPr>
          <p:nvPr>
            <p:ph type="title"/>
          </p:nvPr>
        </p:nvSpPr>
        <p:spPr/>
        <p:txBody>
          <a:bodyPr/>
          <a:lstStyle/>
          <a:p>
            <a:r>
              <a:rPr lang="ru-RU" dirty="0"/>
              <a:t>Образец заголовка</a:t>
            </a:r>
          </a:p>
        </p:txBody>
      </p:sp>
      <p:sp>
        <p:nvSpPr>
          <p:cNvPr id="16" name="Текст 15">
            <a:extLst>
              <a:ext uri="{FF2B5EF4-FFF2-40B4-BE49-F238E27FC236}">
                <a16:creationId xmlns:a16="http://schemas.microsoft.com/office/drawing/2014/main" id="{EE674FD9-79E8-4C83-8018-2847114B942E}"/>
              </a:ext>
            </a:extLst>
          </p:cNvPr>
          <p:cNvSpPr>
            <a:spLocks noGrp="1"/>
          </p:cNvSpPr>
          <p:nvPr>
            <p:ph type="body" sz="quarter" idx="11"/>
          </p:nvPr>
        </p:nvSpPr>
        <p:spPr>
          <a:xfrm>
            <a:off x="3935413" y="2528888"/>
            <a:ext cx="7426325" cy="238442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429200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ый треугольник 6">
            <a:extLst>
              <a:ext uri="{FF2B5EF4-FFF2-40B4-BE49-F238E27FC236}">
                <a16:creationId xmlns:a16="http://schemas.microsoft.com/office/drawing/2014/main" id="{F8FE08DD-35D4-4F6D-9D3E-895549AFA462}"/>
              </a:ext>
            </a:extLst>
          </p:cNvPr>
          <p:cNvSpPr/>
          <p:nvPr userDrawn="1"/>
        </p:nvSpPr>
        <p:spPr>
          <a:xfrm>
            <a:off x="0" y="4788000"/>
            <a:ext cx="1932000" cy="20700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Заголовок 1">
            <a:extLst>
              <a:ext uri="{FF2B5EF4-FFF2-40B4-BE49-F238E27FC236}">
                <a16:creationId xmlns:a16="http://schemas.microsoft.com/office/drawing/2014/main" id="{5E7EF7D0-8129-458F-9F1A-BA56AAF68DD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93447F0-A2FC-4139-A746-423895CBBFA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063315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2_Заголовок и объект">
    <p:spTree>
      <p:nvGrpSpPr>
        <p:cNvPr id="1" name=""/>
        <p:cNvGrpSpPr/>
        <p:nvPr/>
      </p:nvGrpSpPr>
      <p:grpSpPr>
        <a:xfrm>
          <a:off x="0" y="0"/>
          <a:ext cx="0" cy="0"/>
          <a:chOff x="0" y="0"/>
          <a:chExt cx="0" cy="0"/>
        </a:xfrm>
      </p:grpSpPr>
      <p:sp>
        <p:nvSpPr>
          <p:cNvPr id="7" name="Прямоугольный треугольник 6">
            <a:extLst>
              <a:ext uri="{FF2B5EF4-FFF2-40B4-BE49-F238E27FC236}">
                <a16:creationId xmlns:a16="http://schemas.microsoft.com/office/drawing/2014/main" id="{F8FE08DD-35D4-4F6D-9D3E-895549AFA462}"/>
              </a:ext>
            </a:extLst>
          </p:cNvPr>
          <p:cNvSpPr/>
          <p:nvPr userDrawn="1"/>
        </p:nvSpPr>
        <p:spPr>
          <a:xfrm rot="16200000">
            <a:off x="10191000" y="4857000"/>
            <a:ext cx="1932000" cy="207000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Заголовок 1">
            <a:extLst>
              <a:ext uri="{FF2B5EF4-FFF2-40B4-BE49-F238E27FC236}">
                <a16:creationId xmlns:a16="http://schemas.microsoft.com/office/drawing/2014/main" id="{5E7EF7D0-8129-458F-9F1A-BA56AAF68DD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93447F0-A2FC-4139-A746-423895CBBFA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622774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_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7EF7D0-8129-458F-9F1A-BA56AAF68DD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93447F0-A2FC-4139-A746-423895CBBFA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96AF94-0451-4B41-960A-AE014E9C0F8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042D3EF2-51A0-4DA7-88AA-E1FA1562E7F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FC90037A-9CFB-48E5-9E34-0A14EDE6439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333008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9DC742-0D31-49BB-8235-E8F23687EC2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CB7A22E-3771-4390-9794-7F14D95DFA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06951B10-84CC-412A-B18B-E5D7BFE13A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C06FA339-92AB-4D93-B605-E9C0B0E7E69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EAFCBD1A-83E7-45B8-95AE-AE44F10809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646542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5DC75D-06B2-46E5-A96B-A1468A2189C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6AE6E6F-2E09-401B-B461-D6DF215D16F7}"/>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0FA403A-15C6-49C6-8CC5-8F9664A128D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FC3F06EE-74D4-48BE-B81A-5C34F61BB09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ижний колонтитул 5">
            <a:extLst>
              <a:ext uri="{FF2B5EF4-FFF2-40B4-BE49-F238E27FC236}">
                <a16:creationId xmlns:a16="http://schemas.microsoft.com/office/drawing/2014/main" id="{CD53AD41-416F-495E-A3FD-85E02F264D4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7" name="Номер слайда 6">
            <a:extLst>
              <a:ext uri="{FF2B5EF4-FFF2-40B4-BE49-F238E27FC236}">
                <a16:creationId xmlns:a16="http://schemas.microsoft.com/office/drawing/2014/main" id="{C9E8F414-2898-41DB-BD73-B506B16F7C2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3873915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B5BF822-D25A-4089-8B09-6CDFC6C7249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DFA1F7A-5EC7-4EDE-B41D-E76BE82B39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51A2486-CBD9-47F2-85CB-E75E707430C4}"/>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D9BFCC3-815F-46C2-8BBD-B33697BD34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6A6C052B-8DDE-4435-89D0-37FEADE5B4B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3E4CBDAB-0EC1-4397-917A-7260217BC16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8" name="Нижний колонтитул 7">
            <a:extLst>
              <a:ext uri="{FF2B5EF4-FFF2-40B4-BE49-F238E27FC236}">
                <a16:creationId xmlns:a16="http://schemas.microsoft.com/office/drawing/2014/main" id="{5848E488-94C4-4695-A96B-BD92D0FE920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9" name="Номер слайда 8">
            <a:extLst>
              <a:ext uri="{FF2B5EF4-FFF2-40B4-BE49-F238E27FC236}">
                <a16:creationId xmlns:a16="http://schemas.microsoft.com/office/drawing/2014/main" id="{889685D5-D9B9-4084-9444-3F5DFFF8DE7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72399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CAB533-743E-4972-9281-AA80F8DE81D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E27A4BD-2D2A-438C-8009-834074645EE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4" name="Нижний колонтитул 3">
            <a:extLst>
              <a:ext uri="{FF2B5EF4-FFF2-40B4-BE49-F238E27FC236}">
                <a16:creationId xmlns:a16="http://schemas.microsoft.com/office/drawing/2014/main" id="{A593BC4F-92E4-4734-99DC-E5A245F34B5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омер слайда 4">
            <a:extLst>
              <a:ext uri="{FF2B5EF4-FFF2-40B4-BE49-F238E27FC236}">
                <a16:creationId xmlns:a16="http://schemas.microsoft.com/office/drawing/2014/main" id="{5C2D59C2-0660-44F2-8B51-CACB66F9AB0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2642278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B2ECE69F-178E-4786-B1D6-461B25E34C4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3" name="Нижний колонтитул 2">
            <a:extLst>
              <a:ext uri="{FF2B5EF4-FFF2-40B4-BE49-F238E27FC236}">
                <a16:creationId xmlns:a16="http://schemas.microsoft.com/office/drawing/2014/main" id="{15DB0CCE-2BB7-4FE6-9F6D-0F849019DED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4" name="Номер слайда 3">
            <a:extLst>
              <a:ext uri="{FF2B5EF4-FFF2-40B4-BE49-F238E27FC236}">
                <a16:creationId xmlns:a16="http://schemas.microsoft.com/office/drawing/2014/main" id="{D60DEABB-F5A0-404E-81BE-A2C6C1A790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7" name="Заголовок 1">
            <a:extLst>
              <a:ext uri="{FF2B5EF4-FFF2-40B4-BE49-F238E27FC236}">
                <a16:creationId xmlns:a16="http://schemas.microsoft.com/office/drawing/2014/main" id="{956E4A42-AE58-43D5-A1E5-C2A90FAEF8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Tree>
    <p:extLst>
      <p:ext uri="{BB962C8B-B14F-4D97-AF65-F5344CB8AC3E}">
        <p14:creationId xmlns:p14="http://schemas.microsoft.com/office/powerpoint/2010/main" val="2629170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Пустой слайд">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0ABFC8D9-3E46-4244-BCF8-DF828263A2AF}"/>
              </a:ext>
            </a:extLst>
          </p:cNvPr>
          <p:cNvSpPr>
            <a:spLocks noGrp="1"/>
          </p:cNvSpPr>
          <p:nvPr>
            <p:ph type="title"/>
          </p:nvPr>
        </p:nvSpPr>
        <p:spPr>
          <a:xfrm>
            <a:off x="0" y="189000"/>
            <a:ext cx="11946000" cy="1141516"/>
          </a:xfrm>
        </p:spPr>
        <p:txBody>
          <a:bodyPr/>
          <a:lstStyle/>
          <a:p>
            <a:r>
              <a:rPr lang="ru-RU" dirty="0"/>
              <a:t>Образец заголовка</a:t>
            </a:r>
          </a:p>
        </p:txBody>
      </p:sp>
      <p:sp>
        <p:nvSpPr>
          <p:cNvPr id="16" name="Рисунок 6">
            <a:extLst>
              <a:ext uri="{FF2B5EF4-FFF2-40B4-BE49-F238E27FC236}">
                <a16:creationId xmlns:a16="http://schemas.microsoft.com/office/drawing/2014/main" id="{D5ACAE7A-E405-438C-BF4B-A37C1D7BBD28}"/>
              </a:ext>
            </a:extLst>
          </p:cNvPr>
          <p:cNvSpPr>
            <a:spLocks noGrp="1"/>
          </p:cNvSpPr>
          <p:nvPr>
            <p:ph type="pic" sz="quarter" idx="12"/>
          </p:nvPr>
        </p:nvSpPr>
        <p:spPr>
          <a:xfrm>
            <a:off x="6726000" y="2079000"/>
            <a:ext cx="5220000" cy="4230000"/>
          </a:xfrm>
        </p:spPr>
      </p:sp>
    </p:spTree>
    <p:extLst>
      <p:ext uri="{BB962C8B-B14F-4D97-AF65-F5344CB8AC3E}">
        <p14:creationId xmlns:p14="http://schemas.microsoft.com/office/powerpoint/2010/main" val="275167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Пустой слайд">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0ABFC8D9-3E46-4244-BCF8-DF828263A2AF}"/>
              </a:ext>
            </a:extLst>
          </p:cNvPr>
          <p:cNvSpPr>
            <a:spLocks noGrp="1"/>
          </p:cNvSpPr>
          <p:nvPr>
            <p:ph type="title"/>
          </p:nvPr>
        </p:nvSpPr>
        <p:spPr>
          <a:xfrm>
            <a:off x="0" y="189000"/>
            <a:ext cx="11946000" cy="1141516"/>
          </a:xfrm>
        </p:spPr>
        <p:txBody>
          <a:bodyPr/>
          <a:lstStyle/>
          <a:p>
            <a:r>
              <a:rPr lang="ru-RU" dirty="0"/>
              <a:t>Образец заголовка</a:t>
            </a:r>
          </a:p>
        </p:txBody>
      </p:sp>
      <p:sp>
        <p:nvSpPr>
          <p:cNvPr id="16" name="Рисунок 6">
            <a:extLst>
              <a:ext uri="{FF2B5EF4-FFF2-40B4-BE49-F238E27FC236}">
                <a16:creationId xmlns:a16="http://schemas.microsoft.com/office/drawing/2014/main" id="{D5ACAE7A-E405-438C-BF4B-A37C1D7BBD28}"/>
              </a:ext>
            </a:extLst>
          </p:cNvPr>
          <p:cNvSpPr>
            <a:spLocks noGrp="1"/>
          </p:cNvSpPr>
          <p:nvPr>
            <p:ph type="pic" sz="quarter" idx="12"/>
          </p:nvPr>
        </p:nvSpPr>
        <p:spPr>
          <a:xfrm>
            <a:off x="516000" y="2034000"/>
            <a:ext cx="5220000" cy="4230000"/>
          </a:xfrm>
        </p:spPr>
      </p:sp>
    </p:spTree>
    <p:extLst>
      <p:ext uri="{BB962C8B-B14F-4D97-AF65-F5344CB8AC3E}">
        <p14:creationId xmlns:p14="http://schemas.microsoft.com/office/powerpoint/2010/main" val="213596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Пустой слайд">
    <p:spTree>
      <p:nvGrpSpPr>
        <p:cNvPr id="1" name=""/>
        <p:cNvGrpSpPr/>
        <p:nvPr/>
      </p:nvGrpSpPr>
      <p:grpSpPr>
        <a:xfrm>
          <a:off x="0" y="0"/>
          <a:ext cx="0" cy="0"/>
          <a:chOff x="0" y="0"/>
          <a:chExt cx="0" cy="0"/>
        </a:xfrm>
      </p:grpSpPr>
      <p:sp>
        <p:nvSpPr>
          <p:cNvPr id="6" name="Рисунок 5">
            <a:extLst>
              <a:ext uri="{FF2B5EF4-FFF2-40B4-BE49-F238E27FC236}">
                <a16:creationId xmlns:a16="http://schemas.microsoft.com/office/drawing/2014/main" id="{0B504799-5A5B-4904-96F0-E39EDC029072}"/>
              </a:ext>
            </a:extLst>
          </p:cNvPr>
          <p:cNvSpPr>
            <a:spLocks noGrp="1"/>
          </p:cNvSpPr>
          <p:nvPr>
            <p:ph type="pic" sz="quarter" idx="10"/>
          </p:nvPr>
        </p:nvSpPr>
        <p:spPr>
          <a:xfrm>
            <a:off x="0" y="1719263"/>
            <a:ext cx="12192000" cy="5138737"/>
          </a:xfrm>
        </p:spPr>
        <p:txBody>
          <a:bodyPr/>
          <a:lstStyle/>
          <a:p>
            <a:endParaRPr lang="ru-RU"/>
          </a:p>
        </p:txBody>
      </p:sp>
    </p:spTree>
    <p:extLst>
      <p:ext uri="{BB962C8B-B14F-4D97-AF65-F5344CB8AC3E}">
        <p14:creationId xmlns:p14="http://schemas.microsoft.com/office/powerpoint/2010/main" val="1140125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5BA0536-C2F3-45FD-BCE9-A7664FF1115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6EDCB672-9A39-4592-A702-905A663DE6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DF00B59B-B30F-4BCA-BF7C-138210157B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B11AE46-CD71-40A2-B051-FED4CF25153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ижний колонтитул 5">
            <a:extLst>
              <a:ext uri="{FF2B5EF4-FFF2-40B4-BE49-F238E27FC236}">
                <a16:creationId xmlns:a16="http://schemas.microsoft.com/office/drawing/2014/main" id="{C97D472E-4D2E-4B58-B26C-A5C6E9B965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7" name="Номер слайда 6">
            <a:extLst>
              <a:ext uri="{FF2B5EF4-FFF2-40B4-BE49-F238E27FC236}">
                <a16:creationId xmlns:a16="http://schemas.microsoft.com/office/drawing/2014/main" id="{DD590CE5-E95F-4274-817F-D56AE118EE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22673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79CC03-CB65-4A4C-90D3-F02B507A02A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F4C3BF4E-7FD7-4E97-ADD2-17103BBDAF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04CE1139-B009-4241-B0C4-BF93CB8767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61306DD-CDF6-4C8F-8EAA-8585BA36E1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ижний колонтитул 5">
            <a:extLst>
              <a:ext uri="{FF2B5EF4-FFF2-40B4-BE49-F238E27FC236}">
                <a16:creationId xmlns:a16="http://schemas.microsoft.com/office/drawing/2014/main" id="{5DE83B16-91E8-4F91-A8A9-2286EF49B6B4}"/>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7" name="Номер слайда 6">
            <a:extLst>
              <a:ext uri="{FF2B5EF4-FFF2-40B4-BE49-F238E27FC236}">
                <a16:creationId xmlns:a16="http://schemas.microsoft.com/office/drawing/2014/main" id="{E3500BC4-2676-4C2C-A56B-8495420F6A4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1213366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BFDEE6-9163-4FA6-9C33-9D0B1D96F7D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46CFD921-B66F-4B9F-8D0C-B14325FE9FA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EDD6FEE-737C-4DE7-A07A-B8500FB8C9C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448FE9F1-30AE-46C1-A8C8-4B7D5FFC7AC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2E45E6A3-691A-440E-94B6-E4165602F5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2962293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B71DFBC-935C-41DF-9AF9-A79F2BD8099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FFC04AF-1DA1-4817-ACF7-5A110AD3A0E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CDFD425-2E61-4F50-9A02-6256A34978A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09833F48-4BE3-401E-8EAC-ED423D3D408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39E6C580-1988-45AF-BDB1-7BCACEB9DC1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Tree>
    <p:extLst>
      <p:ext uri="{BB962C8B-B14F-4D97-AF65-F5344CB8AC3E}">
        <p14:creationId xmlns:p14="http://schemas.microsoft.com/office/powerpoint/2010/main" val="280195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1462-A9E1-4536-9F2D-B2F8F2185D48}"/>
              </a:ext>
            </a:extLst>
          </p:cNvPr>
          <p:cNvSpPr>
            <a:spLocks noGrp="1"/>
          </p:cNvSpPr>
          <p:nvPr>
            <p:ph type="title"/>
          </p:nvPr>
        </p:nvSpPr>
        <p:spPr>
          <a:xfrm>
            <a:off x="838200" y="365125"/>
            <a:ext cx="10515599" cy="1325563"/>
          </a:xfrm>
        </p:spPr>
        <p:txBody>
          <a:bodyPr/>
          <a:lstStyle>
            <a:lvl1pPr>
              <a:defRPr b="1">
                <a:solidFill>
                  <a:schemeClr val="accent1"/>
                </a:solidFill>
              </a:defRPr>
            </a:lvl1pPr>
          </a:lstStyle>
          <a:p>
            <a:r>
              <a:rPr lang="ru-RU" dirty="0"/>
              <a:t>Образец заголовка</a:t>
            </a:r>
          </a:p>
        </p:txBody>
      </p:sp>
      <p:sp>
        <p:nvSpPr>
          <p:cNvPr id="6" name="Прямоугольник 5">
            <a:extLst>
              <a:ext uri="{FF2B5EF4-FFF2-40B4-BE49-F238E27FC236}">
                <a16:creationId xmlns:a16="http://schemas.microsoft.com/office/drawing/2014/main" id="{1D1B458C-BFE5-4FED-890B-A3C81CBD9E00}"/>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Прямоугольник 6">
            <a:extLst>
              <a:ext uri="{FF2B5EF4-FFF2-40B4-BE49-F238E27FC236}">
                <a16:creationId xmlns:a16="http://schemas.microsoft.com/office/drawing/2014/main" id="{474EC097-BE1E-47C5-A4A4-558BFD9F9C06}"/>
              </a:ext>
            </a:extLst>
          </p:cNvPr>
          <p:cNvSpPr/>
          <p:nvPr userDrawn="1"/>
        </p:nvSpPr>
        <p:spPr>
          <a:xfrm>
            <a:off x="12450" y="6772425"/>
            <a:ext cx="12192000" cy="9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9" name="Группа 8">
            <a:extLst>
              <a:ext uri="{FF2B5EF4-FFF2-40B4-BE49-F238E27FC236}">
                <a16:creationId xmlns:a16="http://schemas.microsoft.com/office/drawing/2014/main" id="{ECD6CA42-8F84-4EF7-AC44-C6D7CA7B5256}"/>
              </a:ext>
            </a:extLst>
          </p:cNvPr>
          <p:cNvGrpSpPr/>
          <p:nvPr userDrawn="1"/>
        </p:nvGrpSpPr>
        <p:grpSpPr>
          <a:xfrm>
            <a:off x="0" y="49500"/>
            <a:ext cx="2844750" cy="274500"/>
            <a:chOff x="5228062" y="49500"/>
            <a:chExt cx="2844750" cy="274500"/>
          </a:xfrm>
          <a:solidFill>
            <a:schemeClr val="tx2"/>
          </a:solidFill>
        </p:grpSpPr>
        <p:sp>
          <p:nvSpPr>
            <p:cNvPr id="10" name="Прямоугольник 9">
              <a:extLst>
                <a:ext uri="{FF2B5EF4-FFF2-40B4-BE49-F238E27FC236}">
                  <a16:creationId xmlns:a16="http://schemas.microsoft.com/office/drawing/2014/main" id="{EF73193D-4957-4A8F-A457-261D1530DEC3}"/>
                </a:ext>
              </a:extLst>
            </p:cNvPr>
            <p:cNvSpPr/>
            <p:nvPr userDrawn="1"/>
          </p:nvSpPr>
          <p:spPr>
            <a:xfrm>
              <a:off x="5228062"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Блок-схема: объединение 10">
              <a:extLst>
                <a:ext uri="{FF2B5EF4-FFF2-40B4-BE49-F238E27FC236}">
                  <a16:creationId xmlns:a16="http://schemas.microsoft.com/office/drawing/2014/main" id="{9CA2CB59-7E2E-4FE6-B4DA-BC82267C4973}"/>
                </a:ext>
              </a:extLst>
            </p:cNvPr>
            <p:cNvSpPr/>
            <p:nvPr userDrawn="1"/>
          </p:nvSpPr>
          <p:spPr>
            <a:xfrm>
              <a:off x="7465312" y="49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2" name="Группа 11">
            <a:extLst>
              <a:ext uri="{FF2B5EF4-FFF2-40B4-BE49-F238E27FC236}">
                <a16:creationId xmlns:a16="http://schemas.microsoft.com/office/drawing/2014/main" id="{F77822EB-8A6C-4A70-8594-303E6651250C}"/>
              </a:ext>
            </a:extLst>
          </p:cNvPr>
          <p:cNvGrpSpPr/>
          <p:nvPr userDrawn="1"/>
        </p:nvGrpSpPr>
        <p:grpSpPr>
          <a:xfrm>
            <a:off x="9382650" y="6596925"/>
            <a:ext cx="2844750" cy="274500"/>
            <a:chOff x="9347250" y="6571200"/>
            <a:chExt cx="2844750" cy="274500"/>
          </a:xfrm>
          <a:solidFill>
            <a:schemeClr val="tx2"/>
          </a:solidFill>
        </p:grpSpPr>
        <p:sp>
          <p:nvSpPr>
            <p:cNvPr id="13" name="Прямоугольник 12">
              <a:extLst>
                <a:ext uri="{FF2B5EF4-FFF2-40B4-BE49-F238E27FC236}">
                  <a16:creationId xmlns:a16="http://schemas.microsoft.com/office/drawing/2014/main" id="{1DA2A97F-749F-48D2-AE48-5762F540EF28}"/>
                </a:ext>
              </a:extLst>
            </p:cNvPr>
            <p:cNvSpPr/>
            <p:nvPr userDrawn="1"/>
          </p:nvSpPr>
          <p:spPr>
            <a:xfrm>
              <a:off x="9651000" y="65712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Блок-схема: объединение 13">
              <a:extLst>
                <a:ext uri="{FF2B5EF4-FFF2-40B4-BE49-F238E27FC236}">
                  <a16:creationId xmlns:a16="http://schemas.microsoft.com/office/drawing/2014/main" id="{3E93E1D6-3B3B-47F6-966E-B20E50008B90}"/>
                </a:ext>
              </a:extLst>
            </p:cNvPr>
            <p:cNvSpPr/>
            <p:nvPr userDrawn="1"/>
          </p:nvSpPr>
          <p:spPr>
            <a:xfrm rot="10800000">
              <a:off x="9347250" y="65712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16" name="Текст 18">
            <a:extLst>
              <a:ext uri="{FF2B5EF4-FFF2-40B4-BE49-F238E27FC236}">
                <a16:creationId xmlns:a16="http://schemas.microsoft.com/office/drawing/2014/main" id="{57C0137E-3F0D-4D70-B2CA-0E5AD27AD19D}"/>
              </a:ext>
            </a:extLst>
          </p:cNvPr>
          <p:cNvSpPr>
            <a:spLocks noGrp="1"/>
          </p:cNvSpPr>
          <p:nvPr>
            <p:ph type="body" sz="quarter" idx="14"/>
          </p:nvPr>
        </p:nvSpPr>
        <p:spPr>
          <a:xfrm>
            <a:off x="838200" y="2033588"/>
            <a:ext cx="10444163" cy="4049712"/>
          </a:xfrm>
        </p:spPr>
        <p:txBody>
          <a:bodyPr/>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262135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1462-A9E1-4536-9F2D-B2F8F2185D48}"/>
              </a:ext>
            </a:extLst>
          </p:cNvPr>
          <p:cNvSpPr>
            <a:spLocks noGrp="1"/>
          </p:cNvSpPr>
          <p:nvPr>
            <p:ph type="title"/>
          </p:nvPr>
        </p:nvSpPr>
        <p:spPr>
          <a:xfrm>
            <a:off x="838200" y="365125"/>
            <a:ext cx="10515599" cy="1325563"/>
          </a:xfrm>
        </p:spPr>
        <p:txBody>
          <a:bodyPr/>
          <a:lstStyle>
            <a:lvl1pPr>
              <a:defRPr b="1">
                <a:solidFill>
                  <a:schemeClr val="accent1"/>
                </a:solidFill>
              </a:defRPr>
            </a:lvl1pPr>
          </a:lstStyle>
          <a:p>
            <a:r>
              <a:rPr lang="ru-RU" dirty="0"/>
              <a:t>Образец заголовка</a:t>
            </a:r>
          </a:p>
        </p:txBody>
      </p:sp>
      <p:sp>
        <p:nvSpPr>
          <p:cNvPr id="16" name="Текст 18">
            <a:extLst>
              <a:ext uri="{FF2B5EF4-FFF2-40B4-BE49-F238E27FC236}">
                <a16:creationId xmlns:a16="http://schemas.microsoft.com/office/drawing/2014/main" id="{57C0137E-3F0D-4D70-B2CA-0E5AD27AD19D}"/>
              </a:ext>
            </a:extLst>
          </p:cNvPr>
          <p:cNvSpPr>
            <a:spLocks noGrp="1"/>
          </p:cNvSpPr>
          <p:nvPr>
            <p:ph type="body" sz="quarter" idx="14"/>
          </p:nvPr>
        </p:nvSpPr>
        <p:spPr>
          <a:xfrm>
            <a:off x="838200" y="2033588"/>
            <a:ext cx="10444163" cy="4049712"/>
          </a:xfrm>
        </p:spPr>
        <p:txBody>
          <a:bodyPr/>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38160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C31BDB-50F3-43CA-877E-F9C7672D8469}"/>
              </a:ext>
            </a:extLst>
          </p:cNvPr>
          <p:cNvSpPr>
            <a:spLocks noGrp="1"/>
          </p:cNvSpPr>
          <p:nvPr>
            <p:ph type="title"/>
          </p:nvPr>
        </p:nvSpPr>
        <p:spPr/>
        <p:txBody>
          <a:bodyPr/>
          <a:lstStyle>
            <a:lvl1pPr>
              <a:defRPr b="1">
                <a:solidFill>
                  <a:schemeClr val="accent1"/>
                </a:solidFill>
              </a:defRPr>
            </a:lvl1pPr>
          </a:lstStyle>
          <a:p>
            <a:r>
              <a:rPr lang="ru-RU" dirty="0"/>
              <a:t>Образец заголовка</a:t>
            </a:r>
          </a:p>
        </p:txBody>
      </p:sp>
      <p:sp>
        <p:nvSpPr>
          <p:cNvPr id="7" name="Объект 2">
            <a:extLst>
              <a:ext uri="{FF2B5EF4-FFF2-40B4-BE49-F238E27FC236}">
                <a16:creationId xmlns:a16="http://schemas.microsoft.com/office/drawing/2014/main" id="{74453DF6-9509-45CB-BD4E-84F90C1C94D0}"/>
              </a:ext>
            </a:extLst>
          </p:cNvPr>
          <p:cNvSpPr>
            <a:spLocks noGrp="1"/>
          </p:cNvSpPr>
          <p:nvPr>
            <p:ph idx="1"/>
          </p:nvPr>
        </p:nvSpPr>
        <p:spPr>
          <a:xfrm>
            <a:off x="838200" y="1825625"/>
            <a:ext cx="10515600" cy="435133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 name="Прямоугольник 9">
            <a:extLst>
              <a:ext uri="{FF2B5EF4-FFF2-40B4-BE49-F238E27FC236}">
                <a16:creationId xmlns:a16="http://schemas.microsoft.com/office/drawing/2014/main" id="{8AF27442-62D0-4CA6-81B4-B7FDDA51A9A2}"/>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92D050"/>
              </a:solidFill>
              <a:effectLst/>
              <a:uLnTx/>
              <a:uFillTx/>
              <a:latin typeface="Calibri"/>
              <a:ea typeface="+mn-ea"/>
              <a:cs typeface="+mn-cs"/>
            </a:endParaRPr>
          </a:p>
        </p:txBody>
      </p:sp>
      <p:sp>
        <p:nvSpPr>
          <p:cNvPr id="11" name="Прямоугольник 10">
            <a:extLst>
              <a:ext uri="{FF2B5EF4-FFF2-40B4-BE49-F238E27FC236}">
                <a16:creationId xmlns:a16="http://schemas.microsoft.com/office/drawing/2014/main" id="{E1FD6AC4-0F96-4D40-B8AD-EF85E9EDE11D}"/>
              </a:ext>
            </a:extLst>
          </p:cNvPr>
          <p:cNvSpPr/>
          <p:nvPr userDrawn="1"/>
        </p:nvSpPr>
        <p:spPr>
          <a:xfrm>
            <a:off x="0" y="675900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92D050"/>
              </a:solidFill>
              <a:effectLst/>
              <a:uLnTx/>
              <a:uFillTx/>
              <a:latin typeface="Calibri"/>
              <a:ea typeface="+mn-ea"/>
              <a:cs typeface="+mn-cs"/>
            </a:endParaRPr>
          </a:p>
        </p:txBody>
      </p:sp>
      <p:grpSp>
        <p:nvGrpSpPr>
          <p:cNvPr id="12" name="Группа 11">
            <a:extLst>
              <a:ext uri="{FF2B5EF4-FFF2-40B4-BE49-F238E27FC236}">
                <a16:creationId xmlns:a16="http://schemas.microsoft.com/office/drawing/2014/main" id="{73640FF5-D492-4210-9DE4-D7B66426125F}"/>
              </a:ext>
            </a:extLst>
          </p:cNvPr>
          <p:cNvGrpSpPr/>
          <p:nvPr userDrawn="1"/>
        </p:nvGrpSpPr>
        <p:grpSpPr>
          <a:xfrm>
            <a:off x="9347250" y="37980"/>
            <a:ext cx="2844750" cy="286020"/>
            <a:chOff x="9347250" y="37980"/>
            <a:chExt cx="2844750" cy="286020"/>
          </a:xfrm>
          <a:solidFill>
            <a:schemeClr val="accent1"/>
          </a:solidFill>
        </p:grpSpPr>
        <p:sp>
          <p:nvSpPr>
            <p:cNvPr id="13" name="Прямоугольник 12">
              <a:extLst>
                <a:ext uri="{FF2B5EF4-FFF2-40B4-BE49-F238E27FC236}">
                  <a16:creationId xmlns:a16="http://schemas.microsoft.com/office/drawing/2014/main" id="{062B47E0-EF90-4ECC-A73E-6E5DA1F62FCD}"/>
                </a:ext>
              </a:extLst>
            </p:cNvPr>
            <p:cNvSpPr/>
            <p:nvPr userDrawn="1"/>
          </p:nvSpPr>
          <p:spPr>
            <a:xfrm>
              <a:off x="9651000"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rgbClr val="92D050"/>
                </a:solidFill>
                <a:effectLst/>
                <a:uLnTx/>
                <a:uFillTx/>
                <a:latin typeface="Calibri"/>
                <a:ea typeface="+mn-ea"/>
                <a:cs typeface="+mn-cs"/>
              </a:endParaRPr>
            </a:p>
          </p:txBody>
        </p:sp>
        <p:sp>
          <p:nvSpPr>
            <p:cNvPr id="14" name="Блок-схема: объединение 13">
              <a:extLst>
                <a:ext uri="{FF2B5EF4-FFF2-40B4-BE49-F238E27FC236}">
                  <a16:creationId xmlns:a16="http://schemas.microsoft.com/office/drawing/2014/main" id="{2FC4DE4B-558A-425B-A23E-B63E93533558}"/>
                </a:ext>
              </a:extLst>
            </p:cNvPr>
            <p:cNvSpPr/>
            <p:nvPr userDrawn="1"/>
          </p:nvSpPr>
          <p:spPr>
            <a:xfrm>
              <a:off x="9347250" y="3798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92D050"/>
                </a:solidFill>
                <a:effectLst/>
                <a:uLnTx/>
                <a:uFillTx/>
                <a:latin typeface="Calibri"/>
                <a:ea typeface="+mn-ea"/>
                <a:cs typeface="+mn-cs"/>
              </a:endParaRPr>
            </a:p>
          </p:txBody>
        </p:sp>
      </p:grpSp>
      <p:grpSp>
        <p:nvGrpSpPr>
          <p:cNvPr id="15" name="Группа 14">
            <a:extLst>
              <a:ext uri="{FF2B5EF4-FFF2-40B4-BE49-F238E27FC236}">
                <a16:creationId xmlns:a16="http://schemas.microsoft.com/office/drawing/2014/main" id="{D1C3AA05-E7C7-4C27-A908-2E47AFEBA600}"/>
              </a:ext>
            </a:extLst>
          </p:cNvPr>
          <p:cNvGrpSpPr/>
          <p:nvPr userDrawn="1"/>
        </p:nvGrpSpPr>
        <p:grpSpPr>
          <a:xfrm>
            <a:off x="-35250" y="6583500"/>
            <a:ext cx="2844750" cy="274500"/>
            <a:chOff x="-35250" y="6583500"/>
            <a:chExt cx="2844750" cy="274500"/>
          </a:xfrm>
          <a:solidFill>
            <a:schemeClr val="accent1"/>
          </a:solidFill>
        </p:grpSpPr>
        <p:sp>
          <p:nvSpPr>
            <p:cNvPr id="16" name="Прямоугольник 15">
              <a:extLst>
                <a:ext uri="{FF2B5EF4-FFF2-40B4-BE49-F238E27FC236}">
                  <a16:creationId xmlns:a16="http://schemas.microsoft.com/office/drawing/2014/main" id="{D94BF255-53E4-439B-83D0-7DE93A9900DD}"/>
                </a:ext>
              </a:extLst>
            </p:cNvPr>
            <p:cNvSpPr/>
            <p:nvPr userDrawn="1"/>
          </p:nvSpPr>
          <p:spPr>
            <a:xfrm>
              <a:off x="-35250" y="6583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rgbClr val="92D050"/>
                </a:solidFill>
                <a:effectLst/>
                <a:uLnTx/>
                <a:uFillTx/>
                <a:latin typeface="Calibri"/>
                <a:ea typeface="+mn-ea"/>
                <a:cs typeface="+mn-cs"/>
              </a:endParaRPr>
            </a:p>
          </p:txBody>
        </p:sp>
        <p:sp>
          <p:nvSpPr>
            <p:cNvPr id="17" name="Блок-схема: объединение 16">
              <a:extLst>
                <a:ext uri="{FF2B5EF4-FFF2-40B4-BE49-F238E27FC236}">
                  <a16:creationId xmlns:a16="http://schemas.microsoft.com/office/drawing/2014/main" id="{E38044D4-D5F4-4E1E-8B74-E24D6E7B2929}"/>
                </a:ext>
              </a:extLst>
            </p:cNvPr>
            <p:cNvSpPr/>
            <p:nvPr userDrawn="1"/>
          </p:nvSpPr>
          <p:spPr>
            <a:xfrm rot="10800000">
              <a:off x="2202000" y="6583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92D050"/>
                </a:solidFill>
                <a:effectLst/>
                <a:uLnTx/>
                <a:uFillTx/>
                <a:latin typeface="Calibri"/>
                <a:ea typeface="+mn-ea"/>
                <a:cs typeface="+mn-cs"/>
              </a:endParaRPr>
            </a:p>
          </p:txBody>
        </p:sp>
      </p:grpSp>
    </p:spTree>
    <p:extLst>
      <p:ext uri="{BB962C8B-B14F-4D97-AF65-F5344CB8AC3E}">
        <p14:creationId xmlns:p14="http://schemas.microsoft.com/office/powerpoint/2010/main" val="2133162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Пустой слайд">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81E132A-DAAE-4C5A-9799-9BEDDD0FBE67}"/>
              </a:ext>
            </a:extLst>
          </p:cNvPr>
          <p:cNvSpPr/>
          <p:nvPr userDrawn="1"/>
        </p:nvSpPr>
        <p:spPr>
          <a:xfrm>
            <a:off x="0" y="0"/>
            <a:ext cx="12192000" cy="6858000"/>
          </a:xfrm>
          <a:prstGeom prst="rect">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Заголовок 2">
            <a:extLst>
              <a:ext uri="{FF2B5EF4-FFF2-40B4-BE49-F238E27FC236}">
                <a16:creationId xmlns:a16="http://schemas.microsoft.com/office/drawing/2014/main" id="{05ABEC81-0435-44F8-AC84-9AA06776E5AD}"/>
              </a:ext>
            </a:extLst>
          </p:cNvPr>
          <p:cNvSpPr>
            <a:spLocks noGrp="1"/>
          </p:cNvSpPr>
          <p:nvPr>
            <p:ph type="title"/>
          </p:nvPr>
        </p:nvSpPr>
        <p:spPr/>
        <p:txBody>
          <a:bodyPr/>
          <a:lstStyle>
            <a:lvl1pPr>
              <a:defRPr>
                <a:solidFill>
                  <a:schemeClr val="bg1"/>
                </a:solidFill>
              </a:defRPr>
            </a:lvl1pPr>
          </a:lstStyle>
          <a:p>
            <a:r>
              <a:rPr lang="ru-RU" dirty="0"/>
              <a:t>Образец заголовка</a:t>
            </a:r>
          </a:p>
        </p:txBody>
      </p:sp>
      <p:sp>
        <p:nvSpPr>
          <p:cNvPr id="5" name="Текст 4">
            <a:extLst>
              <a:ext uri="{FF2B5EF4-FFF2-40B4-BE49-F238E27FC236}">
                <a16:creationId xmlns:a16="http://schemas.microsoft.com/office/drawing/2014/main" id="{2E9A5681-179B-43EF-A41E-7921E27CA62F}"/>
              </a:ext>
            </a:extLst>
          </p:cNvPr>
          <p:cNvSpPr>
            <a:spLocks noGrp="1"/>
          </p:cNvSpPr>
          <p:nvPr>
            <p:ph type="body" sz="quarter" idx="10"/>
          </p:nvPr>
        </p:nvSpPr>
        <p:spPr>
          <a:xfrm>
            <a:off x="838200" y="2124075"/>
            <a:ext cx="10515600" cy="1530350"/>
          </a:xfrm>
        </p:spPr>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485115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6752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539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1429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19315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Нижний колонтитул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Номер слайда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2033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Нижний колонтитул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омер слайда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8799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Нижний колонтитул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8876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984743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3519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27334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82569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23223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29136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709376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9707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Нижний колонтитул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Номер слайда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83714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Нижний колонтитул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омер слайда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99168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Нижний колонтитул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13208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6046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ижний колонтитул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4075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59479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340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image" Target="../media/image1.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hyperlink" Target="https://presentation-creation.ru/" TargetMode="Externa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image" Target="../media/image1.png"/><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hyperlink" Target="https://presentation-creation.ru/" TargetMode="Externa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4.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5.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1FD3EC3-E2B8-42A7-B0BA-617BE3F6FCBE}" type="datetimeFigureOut">
              <a:rPr lang="ru-RU" smtClean="0"/>
              <a:t>16.11.2022</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FD609BB-F3FE-4F78-8E00-9AE84F754250}"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3509154"/>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5289D3-E86F-47FE-BC52-53D34FA451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33570AF-E207-47A8-A8FC-5D9057465E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CAF8805-B906-4169-9117-FA140E73D2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DFE3D611-6D00-421E-BE6B-385F5C2C50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73716F83-6BED-46A4-98C2-DEC0D746AE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pic>
        <p:nvPicPr>
          <p:cNvPr id="7" name="Рисунок 6">
            <a:hlinkClick r:id="rId23"/>
            <a:extLst>
              <a:ext uri="{FF2B5EF4-FFF2-40B4-BE49-F238E27FC236}">
                <a16:creationId xmlns:a16="http://schemas.microsoft.com/office/drawing/2014/main" id="{43780347-ADC3-4039-95E5-9DAF405C2D48}"/>
              </a:ext>
            </a:extLst>
          </p:cNvPr>
          <p:cNvPicPr>
            <a:picLocks noChangeAspect="1"/>
          </p:cNvPicPr>
          <p:nvPr userDrawn="1"/>
        </p:nvPicPr>
        <p:blipFill>
          <a:blip r:embed="rId24">
            <a:extLst>
              <a:ext uri="{28A0092B-C50C-407E-A947-70E740481C1C}">
                <a14:useLocalDpi xmlns:a14="http://schemas.microsoft.com/office/drawing/2010/main"/>
              </a:ext>
            </a:extLst>
          </a:blip>
          <a:stretch>
            <a:fillRect/>
          </a:stretch>
        </p:blipFill>
        <p:spPr>
          <a:xfrm>
            <a:off x="-1194000" y="367393"/>
            <a:ext cx="757762" cy="757762"/>
          </a:xfrm>
          <a:prstGeom prst="rect">
            <a:avLst/>
          </a:prstGeom>
        </p:spPr>
      </p:pic>
    </p:spTree>
    <p:extLst>
      <p:ext uri="{BB962C8B-B14F-4D97-AF65-F5344CB8AC3E}">
        <p14:creationId xmlns:p14="http://schemas.microsoft.com/office/powerpoint/2010/main" val="382981639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5289D3-E86F-47FE-BC52-53D34FA451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E33570AF-E207-47A8-A8FC-5D9057465E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CAF8805-B906-4169-9117-FA140E73D2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8A5B055-54BE-42A4-8DC8-10ED2ADEA08A}" type="datetimeFigureOut">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5" name="Нижний колонтитул 4">
            <a:extLst>
              <a:ext uri="{FF2B5EF4-FFF2-40B4-BE49-F238E27FC236}">
                <a16:creationId xmlns:a16="http://schemas.microsoft.com/office/drawing/2014/main" id="{DFE3D611-6D00-421E-BE6B-385F5C2C50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sp>
        <p:nvSpPr>
          <p:cNvPr id="6" name="Номер слайда 5">
            <a:extLst>
              <a:ext uri="{FF2B5EF4-FFF2-40B4-BE49-F238E27FC236}">
                <a16:creationId xmlns:a16="http://schemas.microsoft.com/office/drawing/2014/main" id="{73716F83-6BED-46A4-98C2-DEC0D746AE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1444EC-30F4-4546-BA0E-14E28119766D}" type="slidenum">
              <a:rPr kumimoji="0" lang="ru-RU" sz="1200" b="0" i="0" u="none" strike="noStrike" kern="1200" cap="none" spc="0" normalizeH="0" baseline="0" noProof="0" smtClean="0">
                <a:ln>
                  <a:noFill/>
                </a:ln>
                <a:solidFill>
                  <a:srgbClr val="FFFFFF">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srgbClr val="FFFFFF">
                  <a:tint val="75000"/>
                </a:srgbClr>
              </a:solidFill>
              <a:effectLst/>
              <a:uLnTx/>
              <a:uFillTx/>
              <a:latin typeface="Calibri"/>
              <a:ea typeface="+mn-ea"/>
              <a:cs typeface="+mn-cs"/>
            </a:endParaRPr>
          </a:p>
        </p:txBody>
      </p:sp>
      <p:pic>
        <p:nvPicPr>
          <p:cNvPr id="7" name="Рисунок 6">
            <a:hlinkClick r:id="rId23"/>
            <a:extLst>
              <a:ext uri="{FF2B5EF4-FFF2-40B4-BE49-F238E27FC236}">
                <a16:creationId xmlns:a16="http://schemas.microsoft.com/office/drawing/2014/main" id="{43780347-ADC3-4039-95E5-9DAF405C2D48}"/>
              </a:ext>
            </a:extLst>
          </p:cNvPr>
          <p:cNvPicPr>
            <a:picLocks noChangeAspect="1"/>
          </p:cNvPicPr>
          <p:nvPr userDrawn="1"/>
        </p:nvPicPr>
        <p:blipFill>
          <a:blip r:embed="rId24">
            <a:extLst>
              <a:ext uri="{28A0092B-C50C-407E-A947-70E740481C1C}">
                <a14:useLocalDpi xmlns:a14="http://schemas.microsoft.com/office/drawing/2010/main"/>
              </a:ext>
            </a:extLst>
          </a:blip>
          <a:stretch>
            <a:fillRect/>
          </a:stretch>
        </p:blipFill>
        <p:spPr>
          <a:xfrm>
            <a:off x="-1194000" y="367393"/>
            <a:ext cx="757762" cy="757762"/>
          </a:xfrm>
          <a:prstGeom prst="rect">
            <a:avLst/>
          </a:prstGeom>
        </p:spPr>
      </p:pic>
    </p:spTree>
    <p:extLst>
      <p:ext uri="{BB962C8B-B14F-4D97-AF65-F5344CB8AC3E}">
        <p14:creationId xmlns:p14="http://schemas.microsoft.com/office/powerpoint/2010/main" val="281058002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 id="2147483755" r:id="rId20"/>
    <p:sldLayoutId id="2147483756"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38A46EB-45E6-4F06-A5FB-3EA23E2702D3}"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3664ADB-E883-4E73-B565-9CA5A5179CA2}"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391396"/>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5B06E09-D581-4DBB-828E-A8E55000062C}" type="datetimeFigureOut">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16.11.2022</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499A128-7C47-42F0-B5B8-AA7DD8F4690F}"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7797318"/>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34.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34.xml"/><Relationship Id="rId6" Type="http://schemas.openxmlformats.org/officeDocument/2006/relationships/image" Target="../media/image20.jpeg"/><Relationship Id="rId5" Type="http://schemas.openxmlformats.org/officeDocument/2006/relationships/image" Target="../media/image19.jp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3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34.png"/><Relationship Id="rId1" Type="http://schemas.openxmlformats.org/officeDocument/2006/relationships/slideLayout" Target="../slideLayouts/slideLayout13.xml"/><Relationship Id="rId5" Type="http://schemas.openxmlformats.org/officeDocument/2006/relationships/image" Target="../media/image36.jpeg"/><Relationship Id="rId4" Type="http://schemas.openxmlformats.org/officeDocument/2006/relationships/image" Target="../media/image35.jp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G"/></Relationships>
</file>

<file path=ppt/slides/_rels/slide9.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jpeg"/><Relationship Id="rId3" Type="http://schemas.openxmlformats.org/officeDocument/2006/relationships/image" Target="../media/image46.jpeg"/><Relationship Id="rId7" Type="http://schemas.openxmlformats.org/officeDocument/2006/relationships/image" Target="../media/image49.jpeg"/><Relationship Id="rId12" Type="http://schemas.openxmlformats.org/officeDocument/2006/relationships/image" Target="../media/image54.jpeg"/><Relationship Id="rId2" Type="http://schemas.openxmlformats.org/officeDocument/2006/relationships/image" Target="../media/image45.jpeg"/><Relationship Id="rId1" Type="http://schemas.openxmlformats.org/officeDocument/2006/relationships/slideLayout" Target="../slideLayouts/slideLayout13.xml"/><Relationship Id="rId6" Type="http://schemas.openxmlformats.org/officeDocument/2006/relationships/image" Target="../media/image48.png"/><Relationship Id="rId11" Type="http://schemas.openxmlformats.org/officeDocument/2006/relationships/image" Target="../media/image53.jpeg"/><Relationship Id="rId5" Type="http://schemas.openxmlformats.org/officeDocument/2006/relationships/image" Target="../media/image47.png"/><Relationship Id="rId10" Type="http://schemas.openxmlformats.org/officeDocument/2006/relationships/image" Target="../media/image52.jpeg"/><Relationship Id="rId4" Type="http://schemas.openxmlformats.org/officeDocument/2006/relationships/image" Target="../media/image15.jpeg"/><Relationship Id="rId9" Type="http://schemas.openxmlformats.org/officeDocument/2006/relationships/image" Target="../media/image51.jpeg"/></Relationships>
</file>

<file path=ppt/slides/_rels/slide1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7.jpeg"/><Relationship Id="rId7" Type="http://schemas.openxmlformats.org/officeDocument/2006/relationships/image" Target="../media/image60.JPG"/><Relationship Id="rId2" Type="http://schemas.openxmlformats.org/officeDocument/2006/relationships/image" Target="../media/image56.png"/><Relationship Id="rId1" Type="http://schemas.openxmlformats.org/officeDocument/2006/relationships/slideLayout" Target="../slideLayouts/slideLayout68.xml"/><Relationship Id="rId6" Type="http://schemas.openxmlformats.org/officeDocument/2006/relationships/image" Target="../media/image59.jpeg"/><Relationship Id="rId11" Type="http://schemas.openxmlformats.org/officeDocument/2006/relationships/image" Target="../media/image64.jpeg"/><Relationship Id="rId5" Type="http://schemas.openxmlformats.org/officeDocument/2006/relationships/image" Target="../media/image36.jpeg"/><Relationship Id="rId10" Type="http://schemas.openxmlformats.org/officeDocument/2006/relationships/image" Target="../media/image63.PNG"/><Relationship Id="rId4" Type="http://schemas.openxmlformats.org/officeDocument/2006/relationships/image" Target="../media/image58.jpeg"/><Relationship Id="rId9" Type="http://schemas.openxmlformats.org/officeDocument/2006/relationships/image" Target="../media/image62.PNG"/></Relationships>
</file>

<file path=ppt/slides/_rels/slide11.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pn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68.jpeg"/><Relationship Id="rId5" Type="http://schemas.openxmlformats.org/officeDocument/2006/relationships/image" Target="../media/image67.JPG"/><Relationship Id="rId4" Type="http://schemas.openxmlformats.org/officeDocument/2006/relationships/image" Target="../media/image66.png"/><Relationship Id="rId9" Type="http://schemas.openxmlformats.org/officeDocument/2006/relationships/image" Target="../media/image71.JPG"/></Relationships>
</file>

<file path=ppt/slides/_rels/slide12.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75.jpeg"/><Relationship Id="rId5" Type="http://schemas.openxmlformats.org/officeDocument/2006/relationships/image" Target="../media/image74.png"/><Relationship Id="rId4" Type="http://schemas.openxmlformats.org/officeDocument/2006/relationships/image" Target="../media/image73.jpeg"/><Relationship Id="rId9" Type="http://schemas.openxmlformats.org/officeDocument/2006/relationships/image" Target="../media/image78.jpeg"/></Relationships>
</file>

<file path=ppt/slides/_rels/slide13.xml.rels><?xml version="1.0" encoding="UTF-8" standalone="yes"?>
<Relationships xmlns="http://schemas.openxmlformats.org/package/2006/relationships"><Relationship Id="rId8" Type="http://schemas.openxmlformats.org/officeDocument/2006/relationships/image" Target="../media/image84.JP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82.jpeg"/><Relationship Id="rId11" Type="http://schemas.openxmlformats.org/officeDocument/2006/relationships/image" Target="../media/image87.JPG"/><Relationship Id="rId5" Type="http://schemas.openxmlformats.org/officeDocument/2006/relationships/image" Target="../media/image81.jpeg"/><Relationship Id="rId10" Type="http://schemas.openxmlformats.org/officeDocument/2006/relationships/image" Target="../media/image86.JPG"/><Relationship Id="rId4" Type="http://schemas.openxmlformats.org/officeDocument/2006/relationships/image" Target="../media/image80.jpeg"/><Relationship Id="rId9" Type="http://schemas.openxmlformats.org/officeDocument/2006/relationships/image" Target="../media/image85.JPG"/></Relationships>
</file>

<file path=ppt/slides/_rels/slide14.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jpeg"/><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13.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1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eg"/><Relationship Id="rId1" Type="http://schemas.openxmlformats.org/officeDocument/2006/relationships/slideLayout" Target="../slideLayouts/slideLayout13.xml"/><Relationship Id="rId6" Type="http://schemas.openxmlformats.org/officeDocument/2006/relationships/image" Target="../media/image40.jpeg"/><Relationship Id="rId5" Type="http://schemas.openxmlformats.org/officeDocument/2006/relationships/image" Target="../media/image98.png"/><Relationship Id="rId4" Type="http://schemas.openxmlformats.org/officeDocument/2006/relationships/image" Target="../media/image97.png"/></Relationships>
</file>

<file path=ppt/slides/_rels/slide16.xml.rels><?xml version="1.0" encoding="UTF-8" standalone="yes"?>
<Relationships xmlns="http://schemas.openxmlformats.org/package/2006/relationships"><Relationship Id="rId8" Type="http://schemas.openxmlformats.org/officeDocument/2006/relationships/image" Target="../media/image104.jpeg"/><Relationship Id="rId13" Type="http://schemas.openxmlformats.org/officeDocument/2006/relationships/image" Target="../media/image108.png"/><Relationship Id="rId18" Type="http://schemas.openxmlformats.org/officeDocument/2006/relationships/image" Target="../media/image113.JPG"/><Relationship Id="rId3" Type="http://schemas.openxmlformats.org/officeDocument/2006/relationships/diagramLayout" Target="../diagrams/layout1.xml"/><Relationship Id="rId7" Type="http://schemas.openxmlformats.org/officeDocument/2006/relationships/image" Target="../media/image103.jpeg"/><Relationship Id="rId12" Type="http://schemas.openxmlformats.org/officeDocument/2006/relationships/image" Target="../media/image107.png"/><Relationship Id="rId17" Type="http://schemas.openxmlformats.org/officeDocument/2006/relationships/image" Target="../media/image112.png"/><Relationship Id="rId2" Type="http://schemas.openxmlformats.org/officeDocument/2006/relationships/diagramData" Target="../diagrams/data1.xml"/><Relationship Id="rId16" Type="http://schemas.openxmlformats.org/officeDocument/2006/relationships/image" Target="../media/image111.gif"/><Relationship Id="rId1" Type="http://schemas.openxmlformats.org/officeDocument/2006/relationships/slideLayout" Target="../slideLayouts/slideLayout13.xml"/><Relationship Id="rId6" Type="http://schemas.microsoft.com/office/2007/relationships/diagramDrawing" Target="../diagrams/drawing1.xml"/><Relationship Id="rId11" Type="http://schemas.openxmlformats.org/officeDocument/2006/relationships/hyperlink" Target="http://school85.info/" TargetMode="External"/><Relationship Id="rId5" Type="http://schemas.openxmlformats.org/officeDocument/2006/relationships/diagramColors" Target="../diagrams/colors1.xml"/><Relationship Id="rId15" Type="http://schemas.openxmlformats.org/officeDocument/2006/relationships/image" Target="../media/image110.png"/><Relationship Id="rId10" Type="http://schemas.openxmlformats.org/officeDocument/2006/relationships/image" Target="../media/image106.jpeg"/><Relationship Id="rId4" Type="http://schemas.openxmlformats.org/officeDocument/2006/relationships/diagramQuickStyle" Target="../diagrams/quickStyle1.xml"/><Relationship Id="rId9" Type="http://schemas.openxmlformats.org/officeDocument/2006/relationships/image" Target="../media/image105.jpeg"/><Relationship Id="rId14" Type="http://schemas.openxmlformats.org/officeDocument/2006/relationships/image" Target="../media/image109.png"/></Relationships>
</file>

<file path=ppt/slides/_rels/slide17.xml.rels><?xml version="1.0" encoding="UTF-8" standalone="yes"?>
<Relationships xmlns="http://schemas.openxmlformats.org/package/2006/relationships"><Relationship Id="rId8" Type="http://schemas.openxmlformats.org/officeDocument/2006/relationships/image" Target="../media/image120.jpeg"/><Relationship Id="rId3" Type="http://schemas.openxmlformats.org/officeDocument/2006/relationships/image" Target="../media/image115.jpeg"/><Relationship Id="rId7" Type="http://schemas.openxmlformats.org/officeDocument/2006/relationships/image" Target="../media/image119.JPG"/><Relationship Id="rId2" Type="http://schemas.openxmlformats.org/officeDocument/2006/relationships/image" Target="../media/image114.jpeg"/><Relationship Id="rId1" Type="http://schemas.openxmlformats.org/officeDocument/2006/relationships/slideLayout" Target="../slideLayouts/slideLayout13.xml"/><Relationship Id="rId6" Type="http://schemas.openxmlformats.org/officeDocument/2006/relationships/image" Target="../media/image118.JPG"/><Relationship Id="rId5" Type="http://schemas.openxmlformats.org/officeDocument/2006/relationships/image" Target="../media/image117.jpeg"/><Relationship Id="rId10" Type="http://schemas.openxmlformats.org/officeDocument/2006/relationships/image" Target="../media/image122.jpeg"/><Relationship Id="rId4" Type="http://schemas.openxmlformats.org/officeDocument/2006/relationships/image" Target="../media/image116.jpeg"/><Relationship Id="rId9" Type="http://schemas.openxmlformats.org/officeDocument/2006/relationships/image" Target="../media/image121.jpeg"/></Relationships>
</file>

<file path=ppt/slides/_rels/slide1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03.jpeg"/><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jpeg"/><Relationship Id="rId1" Type="http://schemas.openxmlformats.org/officeDocument/2006/relationships/slideLayout" Target="../slideLayouts/slideLayout55.xml"/><Relationship Id="rId5" Type="http://schemas.openxmlformats.org/officeDocument/2006/relationships/hyperlink" Target="mailto:school85.info@mail.ru"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9E41AB-F69C-46CF-9A28-606A297BEB15}"/>
              </a:ext>
            </a:extLst>
          </p:cNvPr>
          <p:cNvSpPr>
            <a:spLocks noGrp="1"/>
          </p:cNvSpPr>
          <p:nvPr>
            <p:ph type="ctrTitle"/>
          </p:nvPr>
        </p:nvSpPr>
        <p:spPr>
          <a:xfrm>
            <a:off x="1199804" y="2149262"/>
            <a:ext cx="9983585" cy="2064760"/>
          </a:xfrm>
        </p:spPr>
        <p:txBody>
          <a:bodyPr>
            <a:noAutofit/>
          </a:bodyPr>
          <a:lstStyle/>
          <a:p>
            <a:pPr algn="ctr"/>
            <a:r>
              <a:rPr lang="ru-RU" sz="4000" b="1" dirty="0" smtClean="0">
                <a:solidFill>
                  <a:schemeClr val="accent1">
                    <a:lumMod val="50000"/>
                  </a:schemeClr>
                </a:solidFill>
                <a:latin typeface="Arial" panose="020B0604020202020204" pitchFamily="34" charset="0"/>
                <a:cs typeface="Arial" panose="020B0604020202020204" pitchFamily="34" charset="0"/>
              </a:rPr>
              <a:t>Цифровая образовательная среда как </a:t>
            </a:r>
            <a:r>
              <a:rPr lang="ru-RU" sz="4000" b="1" u="sng" dirty="0" smtClean="0">
                <a:solidFill>
                  <a:srgbClr val="C00000"/>
                </a:solidFill>
                <a:latin typeface="Arial" panose="020B0604020202020204" pitchFamily="34" charset="0"/>
                <a:cs typeface="Arial" panose="020B0604020202020204" pitchFamily="34" charset="0"/>
              </a:rPr>
              <a:t>ресурс развития </a:t>
            </a:r>
            <a:r>
              <a:rPr lang="ru-RU" sz="4000" b="1" dirty="0" smtClean="0">
                <a:solidFill>
                  <a:schemeClr val="accent1">
                    <a:lumMod val="50000"/>
                  </a:schemeClr>
                </a:solidFill>
                <a:latin typeface="Arial" panose="020B0604020202020204" pitchFamily="34" charset="0"/>
                <a:cs typeface="Arial" panose="020B0604020202020204" pitchFamily="34" charset="0"/>
              </a:rPr>
              <a:t>многокомпонентного образовательного пространства</a:t>
            </a:r>
            <a:br>
              <a:rPr lang="ru-RU" sz="4000" b="1" dirty="0" smtClean="0">
                <a:solidFill>
                  <a:schemeClr val="accent1">
                    <a:lumMod val="50000"/>
                  </a:schemeClr>
                </a:solidFill>
                <a:latin typeface="Arial" panose="020B0604020202020204" pitchFamily="34" charset="0"/>
                <a:cs typeface="Arial" panose="020B0604020202020204" pitchFamily="34" charset="0"/>
              </a:rPr>
            </a:br>
            <a:r>
              <a:rPr lang="ru-RU" sz="4000" b="1" dirty="0" smtClean="0">
                <a:solidFill>
                  <a:schemeClr val="accent1">
                    <a:lumMod val="50000"/>
                  </a:schemeClr>
                </a:solidFill>
                <a:latin typeface="Arial" panose="020B0604020202020204" pitchFamily="34" charset="0"/>
                <a:cs typeface="Arial" panose="020B0604020202020204" pitchFamily="34" charset="0"/>
              </a:rPr>
              <a:t>(</a:t>
            </a:r>
            <a:r>
              <a:rPr lang="ru-RU" sz="4000" b="1" dirty="0">
                <a:solidFill>
                  <a:schemeClr val="accent1">
                    <a:lumMod val="50000"/>
                  </a:schemeClr>
                </a:solidFill>
                <a:latin typeface="Arial" panose="020B0604020202020204" pitchFamily="34" charset="0"/>
                <a:cs typeface="Arial" panose="020B0604020202020204" pitchFamily="34" charset="0"/>
              </a:rPr>
              <a:t>МАОУ «СОШ №85</a:t>
            </a:r>
            <a:r>
              <a:rPr lang="ru-RU" sz="4000" b="1" dirty="0" smtClean="0">
                <a:solidFill>
                  <a:schemeClr val="accent1">
                    <a:lumMod val="50000"/>
                  </a:schemeClr>
                </a:solidFill>
                <a:latin typeface="Arial" panose="020B0604020202020204" pitchFamily="34" charset="0"/>
                <a:cs typeface="Arial" panose="020B0604020202020204" pitchFamily="34" charset="0"/>
              </a:rPr>
              <a:t>»)</a:t>
            </a:r>
            <a:endParaRPr lang="ru-RU" sz="4000" b="1" dirty="0">
              <a:solidFill>
                <a:schemeClr val="accent1">
                  <a:lumMod val="50000"/>
                </a:schemeClr>
              </a:solidFill>
              <a:latin typeface="Arial" panose="020B0604020202020204" pitchFamily="34" charset="0"/>
              <a:cs typeface="Arial" panose="020B0604020202020204" pitchFamily="34" charset="0"/>
            </a:endParaRPr>
          </a:p>
        </p:txBody>
      </p:sp>
      <p:sp>
        <p:nvSpPr>
          <p:cNvPr id="3" name="Подзаголовок 2">
            <a:extLst>
              <a:ext uri="{FF2B5EF4-FFF2-40B4-BE49-F238E27FC236}">
                <a16:creationId xmlns:a16="http://schemas.microsoft.com/office/drawing/2014/main" id="{8CD8CDF7-D230-4445-8DFF-2E3417E9111A}"/>
              </a:ext>
            </a:extLst>
          </p:cNvPr>
          <p:cNvSpPr>
            <a:spLocks noGrp="1"/>
          </p:cNvSpPr>
          <p:nvPr>
            <p:ph type="subTitle" idx="1"/>
          </p:nvPr>
        </p:nvSpPr>
        <p:spPr>
          <a:xfrm>
            <a:off x="1900846" y="335528"/>
            <a:ext cx="9454339" cy="672497"/>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a:noAutofit/>
          </a:bodyPr>
          <a:lstStyle/>
          <a:p>
            <a:pPr algn="ctr">
              <a:lnSpc>
                <a:spcPct val="100000"/>
              </a:lnSpc>
              <a:spcBef>
                <a:spcPts val="0"/>
              </a:spcBef>
              <a:spcAft>
                <a:spcPts val="0"/>
              </a:spcAft>
            </a:pPr>
            <a:r>
              <a:rPr lang="ru-RU" sz="1600" b="1" dirty="0" smtClean="0">
                <a:solidFill>
                  <a:srgbClr val="C00000"/>
                </a:solidFill>
                <a:latin typeface="Arial" panose="020B0604020202020204" pitchFamily="34" charset="0"/>
                <a:cs typeface="Arial" panose="020B0604020202020204" pitchFamily="34" charset="0"/>
              </a:rPr>
              <a:t>Муниципальное автономное общеобразовательное учреждение </a:t>
            </a:r>
            <a:r>
              <a:rPr lang="ru-RU" sz="2000" b="1" dirty="0" smtClean="0">
                <a:solidFill>
                  <a:srgbClr val="C00000"/>
                </a:solidFill>
                <a:latin typeface="Arial" panose="020B0604020202020204" pitchFamily="34" charset="0"/>
                <a:cs typeface="Arial" panose="020B0604020202020204" pitchFamily="34" charset="0"/>
              </a:rPr>
              <a:t>«Средняя общеобразовательная школа № 85»</a:t>
            </a:r>
            <a:endParaRPr lang="ru-RU" sz="2000" b="1" dirty="0">
              <a:solidFill>
                <a:srgbClr val="C00000"/>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733B62DB-A9C6-4213-B953-AA806ACEBF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439" y="266842"/>
            <a:ext cx="867296" cy="814091"/>
          </a:xfrm>
          <a:prstGeom prst="rect">
            <a:avLst/>
          </a:prstGeom>
          <a:ln>
            <a:noFill/>
          </a:ln>
          <a:effectLst>
            <a:outerShdw blurRad="190500" algn="tl" rotWithShape="0">
              <a:srgbClr val="000000">
                <a:alpha val="70000"/>
              </a:srgbClr>
            </a:outerShdw>
          </a:effectLst>
        </p:spPr>
      </p:pic>
      <p:sp>
        <p:nvSpPr>
          <p:cNvPr id="6" name="Подзаголовок 2">
            <a:extLst>
              <a:ext uri="{FF2B5EF4-FFF2-40B4-BE49-F238E27FC236}">
                <a16:creationId xmlns:a16="http://schemas.microsoft.com/office/drawing/2014/main" id="{8CD8CDF7-D230-4445-8DFF-2E3417E9111A}"/>
              </a:ext>
            </a:extLst>
          </p:cNvPr>
          <p:cNvSpPr txBox="1">
            <a:spLocks/>
          </p:cNvSpPr>
          <p:nvPr/>
        </p:nvSpPr>
        <p:spPr>
          <a:xfrm>
            <a:off x="1199804" y="1272877"/>
            <a:ext cx="8181110" cy="68443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spcBef>
                <a:spcPts val="0"/>
              </a:spcBef>
              <a:spcAft>
                <a:spcPts val="0"/>
              </a:spcAft>
            </a:pPr>
            <a:r>
              <a:rPr lang="ru-RU" sz="1800" b="1" u="sng" dirty="0" smtClean="0">
                <a:latin typeface="Arial" panose="020B0604020202020204" pitchFamily="34" charset="0"/>
                <a:cs typeface="Arial" panose="020B0604020202020204" pitchFamily="34" charset="0"/>
              </a:rPr>
              <a:t>Семинар</a:t>
            </a:r>
            <a:r>
              <a:rPr lang="ru-RU" sz="1800" b="1" dirty="0" smtClean="0">
                <a:latin typeface="Arial" panose="020B0604020202020204" pitchFamily="34" charset="0"/>
                <a:cs typeface="Arial" panose="020B0604020202020204" pitchFamily="34" charset="0"/>
              </a:rPr>
              <a:t> </a:t>
            </a:r>
            <a:r>
              <a:rPr lang="ru-RU" sz="1800" b="1" dirty="0" smtClean="0">
                <a:latin typeface="Arial" panose="020B0604020202020204" pitchFamily="34" charset="0"/>
                <a:cs typeface="Arial" panose="020B0604020202020204" pitchFamily="34" charset="0"/>
              </a:rPr>
              <a:t>«Урок </a:t>
            </a:r>
            <a:r>
              <a:rPr lang="ru-RU" sz="1800" b="1" dirty="0">
                <a:latin typeface="Arial" panose="020B0604020202020204" pitchFamily="34" charset="0"/>
                <a:cs typeface="Arial" panose="020B0604020202020204" pitchFamily="34" charset="0"/>
              </a:rPr>
              <a:t>математики в среде электронного и дистанционного </a:t>
            </a:r>
            <a:r>
              <a:rPr lang="ru-RU" sz="1800" b="1" dirty="0" smtClean="0">
                <a:latin typeface="Arial" panose="020B0604020202020204" pitchFamily="34" charset="0"/>
                <a:cs typeface="Arial" panose="020B0604020202020204" pitchFamily="34" charset="0"/>
              </a:rPr>
              <a:t>образования»</a:t>
            </a:r>
            <a:r>
              <a:rPr lang="ru-RU" sz="1800" b="1" dirty="0" smtClean="0">
                <a:solidFill>
                  <a:srgbClr val="FF0000"/>
                </a:solidFill>
                <a:latin typeface="Arial" panose="020B0604020202020204" pitchFamily="34" charset="0"/>
                <a:cs typeface="Arial" panose="020B0604020202020204" pitchFamily="34" charset="0"/>
              </a:rPr>
              <a:t> </a:t>
            </a:r>
            <a:endParaRPr lang="ru-RU" sz="1800" b="1" dirty="0">
              <a:solidFill>
                <a:srgbClr val="FF0000"/>
              </a:solidFill>
              <a:latin typeface="Arial" panose="020B0604020202020204" pitchFamily="34" charset="0"/>
              <a:cs typeface="Arial" panose="020B0604020202020204" pitchFamily="34" charset="0"/>
            </a:endParaRPr>
          </a:p>
        </p:txBody>
      </p:sp>
      <p:pic>
        <p:nvPicPr>
          <p:cNvPr id="7" name="Picture 2" descr="https://lh6.googleusercontent.com/IY9qiMYwzYwUNHCkjuNV1IKMBmEvOd3bIXiPgt6sn979lAwrb1mW8FjoznZ6EIV-S4kV6-Ieavts210NJbfjmmX-qYAmE8EDgiF453tcKSban0xcfzXo1UPDEC_ahM3l4tg-e4pseb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470240" y="1264779"/>
            <a:ext cx="936215" cy="6831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Рисунок 7"/>
          <p:cNvPicPr>
            <a:picLocks noChangeAspect="1"/>
          </p:cNvPicPr>
          <p:nvPr/>
        </p:nvPicPr>
        <p:blipFill rotWithShape="1">
          <a:blip r:embed="rId4" cstate="print">
            <a:extLst>
              <a:ext uri="{28A0092B-C50C-407E-A947-70E740481C1C}">
                <a14:useLocalDpi xmlns:a14="http://schemas.microsoft.com/office/drawing/2010/main" val="0"/>
              </a:ext>
            </a:extLst>
          </a:blip>
          <a:srcRect l="10640" r="20584"/>
          <a:stretch/>
        </p:blipFill>
        <p:spPr>
          <a:xfrm>
            <a:off x="1199804" y="4470776"/>
            <a:ext cx="1709651" cy="1761137"/>
          </a:xfrm>
          <a:prstGeom prst="rect">
            <a:avLst/>
          </a:prstGeom>
          <a:ln>
            <a:noFill/>
          </a:ln>
          <a:effectLst>
            <a:outerShdw blurRad="190500" algn="tl" rotWithShape="0">
              <a:srgbClr val="000000">
                <a:alpha val="70000"/>
              </a:srgbClr>
            </a:outerShdw>
          </a:effectLst>
        </p:spPr>
      </p:pic>
      <p:pic>
        <p:nvPicPr>
          <p:cNvPr id="9" name="Рисунок 8"/>
          <p:cNvPicPr>
            <a:picLocks noChangeAspect="1"/>
          </p:cNvPicPr>
          <p:nvPr/>
        </p:nvPicPr>
        <p:blipFill rotWithShape="1">
          <a:blip r:embed="rId5" cstate="print">
            <a:extLst>
              <a:ext uri="{28A0092B-C50C-407E-A947-70E740481C1C}">
                <a14:useLocalDpi xmlns:a14="http://schemas.microsoft.com/office/drawing/2010/main" val="0"/>
              </a:ext>
            </a:extLst>
          </a:blip>
          <a:srcRect r="21823"/>
          <a:stretch/>
        </p:blipFill>
        <p:spPr>
          <a:xfrm>
            <a:off x="3034357" y="4470775"/>
            <a:ext cx="2202661" cy="1761137"/>
          </a:xfrm>
          <a:prstGeom prst="rect">
            <a:avLst/>
          </a:prstGeom>
          <a:ln>
            <a:noFill/>
          </a:ln>
          <a:effectLst>
            <a:outerShdw blurRad="292100" dist="139700" dir="2700000" algn="tl" rotWithShape="0">
              <a:srgbClr val="333333">
                <a:alpha val="65000"/>
              </a:srgbClr>
            </a:outerShdw>
          </a:effectLst>
        </p:spPr>
      </p:pic>
      <p:pic>
        <p:nvPicPr>
          <p:cNvPr id="10" name="Рисунок 9"/>
          <p:cNvPicPr>
            <a:picLocks noChangeAspect="1"/>
          </p:cNvPicPr>
          <p:nvPr/>
        </p:nvPicPr>
        <p:blipFill rotWithShape="1">
          <a:blip r:embed="rId6" cstate="print">
            <a:extLst>
              <a:ext uri="{28A0092B-C50C-407E-A947-70E740481C1C}">
                <a14:useLocalDpi xmlns:a14="http://schemas.microsoft.com/office/drawing/2010/main" val="0"/>
              </a:ext>
            </a:extLst>
          </a:blip>
          <a:srcRect l="5570" r="7658"/>
          <a:stretch/>
        </p:blipFill>
        <p:spPr>
          <a:xfrm>
            <a:off x="7689483" y="4470774"/>
            <a:ext cx="1180196" cy="1766293"/>
          </a:xfrm>
          <a:prstGeom prst="rect">
            <a:avLst/>
          </a:prstGeom>
          <a:ln>
            <a:noFill/>
          </a:ln>
          <a:effectLst>
            <a:outerShdw blurRad="190500" algn="tl" rotWithShape="0">
              <a:srgbClr val="000000">
                <a:alpha val="70000"/>
              </a:srgbClr>
            </a:outerShdw>
          </a:effectLst>
        </p:spPr>
      </p:pic>
      <p:pic>
        <p:nvPicPr>
          <p:cNvPr id="11" name="Picture 6" descr="http://school85.info/images/phocagallery/2020-2021/09_sirius/dtxg3tgwm4c.jpg"/>
          <p:cNvPicPr>
            <a:picLocks noChangeAspect="1" noChangeArrowheads="1"/>
          </p:cNvPicPr>
          <p:nvPr/>
        </p:nvPicPr>
        <p:blipFill rotWithShape="1">
          <a:blip r:embed="rId7" cstate="hqprint">
            <a:extLst>
              <a:ext uri="{28A0092B-C50C-407E-A947-70E740481C1C}">
                <a14:useLocalDpi xmlns:a14="http://schemas.microsoft.com/office/drawing/2010/main" val="0"/>
              </a:ext>
            </a:extLst>
          </a:blip>
          <a:srcRect l="4713" r="12512"/>
          <a:stretch/>
        </p:blipFill>
        <p:spPr bwMode="auto">
          <a:xfrm>
            <a:off x="5361920" y="4470774"/>
            <a:ext cx="2186247" cy="176113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2" name="Рисунок 11">
            <a:extLst>
              <a:ext uri="{FF2B5EF4-FFF2-40B4-BE49-F238E27FC236}">
                <a16:creationId xmlns:a16="http://schemas.microsoft.com/office/drawing/2014/main" id="{4AFC814D-4AD9-4464-BE99-4943E1950A11}"/>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14477" t="7441" r="11847" b="8818"/>
          <a:stretch/>
        </p:blipFill>
        <p:spPr>
          <a:xfrm>
            <a:off x="8994581" y="4470775"/>
            <a:ext cx="2087041" cy="1761138"/>
          </a:xfrm>
          <a:prstGeom prst="rect">
            <a:avLst/>
          </a:prstGeom>
          <a:ln>
            <a:noFill/>
          </a:ln>
          <a:effectLst>
            <a:outerShdw blurRad="190500" algn="tl" rotWithShape="0">
              <a:srgbClr val="000000">
                <a:alpha val="70000"/>
              </a:srgbClr>
            </a:outerShdw>
          </a:effectLst>
        </p:spPr>
      </p:pic>
      <p:pic>
        <p:nvPicPr>
          <p:cNvPr id="13" name="Рисунок 12"/>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0695287" y="1272875"/>
            <a:ext cx="659898" cy="6669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238353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E145904-966E-45C5-B9DF-F790F4D22D75}"/>
              </a:ext>
            </a:extLst>
          </p:cNvPr>
          <p:cNvSpPr txBox="1"/>
          <p:nvPr/>
        </p:nvSpPr>
        <p:spPr>
          <a:xfrm>
            <a:off x="0" y="676755"/>
            <a:ext cx="12192000" cy="397738"/>
          </a:xfrm>
          <a:prstGeom prst="rect">
            <a:avLst/>
          </a:prstGeom>
          <a:noFill/>
        </p:spPr>
        <p:txBody>
          <a:bodyPr wrap="square">
            <a:spAutoFit/>
          </a:bodyPr>
          <a:lstStyle/>
          <a:p>
            <a:pPr algn="ctr" defTabSz="914400">
              <a:lnSpc>
                <a:spcPct val="107000"/>
              </a:lnSpc>
              <a:spcAft>
                <a:spcPts val="800"/>
              </a:spcAft>
            </a:pPr>
            <a:r>
              <a:rPr lang="ru-RU" sz="2000" b="1" dirty="0">
                <a:solidFill>
                  <a:srgbClr val="C00000"/>
                </a:solidFill>
                <a:latin typeface="Arial" panose="020B0604020202020204" pitchFamily="34" charset="0"/>
                <a:ea typeface="Calibri" panose="020F0502020204030204" pitchFamily="34" charset="0"/>
                <a:cs typeface="Arial" panose="020B0604020202020204" pitchFamily="34" charset="0"/>
              </a:rPr>
              <a:t>К</a:t>
            </a:r>
            <a:r>
              <a:rPr lang="ru-RU" sz="2000" b="1" dirty="0" smtClean="0">
                <a:solidFill>
                  <a:srgbClr val="C00000"/>
                </a:solidFill>
                <a:latin typeface="Arial" panose="020B0604020202020204" pitchFamily="34" charset="0"/>
                <a:ea typeface="Calibri" panose="020F0502020204030204" pitchFamily="34" charset="0"/>
                <a:cs typeface="Arial" panose="020B0604020202020204" pitchFamily="34" charset="0"/>
              </a:rPr>
              <a:t>аков </a:t>
            </a:r>
            <a:r>
              <a:rPr lang="ru-RU" sz="2000" b="1" dirty="0">
                <a:solidFill>
                  <a:srgbClr val="C00000"/>
                </a:solidFill>
                <a:latin typeface="Arial" panose="020B0604020202020204" pitchFamily="34" charset="0"/>
                <a:ea typeface="Calibri" panose="020F0502020204030204" pitchFamily="34" charset="0"/>
                <a:cs typeface="Arial" panose="020B0604020202020204" pitchFamily="34" charset="0"/>
              </a:rPr>
              <a:t>он реальный мир </a:t>
            </a:r>
            <a:r>
              <a:rPr lang="ru-RU" sz="2000" b="1" dirty="0" smtClean="0">
                <a:solidFill>
                  <a:srgbClr val="C00000"/>
                </a:solidFill>
                <a:latin typeface="Arial" panose="020B0604020202020204" pitchFamily="34" charset="0"/>
                <a:ea typeface="Calibri" panose="020F0502020204030204" pitchFamily="34" charset="0"/>
                <a:cs typeface="Arial" panose="020B0604020202020204" pitchFamily="34" charset="0"/>
              </a:rPr>
              <a:t>сейчас?</a:t>
            </a:r>
            <a:endParaRPr lang="ru-RU" sz="2000" dirty="0">
              <a:solidFill>
                <a:srgbClr val="C00000"/>
              </a:solidFill>
              <a:latin typeface="Arial" panose="020B0604020202020204" pitchFamily="34" charset="0"/>
              <a:ea typeface="Calibri" panose="020F0502020204030204" pitchFamily="34" charset="0"/>
              <a:cs typeface="Arial" panose="020B0604020202020204" pitchFamily="34" charset="0"/>
            </a:endParaRPr>
          </a:p>
        </p:txBody>
      </p:sp>
      <p:sp>
        <p:nvSpPr>
          <p:cNvPr id="10" name="Прямоугольник: скругленные углы 1">
            <a:extLst>
              <a:ext uri="{FF2B5EF4-FFF2-40B4-BE49-F238E27FC236}">
                <a16:creationId xmlns:a16="http://schemas.microsoft.com/office/drawing/2014/main" id="{1E3E4FB5-F9D5-4080-9184-A8976CB90A66}"/>
              </a:ext>
            </a:extLst>
          </p:cNvPr>
          <p:cNvSpPr/>
          <p:nvPr/>
        </p:nvSpPr>
        <p:spPr>
          <a:xfrm>
            <a:off x="242489" y="1151793"/>
            <a:ext cx="5604394" cy="5389684"/>
          </a:xfrm>
          <a:prstGeom prst="roundRect">
            <a:avLst/>
          </a:prstGeom>
          <a:solidFill>
            <a:schemeClr val="accent1">
              <a:lumMod val="20000"/>
              <a:lumOff val="8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2000" b="1" i="0" u="none" strike="noStrike" kern="0" cap="none" spc="0" normalizeH="0" baseline="0" noProof="0" dirty="0" smtClean="0">
              <a:ln>
                <a:noFill/>
              </a:ln>
              <a:solidFill>
                <a:prstClr val="black"/>
              </a:solidFill>
              <a:effectLst/>
              <a:uLnTx/>
              <a:uFillTx/>
              <a:latin typeface="Times New Roman" panose="02020603050405020304" pitchFamily="18" charset="0"/>
              <a:ea typeface="Segoe UI Historic" panose="020B0502040204020203" pitchFamily="34" charset="0"/>
              <a:cs typeface="Times New Roman" panose="02020603050405020304" pitchFamily="18" charset="0"/>
            </a:endParaRPr>
          </a:p>
          <a:p>
            <a:pPr lvl="0" algn="ctr" defTabSz="914400">
              <a:defRPr/>
            </a:pPr>
            <a:r>
              <a:rPr lang="ru-RU" b="1" dirty="0">
                <a:solidFill>
                  <a:schemeClr val="accent6">
                    <a:lumMod val="50000"/>
                  </a:schemeClr>
                </a:solidFill>
                <a:latin typeface="Arial" panose="020B0604020202020204" pitchFamily="34" charset="0"/>
                <a:cs typeface="Arial" panose="020B0604020202020204" pitchFamily="34" charset="0"/>
              </a:rPr>
              <a:t>В настоящее время в мире происходит четвертая технологическая революция: стремительные потоки информации, высокотехнологичные инновации и разработки преобразовывают все сферы нашей жизни. Ее характерной чертой является слияние технологий, размывающее привычные границы между материальным, цифровым и биологическим мирами. По мнению ученых и практиков в ближайшей перспективе это приведет к колоссальным изменениям в экономике и производстве. Поэтому </a:t>
            </a:r>
            <a:r>
              <a:rPr lang="ru-RU" b="1" dirty="0">
                <a:solidFill>
                  <a:srgbClr val="C00000"/>
                </a:solidFill>
                <a:latin typeface="Arial" panose="020B0604020202020204" pitchFamily="34" charset="0"/>
                <a:cs typeface="Arial" panose="020B0604020202020204" pitchFamily="34" charset="0"/>
              </a:rPr>
              <a:t>очень важно воспитывать инновационного человека, способного к творческой деятельности, направленной на получение новых знаний и технологий в интересах развития общества. </a:t>
            </a:r>
            <a:r>
              <a:rPr kumimoji="0" lang="ru-RU" sz="1600" b="1" i="0" u="none"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
            </a:r>
            <a:br>
              <a:rPr kumimoji="0" lang="ru-RU" sz="1600" b="1" i="0" u="none"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br>
            <a:endParaRPr kumimoji="0" lang="ru-RU" sz="1600" b="1" i="0" u="none"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endParaRPr>
          </a:p>
        </p:txBody>
      </p:sp>
      <p:sp>
        <p:nvSpPr>
          <p:cNvPr id="6" name="Заголовок 3"/>
          <p:cNvSpPr txBox="1">
            <a:spLocks/>
          </p:cNvSpPr>
          <p:nvPr/>
        </p:nvSpPr>
        <p:spPr>
          <a:xfrm>
            <a:off x="0" y="97773"/>
            <a:ext cx="12191999" cy="63198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accent6">
                    <a:lumMod val="50000"/>
                  </a:schemeClr>
                </a:solidFill>
                <a:effectLst/>
                <a:uLnTx/>
                <a:uFillTx/>
                <a:latin typeface="Arial" panose="020B0604020202020204" pitchFamily="34" charset="0"/>
                <a:cs typeface="Arial" panose="020B0604020202020204" pitchFamily="34" charset="0"/>
              </a:rPr>
              <a:t>XXI </a:t>
            </a:r>
            <a:r>
              <a:rPr kumimoji="0" lang="ru-RU" sz="4000" b="1" i="0" u="none" strike="noStrike" kern="1200" cap="none" spc="0" normalizeH="0" baseline="0" noProof="0" dirty="0" smtClean="0">
                <a:ln>
                  <a:noFill/>
                </a:ln>
                <a:solidFill>
                  <a:schemeClr val="accent6">
                    <a:lumMod val="50000"/>
                  </a:schemeClr>
                </a:solidFill>
                <a:effectLst/>
                <a:uLnTx/>
                <a:uFillTx/>
                <a:latin typeface="Arial" panose="020B0604020202020204" pitchFamily="34" charset="0"/>
                <a:cs typeface="Arial" panose="020B0604020202020204" pitchFamily="34" charset="0"/>
              </a:rPr>
              <a:t>век - </a:t>
            </a:r>
            <a:r>
              <a:rPr kumimoji="0" lang="en-US" sz="4000" b="1" i="0" u="none" strike="noStrike" kern="1200" cap="none" spc="0" normalizeH="0" baseline="0" noProof="0" dirty="0" smtClean="0">
                <a:ln>
                  <a:noFill/>
                </a:ln>
                <a:solidFill>
                  <a:schemeClr val="accent6">
                    <a:lumMod val="50000"/>
                  </a:schemeClr>
                </a:solidFill>
                <a:effectLst/>
                <a:uLnTx/>
                <a:uFillTx/>
                <a:latin typeface="Arial" panose="020B0604020202020204" pitchFamily="34" charset="0"/>
                <a:cs typeface="Arial" panose="020B0604020202020204" pitchFamily="34" charset="0"/>
              </a:rPr>
              <a:t>VUCA </a:t>
            </a:r>
            <a:r>
              <a:rPr kumimoji="0" lang="ru-RU" sz="4000" b="1" i="0" u="none" strike="noStrike" kern="1200" cap="none" spc="0" normalizeH="0" baseline="0" noProof="0" dirty="0" smtClean="0">
                <a:ln>
                  <a:noFill/>
                </a:ln>
                <a:solidFill>
                  <a:schemeClr val="accent6">
                    <a:lumMod val="50000"/>
                  </a:schemeClr>
                </a:solidFill>
                <a:effectLst/>
                <a:uLnTx/>
                <a:uFillTx/>
                <a:latin typeface="Arial" panose="020B0604020202020204" pitchFamily="34" charset="0"/>
                <a:cs typeface="Arial" panose="020B0604020202020204" pitchFamily="34" charset="0"/>
              </a:rPr>
              <a:t>– мир</a:t>
            </a:r>
            <a:endParaRPr kumimoji="0" lang="ru-RU" sz="4000" b="1" i="0" u="none" strike="noStrike" kern="1200" cap="none" spc="0" normalizeH="0" baseline="0" noProof="0" dirty="0">
              <a:ln>
                <a:noFill/>
              </a:ln>
              <a:solidFill>
                <a:schemeClr val="accent6">
                  <a:lumMod val="50000"/>
                </a:schemeClr>
              </a:solidFill>
              <a:effectLst/>
              <a:uLnTx/>
              <a:uFillTx/>
              <a:latin typeface="Arial" panose="020B0604020202020204" pitchFamily="34" charset="0"/>
              <a:cs typeface="Arial" panose="020B0604020202020204" pitchFamily="34" charset="0"/>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0465" y="1256256"/>
            <a:ext cx="5698812" cy="3008012"/>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Рисунок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232033" y="2804747"/>
            <a:ext cx="1215551" cy="1368637"/>
          </a:xfrm>
          <a:prstGeom prst="rect">
            <a:avLst/>
          </a:prstGeom>
          <a:ln>
            <a:noFill/>
          </a:ln>
          <a:effectLst>
            <a:softEdge rad="112500"/>
          </a:effectLst>
        </p:spPr>
      </p:pic>
      <p:pic>
        <p:nvPicPr>
          <p:cNvPr id="8" name="Рисунок 7" descr="C:\Users\AntipinaIV\Desktop\z-M0e2L8jc4.jpg"/>
          <p:cNvPicPr/>
          <p:nvPr/>
        </p:nvPicPr>
        <p:blipFill rotWithShape="1">
          <a:blip r:embed="rId4" cstate="print">
            <a:extLst>
              <a:ext uri="{28A0092B-C50C-407E-A947-70E740481C1C}">
                <a14:useLocalDpi xmlns:a14="http://schemas.microsoft.com/office/drawing/2010/main" val="0"/>
              </a:ext>
            </a:extLst>
          </a:blip>
          <a:srcRect l="7545" r="4357"/>
          <a:stretch/>
        </p:blipFill>
        <p:spPr bwMode="auto">
          <a:xfrm>
            <a:off x="6108999" y="4563207"/>
            <a:ext cx="3755970" cy="1872764"/>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2" name="Рисунок 11" descr="C:\Users\AntipinaIV\AppData\Local\Microsoft\Windows\INetCache\Content.Word\kuATJ0tUExI.JPG"/>
          <p:cNvPicPr/>
          <p:nvPr/>
        </p:nvPicPr>
        <p:blipFill rotWithShape="1">
          <a:blip r:embed="rId5" cstate="print">
            <a:extLst>
              <a:ext uri="{28A0092B-C50C-407E-A947-70E740481C1C}">
                <a14:useLocalDpi xmlns:a14="http://schemas.microsoft.com/office/drawing/2010/main" val="0"/>
              </a:ext>
            </a:extLst>
          </a:blip>
          <a:srcRect t="20241" b="10745"/>
          <a:stretch/>
        </p:blipFill>
        <p:spPr bwMode="auto">
          <a:xfrm>
            <a:off x="10295793" y="4580793"/>
            <a:ext cx="1485902" cy="1863971"/>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13" name="Picture 2" descr="professo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2239793" y="106868"/>
            <a:ext cx="883730" cy="9306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71729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75630"/>
            <a:ext cx="12192000" cy="659342"/>
          </a:xfrm>
        </p:spPr>
        <p:txBody>
          <a:bodyPr>
            <a:normAutofit/>
          </a:bodyPr>
          <a:lstStyle/>
          <a:p>
            <a:pPr algn="ctr"/>
            <a:r>
              <a:rPr lang="ru-RU" sz="4000" b="1" dirty="0">
                <a:solidFill>
                  <a:srgbClr val="C00000"/>
                </a:solidFill>
                <a:latin typeface="Arial" panose="020B0604020202020204" pitchFamily="34" charset="0"/>
                <a:cs typeface="Arial" panose="020B0604020202020204" pitchFamily="34" charset="0"/>
              </a:rPr>
              <a:t>Национальный проект «</a:t>
            </a:r>
            <a:r>
              <a:rPr lang="ru-RU" sz="4000" b="1" dirty="0" smtClean="0">
                <a:solidFill>
                  <a:srgbClr val="C00000"/>
                </a:solidFill>
                <a:latin typeface="Arial" panose="020B0604020202020204" pitchFamily="34" charset="0"/>
                <a:cs typeface="Arial" panose="020B0604020202020204" pitchFamily="34" charset="0"/>
              </a:rPr>
              <a:t>ОБРАЗОВАНИЕ»</a:t>
            </a:r>
            <a:endParaRPr lang="ru-RU" dirty="0">
              <a:solidFill>
                <a:srgbClr val="C00000"/>
              </a:solidFill>
            </a:endParaRPr>
          </a:p>
        </p:txBody>
      </p:sp>
      <p:sp>
        <p:nvSpPr>
          <p:cNvPr id="4" name="Текст 3"/>
          <p:cNvSpPr>
            <a:spLocks noGrp="1"/>
          </p:cNvSpPr>
          <p:nvPr>
            <p:ph type="body" sz="quarter" idx="11"/>
          </p:nvPr>
        </p:nvSpPr>
        <p:spPr>
          <a:xfrm>
            <a:off x="265988" y="786383"/>
            <a:ext cx="6521673" cy="5772678"/>
          </a:xfr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lvl="0">
              <a:lnSpc>
                <a:spcPct val="100000"/>
              </a:lnSpc>
              <a:spcBef>
                <a:spcPts val="0"/>
              </a:spcBef>
              <a:buFont typeface="Wingdings" panose="05000000000000000000" pitchFamily="2" charset="2"/>
              <a:buChar char="Ø"/>
            </a:pPr>
            <a:r>
              <a:rPr lang="ru-RU" sz="2400" b="1" dirty="0">
                <a:solidFill>
                  <a:schemeClr val="accent6">
                    <a:lumMod val="50000"/>
                  </a:schemeClr>
                </a:solidFill>
                <a:latin typeface="Arial" panose="020B0604020202020204" pitchFamily="34" charset="0"/>
                <a:cs typeface="Arial" panose="020B0604020202020204" pitchFamily="34" charset="0"/>
              </a:rPr>
              <a:t>Цифровая образовательная </a:t>
            </a:r>
            <a:r>
              <a:rPr lang="ru-RU" sz="2400" b="1" dirty="0" smtClean="0">
                <a:solidFill>
                  <a:schemeClr val="accent6">
                    <a:lumMod val="50000"/>
                  </a:schemeClr>
                </a:solidFill>
                <a:latin typeface="Arial" panose="020B0604020202020204" pitchFamily="34" charset="0"/>
                <a:cs typeface="Arial" panose="020B0604020202020204" pitchFamily="34" charset="0"/>
              </a:rPr>
              <a:t>среда</a:t>
            </a:r>
          </a:p>
          <a:p>
            <a:pPr lvl="0">
              <a:lnSpc>
                <a:spcPct val="100000"/>
              </a:lnSpc>
              <a:spcBef>
                <a:spcPts val="0"/>
              </a:spcBef>
            </a:pPr>
            <a:r>
              <a:rPr lang="ru-RU" sz="1700" dirty="0" smtClean="0">
                <a:solidFill>
                  <a:schemeClr val="accent6">
                    <a:lumMod val="50000"/>
                  </a:schemeClr>
                </a:solidFill>
                <a:latin typeface="Arial" panose="020B0604020202020204" pitchFamily="34" charset="0"/>
                <a:cs typeface="Arial" panose="020B0604020202020204" pitchFamily="34" charset="0"/>
              </a:rPr>
              <a:t>(создание </a:t>
            </a:r>
            <a:r>
              <a:rPr lang="ru-RU" sz="1700" dirty="0">
                <a:solidFill>
                  <a:schemeClr val="accent6">
                    <a:lumMod val="50000"/>
                  </a:schemeClr>
                </a:solidFill>
                <a:latin typeface="Arial" panose="020B0604020202020204" pitchFamily="34" charset="0"/>
                <a:cs typeface="Arial" panose="020B0604020202020204" pitchFamily="34" charset="0"/>
              </a:rPr>
              <a:t>современной и безопасной цифровой образовательной среды, обеспечивающей высокое качество и доступность образования всех видов и </a:t>
            </a:r>
            <a:r>
              <a:rPr lang="ru-RU" sz="1700" dirty="0" smtClean="0">
                <a:solidFill>
                  <a:schemeClr val="accent6">
                    <a:lumMod val="50000"/>
                  </a:schemeClr>
                </a:solidFill>
                <a:latin typeface="Arial" panose="020B0604020202020204" pitchFamily="34" charset="0"/>
                <a:cs typeface="Arial" panose="020B0604020202020204" pitchFamily="34" charset="0"/>
              </a:rPr>
              <a:t>уровней);</a:t>
            </a:r>
            <a:endParaRPr lang="ru-RU" sz="1700" dirty="0">
              <a:solidFill>
                <a:schemeClr val="accent6">
                  <a:lumMod val="50000"/>
                </a:schemeClr>
              </a:solidFill>
              <a:latin typeface="Arial" panose="020B0604020202020204" pitchFamily="34" charset="0"/>
              <a:cs typeface="Arial" panose="020B0604020202020204" pitchFamily="34" charset="0"/>
            </a:endParaRPr>
          </a:p>
          <a:p>
            <a:pPr lvl="0">
              <a:lnSpc>
                <a:spcPct val="100000"/>
              </a:lnSpc>
              <a:spcBef>
                <a:spcPts val="0"/>
              </a:spcBef>
              <a:buFont typeface="Wingdings" panose="05000000000000000000" pitchFamily="2" charset="2"/>
              <a:buChar char="Ø"/>
            </a:pPr>
            <a:r>
              <a:rPr lang="ru-RU" sz="2400" b="1" dirty="0">
                <a:solidFill>
                  <a:schemeClr val="accent6">
                    <a:lumMod val="50000"/>
                  </a:schemeClr>
                </a:solidFill>
                <a:latin typeface="Arial" panose="020B0604020202020204" pitchFamily="34" charset="0"/>
                <a:cs typeface="Arial" panose="020B0604020202020204" pitchFamily="34" charset="0"/>
              </a:rPr>
              <a:t>Цифровая трансформация </a:t>
            </a:r>
            <a:r>
              <a:rPr lang="ru-RU" sz="2400" b="1" dirty="0" smtClean="0">
                <a:solidFill>
                  <a:schemeClr val="accent6">
                    <a:lumMod val="50000"/>
                  </a:schemeClr>
                </a:solidFill>
                <a:latin typeface="Arial" panose="020B0604020202020204" pitchFamily="34" charset="0"/>
                <a:cs typeface="Arial" panose="020B0604020202020204" pitchFamily="34" charset="0"/>
              </a:rPr>
              <a:t>школы </a:t>
            </a:r>
          </a:p>
          <a:p>
            <a:pPr lvl="0">
              <a:lnSpc>
                <a:spcPct val="100000"/>
              </a:lnSpc>
              <a:spcBef>
                <a:spcPts val="0"/>
              </a:spcBef>
            </a:pPr>
            <a:r>
              <a:rPr lang="ru-RU" sz="1700" dirty="0">
                <a:solidFill>
                  <a:schemeClr val="accent6">
                    <a:lumMod val="50000"/>
                  </a:schemeClr>
                </a:solidFill>
                <a:latin typeface="Arial" panose="020B0604020202020204" pitchFamily="34" charset="0"/>
                <a:cs typeface="Arial" panose="020B0604020202020204" pitchFamily="34" charset="0"/>
              </a:rPr>
              <a:t>(</a:t>
            </a:r>
            <a:r>
              <a:rPr lang="ru-RU" sz="1700" dirty="0" smtClean="0">
                <a:solidFill>
                  <a:schemeClr val="accent6">
                    <a:lumMod val="50000"/>
                  </a:schemeClr>
                </a:solidFill>
                <a:latin typeface="Arial" panose="020B0604020202020204" pitchFamily="34" charset="0"/>
                <a:cs typeface="Arial" panose="020B0604020202020204" pitchFamily="34" charset="0"/>
              </a:rPr>
              <a:t>важное условие </a:t>
            </a:r>
            <a:r>
              <a:rPr lang="ru-RU" sz="1700" dirty="0">
                <a:solidFill>
                  <a:schemeClr val="accent6">
                    <a:lumMod val="50000"/>
                  </a:schemeClr>
                </a:solidFill>
                <a:latin typeface="Arial" panose="020B0604020202020204" pitchFamily="34" charset="0"/>
                <a:cs typeface="Arial" panose="020B0604020202020204" pitchFamily="34" charset="0"/>
              </a:rPr>
              <a:t>развития национального образовательного пространства в условиях перехода к цифровой </a:t>
            </a:r>
            <a:r>
              <a:rPr lang="ru-RU" sz="1700" dirty="0" smtClean="0">
                <a:solidFill>
                  <a:schemeClr val="accent6">
                    <a:lumMod val="50000"/>
                  </a:schemeClr>
                </a:solidFill>
                <a:latin typeface="Arial" panose="020B0604020202020204" pitchFamily="34" charset="0"/>
                <a:cs typeface="Arial" panose="020B0604020202020204" pitchFamily="34" charset="0"/>
              </a:rPr>
              <a:t>экономике, цифровая трансформация ведет к изменению педагогической практики);</a:t>
            </a:r>
            <a:endParaRPr lang="ru-RU" sz="1700" dirty="0">
              <a:solidFill>
                <a:schemeClr val="accent6">
                  <a:lumMod val="50000"/>
                </a:schemeClr>
              </a:solidFill>
              <a:latin typeface="Arial" panose="020B0604020202020204" pitchFamily="34" charset="0"/>
              <a:cs typeface="Arial" panose="020B0604020202020204" pitchFamily="34" charset="0"/>
            </a:endParaRPr>
          </a:p>
          <a:p>
            <a:pPr lvl="0">
              <a:lnSpc>
                <a:spcPct val="100000"/>
              </a:lnSpc>
              <a:spcBef>
                <a:spcPts val="0"/>
              </a:spcBef>
              <a:buFont typeface="Wingdings" panose="05000000000000000000" pitchFamily="2" charset="2"/>
              <a:buChar char="Ø"/>
            </a:pPr>
            <a:r>
              <a:rPr lang="ru-RU" sz="2400" b="1" dirty="0" smtClean="0">
                <a:solidFill>
                  <a:schemeClr val="accent6">
                    <a:lumMod val="50000"/>
                  </a:schemeClr>
                </a:solidFill>
                <a:latin typeface="Arial" panose="020B0604020202020204" pitchFamily="34" charset="0"/>
                <a:cs typeface="Arial" panose="020B0604020202020204" pitchFamily="34" charset="0"/>
              </a:rPr>
              <a:t>Цифровизация </a:t>
            </a:r>
          </a:p>
          <a:p>
            <a:pPr lvl="0">
              <a:lnSpc>
                <a:spcPct val="100000"/>
              </a:lnSpc>
              <a:spcBef>
                <a:spcPts val="0"/>
              </a:spcBef>
            </a:pPr>
            <a:r>
              <a:rPr lang="ru-RU" sz="1700" dirty="0" smtClean="0">
                <a:solidFill>
                  <a:schemeClr val="accent6">
                    <a:lumMod val="50000"/>
                  </a:schemeClr>
                </a:solidFill>
                <a:latin typeface="Arial" panose="020B0604020202020204" pitchFamily="34" charset="0"/>
                <a:cs typeface="Arial" panose="020B0604020202020204" pitchFamily="34" charset="0"/>
              </a:rPr>
              <a:t>(тренд</a:t>
            </a:r>
            <a:r>
              <a:rPr lang="ru-RU" sz="1700" dirty="0">
                <a:solidFill>
                  <a:schemeClr val="accent6">
                    <a:lumMod val="50000"/>
                  </a:schemeClr>
                </a:solidFill>
                <a:latin typeface="Arial" panose="020B0604020202020204" pitchFamily="34" charset="0"/>
                <a:cs typeface="Arial" panose="020B0604020202020204" pitchFamily="34" charset="0"/>
              </a:rPr>
              <a:t>, который охватывает все новые сферы жизни, и образование — не </a:t>
            </a:r>
            <a:r>
              <a:rPr lang="ru-RU" sz="1700" dirty="0" smtClean="0">
                <a:solidFill>
                  <a:schemeClr val="accent6">
                    <a:lumMod val="50000"/>
                  </a:schemeClr>
                </a:solidFill>
                <a:latin typeface="Arial" panose="020B0604020202020204" pitchFamily="34" charset="0"/>
                <a:cs typeface="Arial" panose="020B0604020202020204" pitchFamily="34" charset="0"/>
              </a:rPr>
              <a:t>исключение);</a:t>
            </a:r>
            <a:endParaRPr lang="ru-RU" sz="1700" dirty="0">
              <a:solidFill>
                <a:schemeClr val="accent6">
                  <a:lumMod val="50000"/>
                </a:schemeClr>
              </a:solidFill>
              <a:latin typeface="Arial" panose="020B0604020202020204" pitchFamily="34" charset="0"/>
              <a:cs typeface="Arial" panose="020B0604020202020204" pitchFamily="34" charset="0"/>
            </a:endParaRPr>
          </a:p>
          <a:p>
            <a:pPr lvl="0">
              <a:lnSpc>
                <a:spcPct val="100000"/>
              </a:lnSpc>
              <a:spcBef>
                <a:spcPts val="0"/>
              </a:spcBef>
              <a:buFont typeface="Wingdings" panose="05000000000000000000" pitchFamily="2" charset="2"/>
              <a:buChar char="Ø"/>
            </a:pPr>
            <a:r>
              <a:rPr lang="ru-RU" sz="2400" b="1" dirty="0">
                <a:solidFill>
                  <a:schemeClr val="accent6">
                    <a:lumMod val="50000"/>
                  </a:schemeClr>
                </a:solidFill>
                <a:latin typeface="Arial" panose="020B0604020202020204" pitchFamily="34" charset="0"/>
                <a:cs typeface="Arial" panose="020B0604020202020204" pitchFamily="34" charset="0"/>
              </a:rPr>
              <a:t>Цифровая </a:t>
            </a:r>
            <a:r>
              <a:rPr lang="ru-RU" sz="2400" b="1" dirty="0" smtClean="0">
                <a:solidFill>
                  <a:schemeClr val="accent6">
                    <a:lumMod val="50000"/>
                  </a:schemeClr>
                </a:solidFill>
                <a:latin typeface="Arial" panose="020B0604020202020204" pitchFamily="34" charset="0"/>
                <a:cs typeface="Arial" panose="020B0604020202020204" pitchFamily="34" charset="0"/>
              </a:rPr>
              <a:t>школа</a:t>
            </a:r>
          </a:p>
          <a:p>
            <a:pPr lvl="0">
              <a:lnSpc>
                <a:spcPct val="100000"/>
              </a:lnSpc>
              <a:spcBef>
                <a:spcPts val="0"/>
              </a:spcBef>
            </a:pPr>
            <a:r>
              <a:rPr lang="ru-RU" sz="1700" dirty="0" smtClean="0">
                <a:solidFill>
                  <a:schemeClr val="accent6">
                    <a:lumMod val="50000"/>
                  </a:schemeClr>
                </a:solidFill>
                <a:latin typeface="Arial" panose="020B0604020202020204" pitchFamily="34" charset="0"/>
                <a:cs typeface="Arial" panose="020B0604020202020204" pitchFamily="34" charset="0"/>
              </a:rPr>
              <a:t>(школа</a:t>
            </a:r>
            <a:r>
              <a:rPr lang="ru-RU" sz="1700" dirty="0">
                <a:solidFill>
                  <a:schemeClr val="accent6">
                    <a:lumMod val="50000"/>
                  </a:schemeClr>
                </a:solidFill>
                <a:latin typeface="Arial" panose="020B0604020202020204" pitchFamily="34" charset="0"/>
                <a:cs typeface="Arial" panose="020B0604020202020204" pitchFamily="34" charset="0"/>
              </a:rPr>
              <a:t>, где образовательная деятельность построена на основе ориентированной на результат персонализированной организации всей образовательной деятельности, в образовательной среде, насыщенной цифровыми </a:t>
            </a:r>
            <a:r>
              <a:rPr lang="ru-RU" sz="1700" dirty="0" smtClean="0">
                <a:solidFill>
                  <a:schemeClr val="accent6">
                    <a:lumMod val="50000"/>
                  </a:schemeClr>
                </a:solidFill>
                <a:latin typeface="Arial" panose="020B0604020202020204" pitchFamily="34" charset="0"/>
                <a:cs typeface="Arial" panose="020B0604020202020204" pitchFamily="34" charset="0"/>
              </a:rPr>
              <a:t>технологиями. </a:t>
            </a:r>
            <a:r>
              <a:rPr lang="ru-RU" sz="1700" b="1" dirty="0" smtClean="0">
                <a:solidFill>
                  <a:schemeClr val="accent6">
                    <a:lumMod val="50000"/>
                  </a:schemeClr>
                </a:solidFill>
                <a:latin typeface="Arial" panose="020B0604020202020204" pitchFamily="34" charset="0"/>
                <a:cs typeface="Arial" panose="020B0604020202020204" pitchFamily="34" charset="0"/>
              </a:rPr>
              <a:t>Переход к цифровой школе – результат цифровой трансформации (или цифровизации) образования</a:t>
            </a:r>
            <a:r>
              <a:rPr lang="ru-RU" sz="1700" dirty="0" smtClean="0">
                <a:solidFill>
                  <a:schemeClr val="accent6">
                    <a:lumMod val="50000"/>
                  </a:schemeClr>
                </a:solidFill>
                <a:latin typeface="Arial" panose="020B0604020202020204" pitchFamily="34" charset="0"/>
                <a:cs typeface="Arial" panose="020B0604020202020204" pitchFamily="34" charset="0"/>
              </a:rPr>
              <a:t>).</a:t>
            </a:r>
            <a:endParaRPr lang="ru-RU" sz="1700" b="1" dirty="0">
              <a:solidFill>
                <a:schemeClr val="accent6">
                  <a:lumMod val="50000"/>
                </a:schemeClr>
              </a:solidFill>
              <a:latin typeface="Arial" panose="020B0604020202020204" pitchFamily="34" charset="0"/>
              <a:cs typeface="Arial" panose="020B0604020202020204" pitchFamily="34" charset="0"/>
            </a:endParaRPr>
          </a:p>
        </p:txBody>
      </p:sp>
      <p:pic>
        <p:nvPicPr>
          <p:cNvPr id="5" name="Picture 4" descr="https://sun9-48.userapi.com/impg/jNVsLQMDbRCpYigFsiJPXFH7AouNBdVRe6KxyQ/ruWHk0fuOog.jpg?size=1280x669&amp;quality=96&amp;sign=1563e4e695d52ec5817555d32d40eff4&amp;type=album"/>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168" t="14909" r="51018" b="8797"/>
          <a:stretch/>
        </p:blipFill>
        <p:spPr bwMode="auto">
          <a:xfrm>
            <a:off x="8210665" y="690981"/>
            <a:ext cx="2471990" cy="2151547"/>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p:cNvPicPr/>
          <p:nvPr/>
        </p:nvPicPr>
        <p:blipFill rotWithShape="1">
          <a:blip r:embed="rId3" cstate="print">
            <a:extLst>
              <a:ext uri="{28A0092B-C50C-407E-A947-70E740481C1C}">
                <a14:useLocalDpi xmlns:a14="http://schemas.microsoft.com/office/drawing/2010/main" val="0"/>
              </a:ext>
            </a:extLst>
          </a:blip>
          <a:srcRect r="12936"/>
          <a:stretch/>
        </p:blipFill>
        <p:spPr bwMode="auto">
          <a:xfrm>
            <a:off x="6928340" y="2834618"/>
            <a:ext cx="2145321" cy="1886852"/>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7" name="Рисунок 6" descr="C:\Users\AntipinaIV\Desktop\1[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28640" y="2820182"/>
            <a:ext cx="2523392" cy="1892496"/>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8" name="Объект 8"/>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937129" y="4967363"/>
            <a:ext cx="2149425" cy="1565321"/>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9" name="Рисунок 8">
            <a:extLst>
              <a:ext uri="{FF2B5EF4-FFF2-40B4-BE49-F238E27FC236}">
                <a16:creationId xmlns:a16="http://schemas.microsoft.com/office/drawing/2014/main" id="{8BF39CB9-02C5-4622-945A-FFDC4FF96896}"/>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t="7342" b="9023"/>
          <a:stretch/>
        </p:blipFill>
        <p:spPr>
          <a:xfrm>
            <a:off x="9343246" y="4976446"/>
            <a:ext cx="2526371" cy="1568695"/>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1" name="Рисунок 10">
            <a:extLst>
              <a:ext uri="{FF2B5EF4-FFF2-40B4-BE49-F238E27FC236}">
                <a16:creationId xmlns:a16="http://schemas.microsoft.com/office/drawing/2014/main" id="{733B62DB-A9C6-4213-B953-AA806ACEBF5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66515" y="1884625"/>
            <a:ext cx="843477" cy="79173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27594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956000" y="83896"/>
            <a:ext cx="10235999" cy="505733"/>
          </a:xfrm>
        </p:spPr>
        <p:txBody>
          <a:bodyPr>
            <a:noAutofit/>
          </a:bodyPr>
          <a:lstStyle/>
          <a:p>
            <a:pPr algn="ctr"/>
            <a:r>
              <a:rPr lang="ru-RU" sz="3200" b="1" dirty="0" smtClean="0">
                <a:solidFill>
                  <a:schemeClr val="accent5">
                    <a:lumMod val="50000"/>
                  </a:schemeClr>
                </a:solidFill>
                <a:latin typeface="Arial" panose="020B0604020202020204" pitchFamily="34" charset="0"/>
                <a:cs typeface="Arial" panose="020B0604020202020204" pitchFamily="34" charset="0"/>
              </a:rPr>
              <a:t>СОВРЕМЕННАЯ ЦИФРОВАЯ ШКОЛА 85</a:t>
            </a:r>
            <a:endParaRPr lang="ru-RU" sz="3200" dirty="0">
              <a:solidFill>
                <a:schemeClr val="accent5">
                  <a:lumMod val="50000"/>
                </a:schemeClr>
              </a:solidFill>
            </a:endParaRPr>
          </a:p>
        </p:txBody>
      </p:sp>
      <p:sp>
        <p:nvSpPr>
          <p:cNvPr id="6" name="Прямоугольник 5">
            <a:extLst>
              <a:ext uri="{FF2B5EF4-FFF2-40B4-BE49-F238E27FC236}">
                <a16:creationId xmlns:a16="http://schemas.microsoft.com/office/drawing/2014/main" id="{8E99B067-EB62-402E-805F-0F0DF821BA19}"/>
              </a:ext>
            </a:extLst>
          </p:cNvPr>
          <p:cNvSpPr/>
          <p:nvPr/>
        </p:nvSpPr>
        <p:spPr>
          <a:xfrm>
            <a:off x="0" y="1"/>
            <a:ext cx="195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9" name="Рисунок 8"/>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04139" y="2839143"/>
            <a:ext cx="1734758" cy="2205000"/>
          </a:xfrm>
          <a:prstGeom prst="rect">
            <a:avLst/>
          </a:prstGeom>
          <a:ln>
            <a:noFill/>
          </a:ln>
          <a:effectLst>
            <a:outerShdw blurRad="190500" algn="tl" rotWithShape="0">
              <a:srgbClr val="000000">
                <a:alpha val="70000"/>
              </a:srgbClr>
            </a:outerShdw>
          </a:effectLst>
        </p:spPr>
      </p:pic>
      <p:pic>
        <p:nvPicPr>
          <p:cNvPr id="10" name="Рисунок 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400000">
            <a:off x="-55436" y="768017"/>
            <a:ext cx="2048665" cy="1740000"/>
          </a:xfrm>
          <a:prstGeom prst="rect">
            <a:avLst/>
          </a:prstGeom>
          <a:ln>
            <a:noFill/>
          </a:ln>
          <a:effectLst>
            <a:outerShdw blurRad="190500" algn="tl" rotWithShape="0">
              <a:srgbClr val="000000">
                <a:alpha val="70000"/>
              </a:srgbClr>
            </a:outerShdw>
          </a:effectLst>
        </p:spPr>
      </p:pic>
      <p:pic>
        <p:nvPicPr>
          <p:cNvPr id="11" name="Рисунок 10"/>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4139" y="5241823"/>
            <a:ext cx="1740000" cy="1305000"/>
          </a:xfrm>
          <a:prstGeom prst="rect">
            <a:avLst/>
          </a:prstGeom>
          <a:ln>
            <a:noFill/>
          </a:ln>
          <a:effectLst>
            <a:outerShdw blurRad="190500" algn="tl" rotWithShape="0">
              <a:srgbClr val="000000">
                <a:alpha val="70000"/>
              </a:srgbClr>
            </a:outerShdw>
          </a:effectLst>
        </p:spPr>
      </p:pic>
      <p:sp>
        <p:nvSpPr>
          <p:cNvPr id="14" name="Прямоугольник: скругленные углы 2">
            <a:extLst>
              <a:ext uri="{FF2B5EF4-FFF2-40B4-BE49-F238E27FC236}">
                <a16:creationId xmlns:a16="http://schemas.microsoft.com/office/drawing/2014/main" id="{4722ABD0-4603-434F-B884-98E52520B73C}"/>
              </a:ext>
            </a:extLst>
          </p:cNvPr>
          <p:cNvSpPr/>
          <p:nvPr/>
        </p:nvSpPr>
        <p:spPr>
          <a:xfrm>
            <a:off x="8503258" y="1049293"/>
            <a:ext cx="3129942" cy="1560808"/>
          </a:xfrm>
          <a:prstGeom prst="roundRect">
            <a:avLst/>
          </a:prstGeom>
          <a:noFill/>
          <a:ln w="63500" cap="flat" cmpd="sng" algn="ctr">
            <a:solidFill>
              <a:srgbClr val="92D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5" name="Прямоугольник: скругленные углы 2">
            <a:extLst>
              <a:ext uri="{FF2B5EF4-FFF2-40B4-BE49-F238E27FC236}">
                <a16:creationId xmlns:a16="http://schemas.microsoft.com/office/drawing/2014/main" id="{4722ABD0-4603-434F-B884-98E52520B73C}"/>
              </a:ext>
            </a:extLst>
          </p:cNvPr>
          <p:cNvSpPr/>
          <p:nvPr/>
        </p:nvSpPr>
        <p:spPr>
          <a:xfrm>
            <a:off x="8503258" y="2954256"/>
            <a:ext cx="3129942" cy="1560808"/>
          </a:xfrm>
          <a:prstGeom prst="roundRect">
            <a:avLst/>
          </a:prstGeom>
          <a:noFill/>
          <a:ln w="63500" cap="flat" cmpd="sng" algn="ctr">
            <a:solidFill>
              <a:srgbClr val="92D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6" name="Прямоугольник: скругленные углы 2">
            <a:extLst>
              <a:ext uri="{FF2B5EF4-FFF2-40B4-BE49-F238E27FC236}">
                <a16:creationId xmlns:a16="http://schemas.microsoft.com/office/drawing/2014/main" id="{4722ABD0-4603-434F-B884-98E52520B73C}"/>
              </a:ext>
            </a:extLst>
          </p:cNvPr>
          <p:cNvSpPr/>
          <p:nvPr/>
        </p:nvSpPr>
        <p:spPr>
          <a:xfrm>
            <a:off x="8507750" y="4936360"/>
            <a:ext cx="3129943" cy="1560808"/>
          </a:xfrm>
          <a:prstGeom prst="roundRect">
            <a:avLst/>
          </a:prstGeom>
          <a:noFill/>
          <a:ln w="63500" cap="flat" cmpd="sng" algn="ctr">
            <a:solidFill>
              <a:srgbClr val="92D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17" name="Овал 16">
            <a:extLst>
              <a:ext uri="{FF2B5EF4-FFF2-40B4-BE49-F238E27FC236}">
                <a16:creationId xmlns:a16="http://schemas.microsoft.com/office/drawing/2014/main" id="{0F77F9AA-62AF-4865-9B21-8142C38CBEDF}"/>
              </a:ext>
            </a:extLst>
          </p:cNvPr>
          <p:cNvSpPr/>
          <p:nvPr/>
        </p:nvSpPr>
        <p:spPr>
          <a:xfrm>
            <a:off x="11216101" y="1416264"/>
            <a:ext cx="834200" cy="7869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1</a:t>
            </a:r>
            <a:endParaRPr kumimoji="0" lang="ru-RU" sz="40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endParaRPr>
          </a:p>
        </p:txBody>
      </p:sp>
      <p:sp>
        <p:nvSpPr>
          <p:cNvPr id="20" name="Овал 19">
            <a:extLst>
              <a:ext uri="{FF2B5EF4-FFF2-40B4-BE49-F238E27FC236}">
                <a16:creationId xmlns:a16="http://schemas.microsoft.com/office/drawing/2014/main" id="{0F77F9AA-62AF-4865-9B21-8142C38CBEDF}"/>
              </a:ext>
            </a:extLst>
          </p:cNvPr>
          <p:cNvSpPr/>
          <p:nvPr/>
        </p:nvSpPr>
        <p:spPr>
          <a:xfrm>
            <a:off x="11183596" y="3333482"/>
            <a:ext cx="834200" cy="7869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2</a:t>
            </a:r>
            <a:endParaRPr kumimoji="0" lang="ru-RU" sz="40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endParaRPr>
          </a:p>
        </p:txBody>
      </p:sp>
      <p:sp>
        <p:nvSpPr>
          <p:cNvPr id="21" name="Овал 20">
            <a:extLst>
              <a:ext uri="{FF2B5EF4-FFF2-40B4-BE49-F238E27FC236}">
                <a16:creationId xmlns:a16="http://schemas.microsoft.com/office/drawing/2014/main" id="{0F77F9AA-62AF-4865-9B21-8142C38CBEDF}"/>
              </a:ext>
            </a:extLst>
          </p:cNvPr>
          <p:cNvSpPr/>
          <p:nvPr/>
        </p:nvSpPr>
        <p:spPr>
          <a:xfrm>
            <a:off x="11216101" y="5282568"/>
            <a:ext cx="834200" cy="7869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3</a:t>
            </a:r>
            <a:endParaRPr kumimoji="0" lang="ru-RU" sz="40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endParaRPr>
          </a:p>
        </p:txBody>
      </p:sp>
      <p:sp>
        <p:nvSpPr>
          <p:cNvPr id="23" name="Прямоугольник 22"/>
          <p:cNvSpPr/>
          <p:nvPr/>
        </p:nvSpPr>
        <p:spPr>
          <a:xfrm>
            <a:off x="8781363" y="1097774"/>
            <a:ext cx="2453101" cy="1438899"/>
          </a:xfrm>
          <a:prstGeom prst="rect">
            <a:avLst/>
          </a:prstGeom>
          <a:solidFill>
            <a:sysClr val="window" lastClr="FFFFFF"/>
          </a:solidFill>
          <a:ln w="15875" cap="flat" cmpd="sng" algn="ctr">
            <a:solidFill>
              <a:schemeClr val="bg1"/>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Площадь застройки –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89 000 м²,</a:t>
            </a:r>
            <a:b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br>
            <a: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школа состоит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из 2х зданий</a:t>
            </a:r>
          </a:p>
        </p:txBody>
      </p:sp>
      <p:sp>
        <p:nvSpPr>
          <p:cNvPr id="24" name="Прямоугольник 23"/>
          <p:cNvSpPr/>
          <p:nvPr/>
        </p:nvSpPr>
        <p:spPr>
          <a:xfrm>
            <a:off x="8730495" y="3015276"/>
            <a:ext cx="2453101" cy="1438899"/>
          </a:xfrm>
          <a:prstGeom prst="rect">
            <a:avLst/>
          </a:prstGeom>
          <a:solidFill>
            <a:sysClr val="window" lastClr="FFFFFF"/>
          </a:solidFill>
          <a:ln w="15875" cap="flat" cmpd="sng" algn="ctr">
            <a:solidFill>
              <a:schemeClr val="bg1"/>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Школа «пережила» три открытия: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2015 год, 2016 год, 2020 год</a:t>
            </a:r>
          </a:p>
        </p:txBody>
      </p:sp>
      <p:sp>
        <p:nvSpPr>
          <p:cNvPr id="25" name="Прямоугольник 24"/>
          <p:cNvSpPr/>
          <p:nvPr/>
        </p:nvSpPr>
        <p:spPr>
          <a:xfrm>
            <a:off x="8730495" y="4990015"/>
            <a:ext cx="2453101" cy="1438899"/>
          </a:xfrm>
          <a:prstGeom prst="rect">
            <a:avLst/>
          </a:prstGeom>
          <a:solidFill>
            <a:sysClr val="window" lastClr="FFFFFF"/>
          </a:solidFill>
          <a:ln w="15875" cap="flat" cmpd="sng" algn="ctr">
            <a:solidFill>
              <a:schemeClr val="bg1"/>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В школе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2323 учащихся,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85 классов,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131 работник </a:t>
            </a:r>
          </a:p>
        </p:txBody>
      </p:sp>
      <p:sp>
        <p:nvSpPr>
          <p:cNvPr id="40" name="TextBox 39">
            <a:extLst>
              <a:ext uri="{FF2B5EF4-FFF2-40B4-BE49-F238E27FC236}">
                <a16:creationId xmlns:a16="http://schemas.microsoft.com/office/drawing/2014/main" id="{EEDB97AE-9782-4947-96A0-FC5203745609}"/>
              </a:ext>
            </a:extLst>
          </p:cNvPr>
          <p:cNvSpPr txBox="1"/>
          <p:nvPr/>
        </p:nvSpPr>
        <p:spPr>
          <a:xfrm>
            <a:off x="2052426" y="990140"/>
            <a:ext cx="4442418" cy="5493812"/>
          </a:xfrm>
          <a:prstGeom prst="rect">
            <a:avLst/>
          </a:prstGeom>
          <a:solidFill>
            <a:schemeClr val="accent1">
              <a:lumMod val="20000"/>
              <a:lumOff val="80000"/>
            </a:schemeClr>
          </a:solidFill>
          <a:ln w="1905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285750" marR="0" lvl="0" indent="-285750" algn="l" defTabSz="914400" rtl="0" eaLnBrk="1" fontAlgn="auto" latinLnBrk="0" hangingPunct="1">
              <a:lnSpc>
                <a:spcPct val="100000"/>
              </a:lnSpc>
              <a:spcBef>
                <a:spcPts val="0"/>
              </a:spcBef>
              <a:spcAft>
                <a:spcPts val="190"/>
              </a:spcAft>
              <a:buClrTx/>
              <a:buSzTx/>
              <a:buFont typeface="Wingdings" panose="05000000000000000000" pitchFamily="2" charset="2"/>
              <a:buChar char="§"/>
              <a:tabLst/>
              <a:defRPr/>
            </a:pPr>
            <a:r>
              <a:rPr kumimoji="0" lang="ru-RU" sz="1600" b="1" i="0"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Современная </a:t>
            </a:r>
            <a:r>
              <a:rPr lang="ru-RU" sz="1600" b="1" kern="0" dirty="0" smtClean="0">
                <a:solidFill>
                  <a:srgbClr val="92D050">
                    <a:lumMod val="50000"/>
                  </a:srgbClr>
                </a:solidFill>
                <a:latin typeface="Arial" panose="020B0604020202020204" pitchFamily="34" charset="0"/>
                <a:ea typeface="Calibri" panose="020F0502020204030204" pitchFamily="34" charset="0"/>
                <a:cs typeface="Arial" panose="020B0604020202020204" pitchFamily="34" charset="0"/>
              </a:rPr>
              <a:t>школа. </a:t>
            </a:r>
            <a:r>
              <a:rPr kumimoji="0" lang="ru-RU" sz="1600" b="1" i="0"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Материально – техническая база. Цифровая образовательная среда;</a:t>
            </a:r>
          </a:p>
          <a:p>
            <a:pPr marL="285750" marR="0" lvl="0" indent="-285750" algn="l" defTabSz="914400" rtl="0" eaLnBrk="1" fontAlgn="auto" latinLnBrk="0" hangingPunct="1">
              <a:lnSpc>
                <a:spcPct val="100000"/>
              </a:lnSpc>
              <a:spcBef>
                <a:spcPts val="0"/>
              </a:spcBef>
              <a:spcAft>
                <a:spcPts val="190"/>
              </a:spcAft>
              <a:buClrTx/>
              <a:buSzTx/>
              <a:buFont typeface="Wingdings" panose="05000000000000000000" pitchFamily="2" charset="2"/>
              <a:buChar char="§"/>
              <a:tabLst/>
              <a:defRPr/>
            </a:pPr>
            <a:r>
              <a:rPr kumimoji="0" lang="ru-RU" sz="1600" b="1" i="0"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Педагогический состав школы. Портрет цифрового учителя;</a:t>
            </a:r>
          </a:p>
          <a:p>
            <a:pPr marL="285750" marR="0" lvl="0" indent="-285750" algn="l" defTabSz="914400" rtl="0" eaLnBrk="1" fontAlgn="auto" latinLnBrk="0" hangingPunct="1">
              <a:lnSpc>
                <a:spcPct val="100000"/>
              </a:lnSpc>
              <a:spcBef>
                <a:spcPts val="0"/>
              </a:spcBef>
              <a:spcAft>
                <a:spcPts val="190"/>
              </a:spcAft>
              <a:buClrTx/>
              <a:buSzTx/>
              <a:buFont typeface="Wingdings" panose="05000000000000000000" pitchFamily="2" charset="2"/>
              <a:buChar char="§"/>
              <a:tabLst/>
              <a:defRPr/>
            </a:pPr>
            <a:r>
              <a:rPr lang="ru-RU" sz="1600" b="1" kern="0" dirty="0" smtClean="0">
                <a:solidFill>
                  <a:srgbClr val="92D050">
                    <a:lumMod val="50000"/>
                  </a:srgbClr>
                </a:solidFill>
                <a:latin typeface="Arial" panose="020B0604020202020204" pitchFamily="34" charset="0"/>
                <a:ea typeface="Calibri" panose="020F0502020204030204" pitchFamily="34" charset="0"/>
                <a:cs typeface="Arial" panose="020B0604020202020204" pitchFamily="34" charset="0"/>
              </a:rPr>
              <a:t>Пересмотр содержания образования. Внедрение новых форм образовательных практик, методов и технологий (электронное обучение, дистанционные технологии);</a:t>
            </a:r>
            <a:endParaRPr kumimoji="0" lang="ru-RU" sz="1600" b="1" i="0"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190"/>
              </a:spcAft>
              <a:buClrTx/>
              <a:buSzTx/>
              <a:buFont typeface="Wingdings" panose="05000000000000000000" pitchFamily="2" charset="2"/>
              <a:buChar char="§"/>
              <a:tabLst/>
              <a:defRPr/>
            </a:pP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Индивидуальные </a:t>
            </a:r>
            <a:r>
              <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учебные </a:t>
            </a: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планы;</a:t>
            </a:r>
            <a:endPar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190"/>
              </a:spcAft>
              <a:buClrTx/>
              <a:buSzTx/>
              <a:buFont typeface="Wingdings" panose="05000000000000000000" pitchFamily="2" charset="2"/>
              <a:buChar char="§"/>
              <a:tabLst/>
              <a:defRPr/>
            </a:pPr>
            <a:r>
              <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Инженерные </a:t>
            </a: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классы;</a:t>
            </a:r>
            <a:endPar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190"/>
              </a:spcAft>
              <a:buClrTx/>
              <a:buSzTx/>
              <a:buFont typeface="Wingdings" panose="05000000000000000000" pitchFamily="2" charset="2"/>
              <a:buChar char="§"/>
              <a:tabLst/>
              <a:defRPr/>
            </a:pP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Система </a:t>
            </a:r>
            <a:r>
              <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внеурочной </a:t>
            </a: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деятельности;</a:t>
            </a:r>
            <a:endPar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190"/>
              </a:spcAft>
              <a:buClrTx/>
              <a:buSzTx/>
              <a:buFont typeface="Wingdings" panose="05000000000000000000" pitchFamily="2" charset="2"/>
              <a:buChar char="§"/>
              <a:tabLst/>
              <a:defRPr/>
            </a:pPr>
            <a:r>
              <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Система дополнительного </a:t>
            </a: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образования;</a:t>
            </a:r>
            <a:endPar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190"/>
              </a:spcAft>
              <a:buClrTx/>
              <a:buSzTx/>
              <a:buFont typeface="Wingdings" panose="05000000000000000000" pitchFamily="2" charset="2"/>
              <a:buChar char="§"/>
              <a:tabLst/>
              <a:defRPr/>
            </a:pPr>
            <a:r>
              <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Инновационная </a:t>
            </a: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деятельность;</a:t>
            </a:r>
            <a:endPar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190"/>
              </a:spcAft>
              <a:buClrTx/>
              <a:buSzTx/>
              <a:buFont typeface="Wingdings" panose="05000000000000000000" pitchFamily="2" charset="2"/>
              <a:buChar char="§"/>
              <a:tabLst/>
              <a:defRPr/>
            </a:pP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Научно – исследовательская и проектная деятельность (НОУ «Мудрая</a:t>
            </a:r>
            <a:r>
              <a:rPr kumimoji="0" lang="ru-RU" sz="1600" b="1" i="0" u="none" strike="noStrike" kern="0" cap="none" spc="0" normalizeH="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 Сова», Школа юных стратегов)</a:t>
            </a: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a:t>
            </a:r>
          </a:p>
          <a:p>
            <a:pPr marL="285750" marR="0" lvl="0" indent="-285750" algn="l" defTabSz="914400" rtl="0" eaLnBrk="1" fontAlgn="auto" latinLnBrk="0" hangingPunct="1">
              <a:lnSpc>
                <a:spcPct val="100000"/>
              </a:lnSpc>
              <a:spcBef>
                <a:spcPts val="0"/>
              </a:spcBef>
              <a:spcAft>
                <a:spcPts val="190"/>
              </a:spcAft>
              <a:buClrTx/>
              <a:buSzTx/>
              <a:buFont typeface="Wingdings" panose="05000000000000000000" pitchFamily="2" charset="2"/>
              <a:buChar char="§"/>
              <a:tabLst/>
              <a:defRPr/>
            </a:pPr>
            <a:r>
              <a:rPr lang="ru-RU" sz="1600" b="1" kern="0" dirty="0" smtClean="0">
                <a:solidFill>
                  <a:srgbClr val="92D050">
                    <a:lumMod val="50000"/>
                  </a:srgbClr>
                </a:solidFill>
                <a:latin typeface="Arial" panose="020B0604020202020204" pitchFamily="34" charset="0"/>
                <a:ea typeface="Calibri" panose="020F0502020204030204" pitchFamily="34" charset="0"/>
                <a:cs typeface="Arial" panose="020B0604020202020204" pitchFamily="34" charset="0"/>
              </a:rPr>
              <a:t>Доступная среда.</a:t>
            </a:r>
          </a:p>
        </p:txBody>
      </p:sp>
      <p:pic>
        <p:nvPicPr>
          <p:cNvPr id="19" name="Рисунок 18" descr="http://school85.info/images/phocagallery/2017-2018/61_sovremen-tenden-pedagog/img-e5be320fef4fd221ed14f1f770a0c9e3-v.jpg"/>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644546" y="1044810"/>
            <a:ext cx="1694635" cy="1104152"/>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22" name="Рисунок 21"/>
          <p:cNvPicPr/>
          <p:nvPr/>
        </p:nvPicPr>
        <p:blipFill rotWithShape="1">
          <a:blip r:embed="rId6" cstate="print">
            <a:extLst>
              <a:ext uri="{28A0092B-C50C-407E-A947-70E740481C1C}">
                <a14:useLocalDpi xmlns:a14="http://schemas.microsoft.com/office/drawing/2010/main" val="0"/>
              </a:ext>
            </a:extLst>
          </a:blip>
          <a:srcRect l="27273" t="26964" r="21572" b="20260"/>
          <a:stretch/>
        </p:blipFill>
        <p:spPr>
          <a:xfrm>
            <a:off x="6651733" y="2355414"/>
            <a:ext cx="1694635" cy="1217054"/>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26" name="Рисунок 25" descr="Y:\1. УЧЕБНАЯ РАБОТА\! STEM - инновационный проект\Фестиваль STEM-ориентир (октябрь 2019)\ФОТО\P_20191005_112817_vHDR_On_1.jpg"/>
          <p:cNvPicPr/>
          <p:nvPr/>
        </p:nvPicPr>
        <p:blipFill rotWithShape="1">
          <a:blip r:embed="rId7" cstate="hqprint">
            <a:extLst>
              <a:ext uri="{28A0092B-C50C-407E-A947-70E740481C1C}">
                <a14:useLocalDpi xmlns:a14="http://schemas.microsoft.com/office/drawing/2010/main" val="0"/>
              </a:ext>
            </a:extLst>
          </a:blip>
          <a:srcRect l="501" t="6946" r="-501" b="14880"/>
          <a:stretch/>
        </p:blipFill>
        <p:spPr bwMode="auto">
          <a:xfrm>
            <a:off x="6647870" y="3788012"/>
            <a:ext cx="1698030" cy="1202003"/>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29" name="Рисунок 28"/>
          <p:cNvPicPr/>
          <p:nvPr/>
        </p:nvPicPr>
        <p:blipFill rotWithShape="1">
          <a:blip r:embed="rId8" cstate="print">
            <a:extLst>
              <a:ext uri="{28A0092B-C50C-407E-A947-70E740481C1C}">
                <a14:useLocalDpi xmlns:a14="http://schemas.microsoft.com/office/drawing/2010/main" val="0"/>
              </a:ext>
            </a:extLst>
          </a:blip>
          <a:srcRect l="21275" b="6885"/>
          <a:stretch/>
        </p:blipFill>
        <p:spPr bwMode="auto">
          <a:xfrm>
            <a:off x="6656694" y="5185348"/>
            <a:ext cx="1689206" cy="1287746"/>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27" name="Заголовок 1">
            <a:extLst>
              <a:ext uri="{FF2B5EF4-FFF2-40B4-BE49-F238E27FC236}">
                <a16:creationId xmlns:a16="http://schemas.microsoft.com/office/drawing/2014/main" id="{4F1095CC-5EC9-0A44-80E9-A04D6D760D03}"/>
              </a:ext>
            </a:extLst>
          </p:cNvPr>
          <p:cNvSpPr txBox="1">
            <a:spLocks/>
          </p:cNvSpPr>
          <p:nvPr/>
        </p:nvSpPr>
        <p:spPr>
          <a:xfrm>
            <a:off x="1956000" y="547835"/>
            <a:ext cx="10235999" cy="360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Ключевые направления развития</a:t>
            </a:r>
            <a:endParaRPr kumimoji="0" lang="ru-RU" sz="2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pic>
        <p:nvPicPr>
          <p:cNvPr id="28" name="Picture 2" descr="professo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2143078" y="54113"/>
            <a:ext cx="744056" cy="783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10638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106016"/>
            <a:ext cx="12192000" cy="630000"/>
          </a:xfrm>
        </p:spPr>
        <p:txBody>
          <a:bodyPr>
            <a:noAutofit/>
          </a:bodyPr>
          <a:lstStyle/>
          <a:p>
            <a:pPr lvl="0" algn="ctr">
              <a:defRPr/>
            </a:pPr>
            <a:r>
              <a:rPr lang="ru-RU" sz="3600" b="1" dirty="0" smtClean="0">
                <a:solidFill>
                  <a:schemeClr val="accent5">
                    <a:lumMod val="50000"/>
                  </a:schemeClr>
                </a:solidFill>
                <a:latin typeface="Arial" panose="020B0604020202020204" pitchFamily="34" charset="0"/>
                <a:cs typeface="Arial" panose="020B0604020202020204" pitchFamily="34" charset="0"/>
              </a:rPr>
              <a:t>ЦИФРОВАЯ ОБРАЗОВАТЕЛЬНАЯ СРЕДА</a:t>
            </a:r>
            <a:endParaRPr lang="ru-RU" sz="3600" b="1" dirty="0">
              <a:solidFill>
                <a:schemeClr val="accent5">
                  <a:lumMod val="50000"/>
                </a:schemeClr>
              </a:solidFill>
              <a:latin typeface="Arial" panose="020B0604020202020204" pitchFamily="34" charset="0"/>
              <a:cs typeface="Arial" panose="020B0604020202020204" pitchFamily="34" charset="0"/>
            </a:endParaRPr>
          </a:p>
        </p:txBody>
      </p:sp>
      <p:pic>
        <p:nvPicPr>
          <p:cNvPr id="5" name="Picture 2" descr="profess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42878" y="117169"/>
            <a:ext cx="744056" cy="783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Прямоугольник 7"/>
          <p:cNvSpPr/>
          <p:nvPr/>
        </p:nvSpPr>
        <p:spPr>
          <a:xfrm>
            <a:off x="108234" y="1043271"/>
            <a:ext cx="5124904" cy="5632311"/>
          </a:xfrm>
          <a:prstGeom prst="rect">
            <a:avLst/>
          </a:prstGeom>
          <a:solidFill>
            <a:schemeClr val="accent1">
              <a:lumMod val="20000"/>
              <a:lumOff val="80000"/>
            </a:schemeClr>
          </a:solidFill>
          <a:ln w="28575">
            <a:noFill/>
          </a:ln>
          <a:scene3d>
            <a:camera prst="orthographicFront"/>
            <a:lightRig rig="threePt" dir="t"/>
          </a:scene3d>
          <a:sp3d>
            <a:bevelT/>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Школа оборудована по модели </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«цифровая школа». </a:t>
            </a:r>
            <a:r>
              <a:rPr kumimoji="0" lang="ru-RU" sz="12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Начиная с </a:t>
            </a:r>
            <a:r>
              <a:rPr kumimoji="0" lang="ru-RU" sz="12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компьютеров </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(481), планшетов (80) </a:t>
            </a: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и заканчивая </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интерактивными досками (67) и интерактивными </a:t>
            </a:r>
            <a:r>
              <a:rPr kumimoji="0" lang="ru-RU" sz="12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панелями </a:t>
            </a:r>
            <a:r>
              <a:rPr kumimoji="0" lang="en-US" sz="12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SMART MX</a:t>
            </a:r>
            <a:r>
              <a:rPr kumimoji="0" lang="ru-RU" sz="12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 </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(51</a:t>
            </a:r>
            <a:r>
              <a:rPr kumimoji="0" lang="ru-RU" sz="12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 </a:t>
            </a:r>
            <a:r>
              <a:rPr kumimoji="0" lang="ru-RU" sz="12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 </a:t>
            </a:r>
            <a:r>
              <a:rPr kumimoji="0" lang="ru-RU" sz="1200" b="1" i="1"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выход </a:t>
            </a:r>
            <a:r>
              <a:rPr kumimoji="0" lang="ru-RU" sz="1200" b="1" i="1"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в интернет и локальную сеть, МФУ, </a:t>
            </a:r>
            <a:r>
              <a:rPr kumimoji="0" lang="ru-RU" sz="1200" b="1" i="1"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документ-камера </a:t>
            </a:r>
            <a:r>
              <a:rPr kumimoji="0" lang="ru-RU" sz="12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 этим оснащены все учебные кабинеты. </a:t>
            </a:r>
            <a:endParaRPr kumimoji="0" lang="en-US" sz="12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В </a:t>
            </a: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кабинетах  химии, физики, </a:t>
            </a:r>
            <a:r>
              <a:rPr kumimoji="0" lang="ru-RU" sz="12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биологии </a:t>
            </a: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 </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цифровая лаборатория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Einstein</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LabMate</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2 со встроенными датчиками</a:t>
            </a:r>
            <a:r>
              <a:rPr kumimoji="0" lang="ru-RU" sz="12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t>
            </a:r>
          </a:p>
          <a:p>
            <a:pPr lvl="0" algn="ctr" defTabSz="914400">
              <a:defRPr/>
            </a:pPr>
            <a:r>
              <a:rPr kumimoji="0" lang="ru-RU" sz="12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В кабинете математики действует </a:t>
            </a:r>
            <a:r>
              <a:rPr kumimoji="0" lang="ru-RU" sz="12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цифровая лаборатория </a:t>
            </a:r>
            <a:r>
              <a:rPr kumimoji="0" lang="en-US" sz="1200" b="1" i="0" u="none" strike="noStrike" kern="0" cap="none" spc="0" normalizeH="0" baseline="0" noProof="0" dirty="0" err="1" smtClean="0">
                <a:ln>
                  <a:noFill/>
                </a:ln>
                <a:solidFill>
                  <a:srgbClr val="C00000"/>
                </a:solidFill>
                <a:effectLst/>
                <a:uLnTx/>
                <a:uFillTx/>
                <a:latin typeface="Arial" panose="020B0604020202020204" pitchFamily="34" charset="0"/>
                <a:ea typeface="+mn-ea"/>
                <a:cs typeface="Arial" panose="020B0604020202020204" pitchFamily="34" charset="0"/>
              </a:rPr>
              <a:t>Relab</a:t>
            </a:r>
            <a:r>
              <a:rPr kumimoji="0" lang="ru-RU" sz="12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 </a:t>
            </a:r>
            <a:r>
              <a:rPr lang="ru-RU" sz="1200" b="1" dirty="0">
                <a:solidFill>
                  <a:schemeClr val="accent4">
                    <a:lumMod val="50000"/>
                  </a:schemeClr>
                </a:solidFill>
                <a:latin typeface="Arial" panose="020B0604020202020204" pitchFamily="34" charset="0"/>
                <a:cs typeface="Arial" panose="020B0604020202020204" pitchFamily="34" charset="0"/>
              </a:rPr>
              <a:t>В кабинетах физики </a:t>
            </a:r>
            <a:r>
              <a:rPr lang="ru-RU" sz="1200" b="1" dirty="0">
                <a:solidFill>
                  <a:srgbClr val="C00000"/>
                </a:solidFill>
                <a:latin typeface="Arial" panose="020B0604020202020204" pitchFamily="34" charset="0"/>
                <a:cs typeface="Arial" panose="020B0604020202020204" pitchFamily="34" charset="0"/>
              </a:rPr>
              <a:t>установлены потолочные системы электроснабжения и энергосбережения. </a:t>
            </a:r>
            <a:endParaRPr kumimoji="0" lang="ru-RU" sz="12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Универсальная </a:t>
            </a:r>
            <a:r>
              <a:rPr kumimoji="0" lang="ru-RU" sz="12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мастерская (класс робототехники) </a:t>
            </a: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оснащена  </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конструкторами модульных станков UNIMAT 1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Classic</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Technic</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Elementary</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(базовыми и ресурсными наборами</a:t>
            </a:r>
            <a:r>
              <a:rPr kumimoji="0" lang="ru-RU" sz="12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t>
            </a:r>
            <a:endPar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В профильном </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инженерном классе </a:t>
            </a: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представлены для учащихся</a:t>
            </a:r>
            <a:r>
              <a:rPr kumimoji="0" lang="ru-RU" sz="12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принтер Raise3D Pro2 3D, сканер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Scan</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in</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box</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и </a:t>
            </a: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расходными материалами для </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моделирования и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прототипирования</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ПО для инженерной графики, лаборатория электроники и программирования, электромеханический конструктор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robotis</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bioloid</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gp</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набор-конструктор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bitronics</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lab</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"Юный </a:t>
            </a:r>
            <a:r>
              <a:rPr kumimoji="0" lang="ru-RU" sz="1200" b="1" i="0" u="none" strike="noStrike" kern="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нейромоделист</a:t>
            </a:r>
            <a:r>
              <a:rPr kumimoji="0" lang="ru-RU" sz="12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В цифровом оборудовании предусмотрены тележки с ноутбуками </a:t>
            </a:r>
            <a:r>
              <a:rPr kumimoji="0" lang="ru-RU" sz="1200" b="1" i="0" u="none" strike="noStrike" kern="0" cap="none" spc="0" normalizeH="0" baseline="0" noProof="0" dirty="0" err="1">
                <a:ln>
                  <a:noFill/>
                </a:ln>
                <a:solidFill>
                  <a:srgbClr val="92D050">
                    <a:lumMod val="50000"/>
                  </a:srgbClr>
                </a:solidFill>
                <a:effectLst/>
                <a:uLnTx/>
                <a:uFillTx/>
                <a:latin typeface="Arial" panose="020B0604020202020204" pitchFamily="34" charset="0"/>
                <a:ea typeface="+mn-ea"/>
                <a:cs typeface="Arial" panose="020B0604020202020204" pitchFamily="34" charset="0"/>
              </a:rPr>
              <a:t>Acer</a:t>
            </a: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 </a:t>
            </a:r>
            <a:r>
              <a:rPr kumimoji="0" lang="ru-RU" sz="1200" b="1" i="0" u="none" strike="noStrike" kern="0" cap="none" spc="0" normalizeH="0" baseline="0" noProof="0" dirty="0" err="1">
                <a:ln>
                  <a:noFill/>
                </a:ln>
                <a:solidFill>
                  <a:srgbClr val="92D050">
                    <a:lumMod val="50000"/>
                  </a:srgbClr>
                </a:solidFill>
                <a:effectLst/>
                <a:uLnTx/>
                <a:uFillTx/>
                <a:latin typeface="Arial" panose="020B0604020202020204" pitchFamily="34" charset="0"/>
                <a:ea typeface="+mn-ea"/>
                <a:cs typeface="Arial" panose="020B0604020202020204" pitchFamily="34" charset="0"/>
              </a:rPr>
              <a:t>Ryzen</a:t>
            </a: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 4 – по 16 ноутбуков, 1 -  30 ноутбуков для лингафонных </a:t>
            </a:r>
            <a:r>
              <a:rPr kumimoji="0" lang="ru-RU" sz="12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кабинетов. </a:t>
            </a:r>
            <a:r>
              <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По всем предметам представлен учебно-методический комплект, включающий также электронные приложения, плакаты и справочники</a:t>
            </a:r>
            <a:r>
              <a:rPr kumimoji="0" lang="ru-RU" sz="12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Зал ВКС </a:t>
            </a:r>
            <a:r>
              <a:rPr kumimoji="0" lang="ru-RU" sz="12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оснащен </a:t>
            </a:r>
            <a:r>
              <a:rPr kumimoji="0" lang="ru-RU"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терминалом ВКС </a:t>
            </a:r>
            <a:r>
              <a:rPr kumimoji="0" lang="ru-RU" sz="12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Yealink</a:t>
            </a:r>
            <a:r>
              <a:rPr kumimoji="0" lang="ru-RU"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VC500-Basic/IP конференц-телефон/</a:t>
            </a:r>
            <a:r>
              <a:rPr kumimoji="0" lang="ru-RU" sz="12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Yealink</a:t>
            </a:r>
            <a:r>
              <a:rPr kumimoji="0" lang="ru-RU"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и интерактивной панелью </a:t>
            </a:r>
            <a:r>
              <a:rPr kumimoji="0" lang="en-US"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SMART BOARD</a:t>
            </a:r>
            <a:r>
              <a:rPr kumimoji="0" lang="ru-RU"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с функцией TEACHTOUCH.</a:t>
            </a:r>
            <a:r>
              <a:rPr kumimoji="0" lang="ru-RU" sz="12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endParaRPr kumimoji="0" lang="ru-RU" sz="12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sng"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Современное </a:t>
            </a:r>
            <a:r>
              <a:rPr kumimoji="0" lang="ru-RU" sz="1200" b="1" i="0" u="sng"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оборудование школы целесообразно включено в образовательное действие. </a:t>
            </a:r>
            <a:endParaRPr kumimoji="0" lang="ru-RU" sz="1200" b="0" i="0" u="sng"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pic>
        <p:nvPicPr>
          <p:cNvPr id="9" name="Рисунок 8"/>
          <p:cNvPicPr>
            <a:picLocks noChangeAspect="1"/>
          </p:cNvPicPr>
          <p:nvPr/>
        </p:nvPicPr>
        <p:blipFill rotWithShape="1">
          <a:blip r:embed="rId3" cstate="print">
            <a:extLst>
              <a:ext uri="{28A0092B-C50C-407E-A947-70E740481C1C}">
                <a14:useLocalDpi xmlns:a14="http://schemas.microsoft.com/office/drawing/2010/main" val="0"/>
              </a:ext>
            </a:extLst>
          </a:blip>
          <a:srcRect r="14911"/>
          <a:stretch/>
        </p:blipFill>
        <p:spPr>
          <a:xfrm>
            <a:off x="5354862" y="2813572"/>
            <a:ext cx="2635530" cy="1898832"/>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0" name="Рисунок 9"/>
          <p:cNvPicPr>
            <a:picLocks noChangeAspect="1"/>
          </p:cNvPicPr>
          <p:nvPr/>
        </p:nvPicPr>
        <p:blipFill rotWithShape="1">
          <a:blip r:embed="rId4" cstate="print">
            <a:extLst>
              <a:ext uri="{28A0092B-C50C-407E-A947-70E740481C1C}">
                <a14:useLocalDpi xmlns:a14="http://schemas.microsoft.com/office/drawing/2010/main" val="0"/>
              </a:ext>
            </a:extLst>
          </a:blip>
          <a:srcRect l="6172" t="3508"/>
          <a:stretch/>
        </p:blipFill>
        <p:spPr>
          <a:xfrm>
            <a:off x="5368151" y="1058333"/>
            <a:ext cx="2599049" cy="1511392"/>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
        <p:nvSpPr>
          <p:cNvPr id="11" name="Прямоугольник 10"/>
          <p:cNvSpPr/>
          <p:nvPr/>
        </p:nvSpPr>
        <p:spPr>
          <a:xfrm>
            <a:off x="9883536" y="1061578"/>
            <a:ext cx="2145672" cy="5539978"/>
          </a:xfrm>
          <a:prstGeom prst="rect">
            <a:avLst/>
          </a:prstGeom>
          <a:solidFill>
            <a:schemeClr val="accent1">
              <a:lumMod val="20000"/>
              <a:lumOff val="80000"/>
            </a:schemeClr>
          </a:solidFill>
          <a:ln w="28575">
            <a:noFill/>
          </a:ln>
          <a:scene3d>
            <a:camera prst="orthographicFront"/>
            <a:lightRig rig="threePt" dir="t"/>
          </a:scene3d>
          <a:sp3d>
            <a:bevelT/>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ВАЖНО!</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1"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Не </a:t>
            </a:r>
            <a:r>
              <a:rPr kumimoji="0" lang="ru-RU" sz="1600" b="1" i="1"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только иметь </a:t>
            </a:r>
            <a:r>
              <a:rPr kumimoji="0" lang="ru-RU" sz="1600" b="1" i="1"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хорошую материально – техническую базу, </a:t>
            </a:r>
            <a:r>
              <a:rPr kumimoji="0" lang="ru-RU" sz="1600" b="1" i="1"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важно использовать </a:t>
            </a:r>
            <a:r>
              <a:rPr kumimoji="0" lang="ru-RU" sz="1600" b="1" i="1"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ее </a:t>
            </a:r>
            <a:r>
              <a:rPr kumimoji="0" lang="ru-RU" sz="1600" b="1" i="1"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для достижения поставленной цели в цифровой школе </a:t>
            </a:r>
            <a:r>
              <a:rPr kumimoji="0" lang="ru-RU" sz="1600" b="0" i="0" u="none" strike="noStrike" kern="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 обеспечить достижение каждым обучающимся требуемого и зафиксированного в утвержденной основной образовательной программе уровня образовательной </a:t>
            </a:r>
            <a:r>
              <a:rPr kumimoji="0" lang="ru-RU" sz="1600" b="0"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подготовки</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endParaRPr>
          </a:p>
        </p:txBody>
      </p:sp>
      <p:pic>
        <p:nvPicPr>
          <p:cNvPr id="13" name="Рисунок 12"/>
          <p:cNvPicPr>
            <a:picLocks noChangeAspect="1"/>
          </p:cNvPicPr>
          <p:nvPr/>
        </p:nvPicPr>
        <p:blipFill rotWithShape="1">
          <a:blip r:embed="rId5" cstate="hqprint">
            <a:extLst>
              <a:ext uri="{28A0092B-C50C-407E-A947-70E740481C1C}">
                <a14:useLocalDpi xmlns:a14="http://schemas.microsoft.com/office/drawing/2010/main" val="0"/>
              </a:ext>
            </a:extLst>
          </a:blip>
          <a:srcRect l="11108"/>
          <a:stretch/>
        </p:blipFill>
        <p:spPr>
          <a:xfrm>
            <a:off x="5354861" y="4933121"/>
            <a:ext cx="2635531" cy="1668435"/>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13426" y="1043271"/>
            <a:ext cx="1475386" cy="2167475"/>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5" name="Рисунок 14"/>
          <p:cNvPicPr>
            <a:picLocks noChangeAspect="1"/>
          </p:cNvPicPr>
          <p:nvPr/>
        </p:nvPicPr>
        <p:blipFill rotWithShape="1">
          <a:blip r:embed="rId7" cstate="hqprint">
            <a:extLst>
              <a:ext uri="{28A0092B-C50C-407E-A947-70E740481C1C}">
                <a14:useLocalDpi xmlns:a14="http://schemas.microsoft.com/office/drawing/2010/main" val="0"/>
              </a:ext>
            </a:extLst>
          </a:blip>
          <a:srcRect l="7087"/>
          <a:stretch/>
        </p:blipFill>
        <p:spPr>
          <a:xfrm>
            <a:off x="8199271" y="4614333"/>
            <a:ext cx="1475386" cy="1987223"/>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4" name="Объект 8">
            <a:extLst>
              <a:ext uri="{FF2B5EF4-FFF2-40B4-BE49-F238E27FC236}">
                <a16:creationId xmlns:a16="http://schemas.microsoft.com/office/drawing/2014/main" id="{5382D11A-BA27-40C4-89C4-6FB72A44A3D2}"/>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r="19408"/>
          <a:stretch/>
        </p:blipFill>
        <p:spPr>
          <a:xfrm>
            <a:off x="8199271" y="3357827"/>
            <a:ext cx="1475386" cy="1109424"/>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
        <p:nvSpPr>
          <p:cNvPr id="16" name="Заголовок 1">
            <a:extLst>
              <a:ext uri="{FF2B5EF4-FFF2-40B4-BE49-F238E27FC236}">
                <a16:creationId xmlns:a16="http://schemas.microsoft.com/office/drawing/2014/main" id="{4F1095CC-5EC9-0A44-80E9-A04D6D760D03}"/>
              </a:ext>
            </a:extLst>
          </p:cNvPr>
          <p:cNvSpPr txBox="1">
            <a:spLocks/>
          </p:cNvSpPr>
          <p:nvPr/>
        </p:nvSpPr>
        <p:spPr>
          <a:xfrm>
            <a:off x="123092" y="618174"/>
            <a:ext cx="11913578" cy="360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Материально – техническая база и цифровые возможности</a:t>
            </a:r>
            <a:endParaRPr kumimoji="0" lang="ru-RU" sz="2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1203114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4F1095CC-5EC9-0A44-80E9-A04D6D760D03}"/>
              </a:ext>
            </a:extLst>
          </p:cNvPr>
          <p:cNvSpPr txBox="1">
            <a:spLocks/>
          </p:cNvSpPr>
          <p:nvPr/>
        </p:nvSpPr>
        <p:spPr>
          <a:xfrm>
            <a:off x="3710353" y="946878"/>
            <a:ext cx="4167553" cy="2587630"/>
          </a:xfrm>
          <a:prstGeom prst="rect">
            <a:avLst/>
          </a:prstGeom>
          <a:solidFill>
            <a:schemeClr val="accent1">
              <a:lumMod val="20000"/>
              <a:lumOff val="80000"/>
            </a:schemeClr>
          </a:solidFill>
          <a:ln w="28575"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4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Создание 7ж, 8д, 9д инженерных классов </a:t>
            </a:r>
            <a:r>
              <a:rPr kumimoji="0" lang="ru-RU" sz="14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j-ea"/>
                <a:cs typeface="Arial" panose="020B0604020202020204" pitchFamily="34" charset="0"/>
              </a:rPr>
              <a:t>с углублённым изучением </a:t>
            </a:r>
            <a:r>
              <a:rPr kumimoji="0" lang="ru-RU" sz="14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j-ea"/>
                <a:cs typeface="Arial" panose="020B0604020202020204" pitchFamily="34" charset="0"/>
              </a:rPr>
              <a:t>предметов естественнонаучного и математического циклов и дополнительных </a:t>
            </a:r>
            <a:r>
              <a:rPr kumimoji="0" lang="ru-RU" sz="14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j-ea"/>
                <a:cs typeface="Arial" panose="020B0604020202020204" pitchFamily="34" charset="0"/>
              </a:rPr>
              <a:t>дисциплин: прототипирование</a:t>
            </a:r>
            <a:r>
              <a:rPr kumimoji="0" lang="ru-RU" sz="14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j-ea"/>
                <a:cs typeface="Arial" panose="020B0604020202020204" pitchFamily="34" charset="0"/>
              </a:rPr>
              <a:t>, 3Д-моделирование, сайтостроение, </a:t>
            </a:r>
            <a:r>
              <a:rPr kumimoji="0" lang="ru-RU" sz="14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j-ea"/>
                <a:cs typeface="Arial" panose="020B0604020202020204" pitchFamily="34" charset="0"/>
              </a:rPr>
              <a:t>андроидная робототехника </a:t>
            </a:r>
            <a:r>
              <a:rPr kumimoji="0" lang="ru-RU" sz="14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как условия </a:t>
            </a:r>
            <a:r>
              <a:rPr kumimoji="0" lang="ru-RU" sz="1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для формирования инженерного мышления и технических способностей учащихся 7-9 классов</a:t>
            </a:r>
            <a:r>
              <a:rPr kumimoji="0" lang="ru-RU" sz="14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j-ea"/>
                <a:cs typeface="Arial" panose="020B0604020202020204" pitchFamily="34" charset="0"/>
              </a:rPr>
              <a:t>, </a:t>
            </a:r>
            <a:r>
              <a:rPr kumimoji="0" lang="ru-RU" sz="14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j-ea"/>
                <a:cs typeface="Arial" panose="020B0604020202020204" pitchFamily="34" charset="0"/>
              </a:rPr>
              <a:t>а </a:t>
            </a:r>
            <a:r>
              <a:rPr kumimoji="0" lang="ru-RU" sz="14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j-ea"/>
                <a:cs typeface="Arial" panose="020B0604020202020204" pitchFamily="34" charset="0"/>
              </a:rPr>
              <a:t>также развития исследовательской и проектной деятельности </a:t>
            </a:r>
            <a:r>
              <a:rPr kumimoji="0" lang="ru-RU" sz="14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j-ea"/>
                <a:cs typeface="Arial" panose="020B0604020202020204" pitchFamily="34" charset="0"/>
              </a:rPr>
              <a:t>учащихся</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14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j-ea"/>
              <a:cs typeface="Arial" panose="020B0604020202020204" pitchFamily="34" charset="0"/>
            </a:endParaRPr>
          </a:p>
        </p:txBody>
      </p:sp>
      <p:sp>
        <p:nvSpPr>
          <p:cNvPr id="8" name="Текст 3"/>
          <p:cNvSpPr txBox="1">
            <a:spLocks/>
          </p:cNvSpPr>
          <p:nvPr/>
        </p:nvSpPr>
        <p:spPr>
          <a:xfrm>
            <a:off x="307731" y="4120296"/>
            <a:ext cx="3191607" cy="2597028"/>
          </a:xfrm>
          <a:prstGeom prst="rect">
            <a:avLst/>
          </a:prstGeom>
          <a:solidFill>
            <a:schemeClr val="accent1">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В организации учебной и внеурочной деятельности для учащихся 1 – </a:t>
            </a:r>
            <a:r>
              <a:rPr lang="ru-RU" sz="1200" b="1" dirty="0">
                <a:solidFill>
                  <a:srgbClr val="C00000"/>
                </a:solidFill>
                <a:latin typeface="Arial" panose="020B0604020202020204" pitchFamily="34" charset="0"/>
                <a:ea typeface="Times New Roman" panose="02020603050405020304" pitchFamily="18" charset="0"/>
                <a:cs typeface="Arial" panose="020B0604020202020204" pitchFamily="34" charset="0"/>
              </a:rPr>
              <a:t>6</a:t>
            </a:r>
            <a:r>
              <a:rPr kumimoji="0" lang="ru-RU" sz="1200" b="1" i="0" u="none" strike="noStrike" kern="1200" cap="none" spc="0" normalizeH="0" baseline="0" noProof="0" dirty="0" smtClean="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 классов предусмотрены занятия с элементами творчества. </a:t>
            </a:r>
            <a:r>
              <a:rPr kumimoji="0" lang="ru-RU" sz="12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Ребята на уроках используют </a:t>
            </a:r>
            <a:r>
              <a:rPr kumimoji="0" lang="ru-RU" sz="1200" b="1" i="0" u="none" strike="noStrike" kern="1200" cap="none" spc="0" normalizeH="0" baseline="0" noProof="0" dirty="0" smtClean="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конструкторы </a:t>
            </a:r>
            <a:r>
              <a:rPr kumimoji="0" lang="en-US" sz="1200" b="1" i="0" u="none" strike="noStrike" kern="1200" cap="none" spc="0" normalizeH="0" baseline="0" noProof="0" dirty="0" smtClean="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Lego</a:t>
            </a:r>
            <a:r>
              <a:rPr kumimoji="0" lang="ru-RU" sz="12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 делают </a:t>
            </a:r>
            <a:r>
              <a:rPr kumimoji="0" lang="ru-RU" sz="1200" b="1" i="0" u="none" strike="noStrike" kern="1200" cap="none" spc="0" normalizeH="0" baseline="0" noProof="0" dirty="0" smtClean="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развертки и модели геометрических фигур, оригами, аппликации из бумаги,</a:t>
            </a:r>
            <a:r>
              <a:rPr kumimoji="0" lang="ru-RU" sz="12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 решают </a:t>
            </a:r>
            <a:r>
              <a:rPr kumimoji="0" lang="ru-RU" sz="1200" b="1" i="0" u="none" strike="noStrike" kern="1200" cap="none" spc="0" normalizeH="0" baseline="0" noProof="0" dirty="0" smtClean="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прикладные и наглядно-действенные задачи. </a:t>
            </a:r>
            <a:r>
              <a:rPr kumimoji="0" lang="ru-RU" sz="12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В рамках внеурочной деятельности для ребят разработаны </a:t>
            </a:r>
            <a:r>
              <a:rPr kumimoji="0" lang="ru-RU" sz="1200" b="1" i="0" u="none" strike="noStrike" kern="1200" cap="none" spc="0" normalizeH="0" baseline="0" noProof="0" dirty="0" smtClean="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курсы «Юный программист» и «Занимательная математика»</a:t>
            </a:r>
            <a:endParaRPr kumimoji="0" lang="ru-RU" sz="1200" b="1" i="0" u="none" strike="noStrike" kern="1200" cap="none" spc="0" normalizeH="0" baseline="0" noProof="0" dirty="0" smtClean="0">
              <a:ln>
                <a:noFill/>
              </a:ln>
              <a:solidFill>
                <a:srgbClr val="C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9" name="Рисунок 8"/>
          <p:cNvPicPr>
            <a:picLocks noChangeAspect="1"/>
          </p:cNvPicPr>
          <p:nvPr/>
        </p:nvPicPr>
        <p:blipFill>
          <a:blip r:embed="rId2"/>
          <a:stretch>
            <a:fillRect/>
          </a:stretch>
        </p:blipFill>
        <p:spPr>
          <a:xfrm>
            <a:off x="322758" y="967156"/>
            <a:ext cx="3155922" cy="2980592"/>
          </a:xfrm>
          <a:prstGeom prst="rect">
            <a:avLst/>
          </a:prstGeom>
          <a:ln w="38100" cap="sq">
            <a:solidFill>
              <a:srgbClr val="FFCC99"/>
            </a:solidFill>
            <a:prstDash val="solid"/>
            <a:miter lim="800000"/>
          </a:ln>
          <a:effectLst>
            <a:outerShdw blurRad="50800" dist="38100" dir="2700000" algn="tl" rotWithShape="0">
              <a:srgbClr val="000000">
                <a:alpha val="43000"/>
              </a:srgbClr>
            </a:outerShdw>
          </a:effectLst>
        </p:spPr>
      </p:pic>
      <p:pic>
        <p:nvPicPr>
          <p:cNvPr id="10" name="Объект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3108" y="3806678"/>
            <a:ext cx="4079631" cy="2866913"/>
          </a:xfrm>
          <a:prstGeom prst="rect">
            <a:avLst/>
          </a:prstGeom>
          <a:ln w="38100" cap="sq">
            <a:solidFill>
              <a:srgbClr val="FFCC99"/>
            </a:solidFill>
            <a:prstDash val="solid"/>
            <a:miter lim="800000"/>
          </a:ln>
          <a:effectLst>
            <a:outerShdw blurRad="50800" dist="38100" dir="2700000" algn="tl" rotWithShape="0">
              <a:srgbClr val="000000">
                <a:alpha val="43000"/>
              </a:srgbClr>
            </a:outerShdw>
          </a:effectLst>
        </p:spPr>
      </p:pic>
      <p:pic>
        <p:nvPicPr>
          <p:cNvPr id="11" name="Объект 4"/>
          <p:cNvPicPr>
            <a:picLocks noChangeAspect="1"/>
          </p:cNvPicPr>
          <p:nvPr/>
        </p:nvPicPr>
        <p:blipFill rotWithShape="1">
          <a:blip r:embed="rId4" cstate="hqprint">
            <a:extLst>
              <a:ext uri="{28A0092B-C50C-407E-A947-70E740481C1C}">
                <a14:useLocalDpi xmlns:a14="http://schemas.microsoft.com/office/drawing/2010/main" val="0"/>
              </a:ext>
            </a:extLst>
          </a:blip>
          <a:srcRect b="10442"/>
          <a:stretch/>
        </p:blipFill>
        <p:spPr>
          <a:xfrm>
            <a:off x="8088925" y="957154"/>
            <a:ext cx="3930160" cy="2550977"/>
          </a:xfrm>
          <a:prstGeom prst="rect">
            <a:avLst/>
          </a:prstGeom>
          <a:ln w="38100" cap="sq">
            <a:solidFill>
              <a:srgbClr val="FFCC99"/>
            </a:solidFill>
            <a:prstDash val="solid"/>
            <a:miter lim="800000"/>
          </a:ln>
          <a:effectLst>
            <a:outerShdw blurRad="50800" dist="38100" dir="2700000" algn="tl" rotWithShape="0">
              <a:srgbClr val="000000">
                <a:alpha val="43000"/>
              </a:srgbClr>
            </a:outerShdw>
          </a:effectLst>
        </p:spPr>
      </p:pic>
      <p:sp>
        <p:nvSpPr>
          <p:cNvPr id="12" name="Стрелка вверх 11"/>
          <p:cNvSpPr/>
          <p:nvPr/>
        </p:nvSpPr>
        <p:spPr>
          <a:xfrm>
            <a:off x="879230" y="3736730"/>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Стрелка вверх 12"/>
          <p:cNvSpPr/>
          <p:nvPr/>
        </p:nvSpPr>
        <p:spPr>
          <a:xfrm>
            <a:off x="1770184" y="3739661"/>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Стрелка вверх 13"/>
          <p:cNvSpPr/>
          <p:nvPr/>
        </p:nvSpPr>
        <p:spPr>
          <a:xfrm>
            <a:off x="2740268" y="3733799"/>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Заголовок 1">
            <a:extLst>
              <a:ext uri="{FF2B5EF4-FFF2-40B4-BE49-F238E27FC236}">
                <a16:creationId xmlns:a16="http://schemas.microsoft.com/office/drawing/2014/main" id="{4F1095CC-5EC9-0A44-80E9-A04D6D760D03}"/>
              </a:ext>
            </a:extLst>
          </p:cNvPr>
          <p:cNvSpPr txBox="1">
            <a:spLocks/>
          </p:cNvSpPr>
          <p:nvPr/>
        </p:nvSpPr>
        <p:spPr>
          <a:xfrm>
            <a:off x="8080131" y="3692769"/>
            <a:ext cx="3991707" cy="2998177"/>
          </a:xfrm>
          <a:prstGeom prst="rect">
            <a:avLst/>
          </a:prstGeom>
          <a:solidFill>
            <a:schemeClr val="accent1">
              <a:lumMod val="20000"/>
              <a:lumOff val="80000"/>
            </a:schemeClr>
          </a:solidFill>
          <a:ln w="28575"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В 10-11-х классах реализуются индивидуальные учебные планы </a:t>
            </a:r>
            <a:r>
              <a:rPr kumimoji="0" lang="ru-RU" sz="14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j-ea"/>
                <a:cs typeface="Arial" panose="020B0604020202020204" pitchFamily="34" charset="0"/>
              </a:rPr>
              <a:t>с углублением предметов физико – математического и естественнонаучного циклов. В учебном плане в части, формируемой участниками образовательных отношений, </a:t>
            </a:r>
            <a:r>
              <a:rPr kumimoji="0" lang="ru-RU" sz="1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предусмотрены курсы по выбору, среди которых: «Стратегирование» и «Проектирование»</a:t>
            </a:r>
            <a:r>
              <a:rPr kumimoji="0" lang="ru-RU" sz="14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j-ea"/>
                <a:cs typeface="Arial" panose="020B0604020202020204" pitchFamily="34" charset="0"/>
              </a:rPr>
              <a:t>. Учащиеся по завершении данных курсов предоставляют завершенные учебные исследования или разработанные </a:t>
            </a:r>
            <a:r>
              <a:rPr kumimoji="0" lang="ru-RU" sz="1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проекты: прикладные, конструкторские, инженерные</a:t>
            </a:r>
            <a:r>
              <a:rPr kumimoji="0" lang="ru-RU" sz="14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a:t>
            </a:r>
            <a:endParaRPr kumimoji="0" lang="ru-RU" sz="1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16" name="Стрелка вверх 15"/>
          <p:cNvSpPr/>
          <p:nvPr/>
        </p:nvSpPr>
        <p:spPr>
          <a:xfrm>
            <a:off x="8792307" y="3323491"/>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Стрелка вверх 16"/>
          <p:cNvSpPr/>
          <p:nvPr/>
        </p:nvSpPr>
        <p:spPr>
          <a:xfrm>
            <a:off x="9947029" y="3335215"/>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Стрелка вверх 17"/>
          <p:cNvSpPr/>
          <p:nvPr/>
        </p:nvSpPr>
        <p:spPr>
          <a:xfrm>
            <a:off x="11145714" y="3320560"/>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Стрелка вниз 1"/>
          <p:cNvSpPr/>
          <p:nvPr/>
        </p:nvSpPr>
        <p:spPr>
          <a:xfrm>
            <a:off x="4475284" y="3411415"/>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Стрелка вниз 18"/>
          <p:cNvSpPr/>
          <p:nvPr/>
        </p:nvSpPr>
        <p:spPr>
          <a:xfrm>
            <a:off x="5797061" y="3423138"/>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Стрелка вниз 19"/>
          <p:cNvSpPr/>
          <p:nvPr/>
        </p:nvSpPr>
        <p:spPr>
          <a:xfrm>
            <a:off x="7048500" y="3426069"/>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Заголовок 2"/>
          <p:cNvSpPr>
            <a:spLocks noGrp="1"/>
          </p:cNvSpPr>
          <p:nvPr>
            <p:ph type="title"/>
          </p:nvPr>
        </p:nvSpPr>
        <p:spPr>
          <a:xfrm>
            <a:off x="0" y="70338"/>
            <a:ext cx="12192000" cy="630000"/>
          </a:xfrm>
        </p:spPr>
        <p:txBody>
          <a:bodyPr>
            <a:normAutofit/>
          </a:bodyPr>
          <a:lstStyle/>
          <a:p>
            <a:pPr algn="ctr"/>
            <a:r>
              <a:rPr lang="ru-RU" sz="3600" b="1" dirty="0" smtClean="0">
                <a:solidFill>
                  <a:schemeClr val="accent6">
                    <a:lumMod val="50000"/>
                  </a:schemeClr>
                </a:solidFill>
                <a:latin typeface="Arial" panose="020B0604020202020204" pitchFamily="34" charset="0"/>
                <a:cs typeface="Arial" panose="020B0604020202020204" pitchFamily="34" charset="0"/>
              </a:rPr>
              <a:t>ЦИФРОВАЯ ОБРАЗОВАТЕЛЬНАЯ СРЕДА</a:t>
            </a:r>
            <a:endParaRPr lang="ru-RU" sz="3600" dirty="0">
              <a:solidFill>
                <a:schemeClr val="accent6">
                  <a:lumMod val="50000"/>
                </a:schemeClr>
              </a:solidFill>
            </a:endParaRPr>
          </a:p>
        </p:txBody>
      </p:sp>
      <p:pic>
        <p:nvPicPr>
          <p:cNvPr id="22" name="Picture 2" descr="professo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436468" y="44239"/>
            <a:ext cx="706531" cy="7440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 name="Заголовок 1">
            <a:extLst>
              <a:ext uri="{FF2B5EF4-FFF2-40B4-BE49-F238E27FC236}">
                <a16:creationId xmlns:a16="http://schemas.microsoft.com/office/drawing/2014/main" id="{4F1095CC-5EC9-0A44-80E9-A04D6D760D03}"/>
              </a:ext>
            </a:extLst>
          </p:cNvPr>
          <p:cNvSpPr txBox="1">
            <a:spLocks/>
          </p:cNvSpPr>
          <p:nvPr/>
        </p:nvSpPr>
        <p:spPr>
          <a:xfrm>
            <a:off x="316523" y="589085"/>
            <a:ext cx="11728939" cy="30995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На всех уровнях образования</a:t>
            </a:r>
            <a:endParaRPr kumimoji="0" lang="ru-RU" sz="2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9170116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195284"/>
            <a:ext cx="12192000" cy="587231"/>
          </a:xfrm>
        </p:spPr>
        <p:txBody>
          <a:bodyPr>
            <a:normAutofit/>
          </a:bodyPr>
          <a:lstStyle/>
          <a:p>
            <a:pPr algn="ctr"/>
            <a:r>
              <a:rPr lang="ru-RU" sz="3600" b="1" dirty="0" smtClean="0">
                <a:solidFill>
                  <a:schemeClr val="accent6">
                    <a:lumMod val="50000"/>
                  </a:schemeClr>
                </a:solidFill>
                <a:latin typeface="Arial" panose="020B0604020202020204" pitchFamily="34" charset="0"/>
                <a:cs typeface="Arial" panose="020B0604020202020204" pitchFamily="34" charset="0"/>
              </a:rPr>
              <a:t>ЦИФРОВАЯ ОБРАЗОВАТЕЛЬНАЯ СРЕДА</a:t>
            </a:r>
            <a:endParaRPr lang="ru-RU" sz="3600" dirty="0">
              <a:solidFill>
                <a:schemeClr val="accent6">
                  <a:lumMod val="50000"/>
                </a:schemeClr>
              </a:solidFill>
            </a:endParaRPr>
          </a:p>
        </p:txBody>
      </p:sp>
      <p:sp>
        <p:nvSpPr>
          <p:cNvPr id="4" name="TextBox 3">
            <a:extLst>
              <a:ext uri="{FF2B5EF4-FFF2-40B4-BE49-F238E27FC236}">
                <a16:creationId xmlns:a16="http://schemas.microsoft.com/office/drawing/2014/main" id="{EEDB97AE-9782-4947-96A0-FC5203745609}"/>
              </a:ext>
            </a:extLst>
          </p:cNvPr>
          <p:cNvSpPr txBox="1"/>
          <p:nvPr/>
        </p:nvSpPr>
        <p:spPr>
          <a:xfrm>
            <a:off x="3136898" y="1288733"/>
            <a:ext cx="3581400" cy="5447645"/>
          </a:xfrm>
          <a:prstGeom prst="rect">
            <a:avLst/>
          </a:prstGeom>
          <a:solidFill>
            <a:schemeClr val="accent1">
              <a:lumMod val="20000"/>
              <a:lumOff val="80000"/>
            </a:schemeClr>
          </a:solidFill>
          <a:ln w="1905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При изучении предметов естественнонаучного цикла, учителя школы 85 на своих уроках и во внеурочной деятельности активно используют цифровые лаборатории </a:t>
            </a:r>
            <a:r>
              <a:rPr kumimoji="0" lang="en-US"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Einstein</a:t>
            </a:r>
            <a:r>
              <a:rPr kumimoji="0" lang="en-US" sz="1200" b="1"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1200" b="1"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 </a:t>
            </a:r>
            <a:r>
              <a:rPr kumimoji="0" lang="ru-RU" sz="12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Цифровые </a:t>
            </a:r>
            <a:r>
              <a:rPr kumimoji="0" lang="ru-RU" sz="12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rPr>
              <a:t>лаборатории </a:t>
            </a:r>
            <a:r>
              <a:rPr kumimoji="0" lang="en-US"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Einstein</a:t>
            </a:r>
            <a:r>
              <a:rPr kumimoji="0" lang="en-US" sz="1200" b="1"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1200" b="1"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 </a:t>
            </a:r>
            <a:r>
              <a:rPr kumimoji="0" lang="ru-RU" sz="12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предоставляют возможность проводить увлекательные эксперименты. Например, на уроках биологии при изучении темы «Кровеносная система человека», на уроках физики при изучении темы «Гармонические колебания», на уроках химии при изучении темы Гидролиз солей», на уроках географии при изучении темы «Атмосфера». Благодаря тому, что цифровые лаборатории включают в себя ряд специализированных датчиков, регистратор данных и программное обеспечение, позволяющее управлять сбором данных, готовые результаты экспериментов в виде графиков можно увидеть на мониторе компьютера. Цифровые лаборатории </a:t>
            </a:r>
            <a:r>
              <a:rPr kumimoji="0" lang="en-US"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Einstein</a:t>
            </a:r>
            <a:r>
              <a:rPr kumimoji="0" lang="en-US" sz="1200" b="1"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t>
            </a:r>
            <a:r>
              <a:rPr kumimoji="0" lang="ru-RU" sz="1200" b="1"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 </a:t>
            </a:r>
            <a:r>
              <a:rPr kumimoji="0" lang="ru-RU" sz="12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 это современный помощник учителя, это универсальное средство помогает педагогу сделать уроки увлекательными и интересными, а также является отличной площадкой для проведения экспериментов в рамках проектной деятельности.</a:t>
            </a:r>
            <a:endParaRPr kumimoji="0" lang="ru-RU" sz="12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endParaRPr>
          </a:p>
        </p:txBody>
      </p:sp>
      <p:pic>
        <p:nvPicPr>
          <p:cNvPr id="5" name="Picture 2" descr="profess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483577" y="197147"/>
            <a:ext cx="795831" cy="838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Заголовок 1">
            <a:extLst>
              <a:ext uri="{FF2B5EF4-FFF2-40B4-BE49-F238E27FC236}">
                <a16:creationId xmlns:a16="http://schemas.microsoft.com/office/drawing/2014/main" id="{4F1095CC-5EC9-0A44-80E9-A04D6D760D03}"/>
              </a:ext>
            </a:extLst>
          </p:cNvPr>
          <p:cNvSpPr txBox="1">
            <a:spLocks/>
          </p:cNvSpPr>
          <p:nvPr/>
        </p:nvSpPr>
        <p:spPr>
          <a:xfrm>
            <a:off x="0" y="770334"/>
            <a:ext cx="12192000" cy="360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Цифровые лаборатории на уроках биологии, физики, химии, математики</a:t>
            </a:r>
            <a:endParaRPr kumimoji="0" lang="ru-RU" sz="2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pic>
        <p:nvPicPr>
          <p:cNvPr id="2" name="Рисунок 1"/>
          <p:cNvPicPr>
            <a:picLocks noChangeAspect="1"/>
          </p:cNvPicPr>
          <p:nvPr/>
        </p:nvPicPr>
        <p:blipFill rotWithShape="1">
          <a:blip r:embed="rId3" cstate="hqprint">
            <a:extLst>
              <a:ext uri="{28A0092B-C50C-407E-A947-70E740481C1C}">
                <a14:useLocalDpi xmlns:a14="http://schemas.microsoft.com/office/drawing/2010/main" val="0"/>
              </a:ext>
            </a:extLst>
          </a:blip>
          <a:srcRect l="10982" r="8310"/>
          <a:stretch/>
        </p:blipFill>
        <p:spPr>
          <a:xfrm>
            <a:off x="577850" y="4979354"/>
            <a:ext cx="2328333" cy="1740809"/>
          </a:xfrm>
          <a:prstGeom prst="rect">
            <a:avLst/>
          </a:prstGeom>
          <a:ln w="19050">
            <a:solidFill>
              <a:schemeClr val="accent1">
                <a:lumMod val="50000"/>
              </a:schemeClr>
            </a:solidFill>
          </a:ln>
        </p:spPr>
      </p:pic>
      <p:pic>
        <p:nvPicPr>
          <p:cNvPr id="7" name="Рисунок 6"/>
          <p:cNvPicPr>
            <a:picLocks noChangeAspect="1"/>
          </p:cNvPicPr>
          <p:nvPr/>
        </p:nvPicPr>
        <p:blipFill rotWithShape="1">
          <a:blip r:embed="rId4" cstate="hqprint">
            <a:extLst>
              <a:ext uri="{28A0092B-C50C-407E-A947-70E740481C1C}">
                <a14:useLocalDpi xmlns:a14="http://schemas.microsoft.com/office/drawing/2010/main" val="0"/>
              </a:ext>
            </a:extLst>
          </a:blip>
          <a:srcRect l="3252" r="11881" b="3380"/>
          <a:stretch/>
        </p:blipFill>
        <p:spPr>
          <a:xfrm>
            <a:off x="577851" y="1283756"/>
            <a:ext cx="2328333" cy="1687971"/>
          </a:xfrm>
          <a:prstGeom prst="rect">
            <a:avLst/>
          </a:prstGeom>
          <a:ln w="19050">
            <a:solidFill>
              <a:schemeClr val="accent1">
                <a:lumMod val="50000"/>
              </a:schemeClr>
            </a:solidFill>
          </a:ln>
        </p:spPr>
      </p:pic>
      <p:pic>
        <p:nvPicPr>
          <p:cNvPr id="14" name="Рисунок 13"/>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577851" y="3211483"/>
            <a:ext cx="2328332" cy="1569715"/>
          </a:xfrm>
          <a:prstGeom prst="rect">
            <a:avLst/>
          </a:prstGeom>
          <a:ln w="19050">
            <a:solidFill>
              <a:schemeClr val="accent1">
                <a:lumMod val="50000"/>
              </a:schemeClr>
            </a:solidFill>
          </a:ln>
        </p:spPr>
      </p:pic>
      <p:pic>
        <p:nvPicPr>
          <p:cNvPr id="9" name="Рисунок 8" descr="Y:\1. УЧЕБНАЯ РАБОТА\! STEM - инновационный проект\Фестиваль STEM-ориентир (октябрь 2019)\ФОТО\Гуцал\фото\IMG-5afde19d0a42d22f5572c306841d05c7-V.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4934" y="1272519"/>
            <a:ext cx="4845211" cy="3333348"/>
          </a:xfrm>
          <a:prstGeom prst="rect">
            <a:avLst/>
          </a:prstGeom>
          <a:ln w="19050" cap="sq">
            <a:solidFill>
              <a:schemeClr val="accent6">
                <a:lumMod val="50000"/>
              </a:schemeClr>
            </a:solidFill>
            <a:prstDash val="solid"/>
            <a:miter lim="800000"/>
          </a:ln>
          <a:effectLst>
            <a:outerShdw blurRad="50800" dist="38100" dir="2700000" algn="tl" rotWithShape="0">
              <a:srgbClr val="000000">
                <a:alpha val="43000"/>
              </a:srgbClr>
            </a:outerShdw>
          </a:effectLst>
        </p:spPr>
      </p:pic>
      <p:sp>
        <p:nvSpPr>
          <p:cNvPr id="8" name="Стрелка влево 7"/>
          <p:cNvSpPr/>
          <p:nvPr/>
        </p:nvSpPr>
        <p:spPr>
          <a:xfrm>
            <a:off x="2743200" y="2113103"/>
            <a:ext cx="465670" cy="296334"/>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Стрелка влево 10"/>
          <p:cNvSpPr/>
          <p:nvPr/>
        </p:nvSpPr>
        <p:spPr>
          <a:xfrm>
            <a:off x="2743200" y="3911232"/>
            <a:ext cx="465669" cy="296334"/>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Стрелка влево 11"/>
          <p:cNvSpPr/>
          <p:nvPr/>
        </p:nvSpPr>
        <p:spPr>
          <a:xfrm>
            <a:off x="2743200" y="5701592"/>
            <a:ext cx="429682" cy="296334"/>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Текст 3"/>
          <p:cNvSpPr>
            <a:spLocks noGrp="1"/>
          </p:cNvSpPr>
          <p:nvPr>
            <p:ph type="body" sz="quarter" idx="11"/>
          </p:nvPr>
        </p:nvSpPr>
        <p:spPr>
          <a:xfrm>
            <a:off x="6866791" y="4747846"/>
            <a:ext cx="4888523" cy="1987061"/>
          </a:xfrm>
          <a:solidFill>
            <a:schemeClr val="accent1">
              <a:lumMod val="20000"/>
              <a:lumOff val="80000"/>
            </a:schemeClr>
          </a:solidFill>
          <a:ln w="190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gn="ctr">
              <a:lnSpc>
                <a:spcPct val="100000"/>
              </a:lnSpc>
              <a:spcBef>
                <a:spcPts val="0"/>
              </a:spcBef>
              <a:spcAft>
                <a:spcPts val="0"/>
              </a:spcAft>
            </a:pPr>
            <a:r>
              <a:rPr lang="ru-RU" sz="1400" b="1" dirty="0" smtClean="0">
                <a:solidFill>
                  <a:schemeClr val="accent6">
                    <a:lumMod val="50000"/>
                  </a:schemeClr>
                </a:solidFill>
                <a:latin typeface="Arial" panose="020B0604020202020204" pitchFamily="34" charset="0"/>
                <a:ea typeface="Calibri" panose="020F0502020204030204" pitchFamily="34" charset="0"/>
                <a:cs typeface="Arial" panose="020B0604020202020204" pitchFamily="34" charset="0"/>
              </a:rPr>
              <a:t>Цифровая лаборатория </a:t>
            </a:r>
            <a:r>
              <a:rPr lang="ru-RU" sz="1400" b="1" dirty="0">
                <a:solidFill>
                  <a:srgbClr val="C00000"/>
                </a:solidFill>
                <a:latin typeface="Arial" panose="020B0604020202020204" pitchFamily="34" charset="0"/>
                <a:ea typeface="Calibri" panose="020F0502020204030204" pitchFamily="34" charset="0"/>
                <a:cs typeface="Arial" panose="020B0604020202020204" pitchFamily="34" charset="0"/>
              </a:rPr>
              <a:t>Relab Point </a:t>
            </a:r>
            <a:r>
              <a:rPr lang="ru-RU" sz="1400" b="1" dirty="0" smtClean="0">
                <a:solidFill>
                  <a:schemeClr val="accent6">
                    <a:lumMod val="50000"/>
                  </a:schemeClr>
                </a:solidFill>
                <a:latin typeface="Arial" panose="020B0604020202020204" pitchFamily="34" charset="0"/>
                <a:ea typeface="Calibri" panose="020F0502020204030204" pitchFamily="34" charset="0"/>
                <a:cs typeface="Arial" panose="020B0604020202020204" pitchFamily="34" charset="0"/>
              </a:rPr>
              <a:t>используется </a:t>
            </a:r>
            <a:r>
              <a:rPr lang="ru-RU" sz="1400" b="1" dirty="0">
                <a:solidFill>
                  <a:schemeClr val="accent6">
                    <a:lumMod val="50000"/>
                  </a:schemeClr>
                </a:solidFill>
                <a:latin typeface="Arial" panose="020B0604020202020204" pitchFamily="34" charset="0"/>
                <a:ea typeface="Calibri" panose="020F0502020204030204" pitchFamily="34" charset="0"/>
                <a:cs typeface="Arial" panose="020B0604020202020204" pitchFamily="34" charset="0"/>
              </a:rPr>
              <a:t>во внеурочной деятельности по программе «Занимательная математика</a:t>
            </a:r>
            <a:r>
              <a:rPr lang="ru-RU" sz="1400" b="1" dirty="0" smtClean="0">
                <a:solidFill>
                  <a:schemeClr val="accent6">
                    <a:lumMod val="50000"/>
                  </a:schemeClr>
                </a:solidFill>
                <a:latin typeface="Arial" panose="020B0604020202020204" pitchFamily="34" charset="0"/>
                <a:ea typeface="Calibri" panose="020F0502020204030204" pitchFamily="34" charset="0"/>
                <a:cs typeface="Arial" panose="020B0604020202020204" pitchFamily="34" charset="0"/>
              </a:rPr>
              <a:t>», которая предоставляет возможность более подробно изучать темы «Графики и диаграммы». </a:t>
            </a:r>
            <a:r>
              <a:rPr lang="ru-RU" sz="1400" b="1" dirty="0">
                <a:solidFill>
                  <a:schemeClr val="accent6">
                    <a:lumMod val="50000"/>
                  </a:schemeClr>
                </a:solidFill>
                <a:latin typeface="Arial" panose="020B0604020202020204" pitchFamily="34" charset="0"/>
                <a:ea typeface="Calibri" panose="020F0502020204030204" pitchFamily="34" charset="0"/>
                <a:cs typeface="Arial" panose="020B0604020202020204" pitchFamily="34" charset="0"/>
              </a:rPr>
              <a:t>Цифровая лаборатория </a:t>
            </a:r>
            <a:r>
              <a:rPr lang="ru-RU" sz="1400" b="1" dirty="0">
                <a:solidFill>
                  <a:srgbClr val="C00000"/>
                </a:solidFill>
                <a:latin typeface="Arial" panose="020B0604020202020204" pitchFamily="34" charset="0"/>
                <a:ea typeface="Calibri" panose="020F0502020204030204" pitchFamily="34" charset="0"/>
                <a:cs typeface="Arial" panose="020B0604020202020204" pitchFamily="34" charset="0"/>
              </a:rPr>
              <a:t>Relab Point </a:t>
            </a:r>
            <a:r>
              <a:rPr lang="ru-RU" sz="1400" b="1" dirty="0" smtClean="0">
                <a:solidFill>
                  <a:schemeClr val="accent6">
                    <a:lumMod val="50000"/>
                  </a:schemeClr>
                </a:solidFill>
                <a:latin typeface="Arial" panose="020B0604020202020204" pitchFamily="34" charset="0"/>
                <a:ea typeface="Calibri" panose="020F0502020204030204" pitchFamily="34" charset="0"/>
                <a:cs typeface="Arial" panose="020B0604020202020204" pitchFamily="34" charset="0"/>
              </a:rPr>
              <a:t>включает себя датчики температуры, звука, напряжения и тока, освещенности, тем самым, предоставляется возможность глубже представить окружающий мир.</a:t>
            </a:r>
            <a:endParaRPr lang="ru-RU" sz="1400" b="1" dirty="0">
              <a:solidFill>
                <a:schemeClr val="accent6">
                  <a:lumMod val="50000"/>
                </a:schemeClr>
              </a:solidFill>
              <a:latin typeface="Arial" panose="020B0604020202020204" pitchFamily="34" charset="0"/>
              <a:ea typeface="Times New Roman" panose="02020603050405020304" pitchFamily="18" charset="0"/>
              <a:cs typeface="Arial" panose="020B0604020202020204" pitchFamily="34" charset="0"/>
            </a:endParaRPr>
          </a:p>
        </p:txBody>
      </p:sp>
      <p:sp>
        <p:nvSpPr>
          <p:cNvPr id="10" name="Стрелка вверх 9"/>
          <p:cNvSpPr/>
          <p:nvPr/>
        </p:nvSpPr>
        <p:spPr>
          <a:xfrm>
            <a:off x="7807569" y="4404946"/>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Стрелка вверх 14"/>
          <p:cNvSpPr/>
          <p:nvPr/>
        </p:nvSpPr>
        <p:spPr>
          <a:xfrm>
            <a:off x="9152793" y="4387362"/>
            <a:ext cx="263770" cy="416169"/>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Стрелка вверх 15"/>
          <p:cNvSpPr/>
          <p:nvPr/>
        </p:nvSpPr>
        <p:spPr>
          <a:xfrm>
            <a:off x="10509739" y="4390293"/>
            <a:ext cx="263770" cy="416169"/>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85115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83493"/>
            <a:ext cx="12191999" cy="630000"/>
          </a:xfrm>
        </p:spPr>
        <p:txBody>
          <a:bodyPr>
            <a:normAutofit/>
          </a:bodyPr>
          <a:lstStyle/>
          <a:p>
            <a:pPr algn="ctr"/>
            <a:r>
              <a:rPr lang="ru-RU" sz="3600" b="1" dirty="0">
                <a:solidFill>
                  <a:schemeClr val="accent6">
                    <a:lumMod val="50000"/>
                  </a:schemeClr>
                </a:solidFill>
                <a:latin typeface="Arial" panose="020B0604020202020204" pitchFamily="34" charset="0"/>
                <a:cs typeface="Arial" panose="020B0604020202020204" pitchFamily="34" charset="0"/>
              </a:rPr>
              <a:t>ЦИФРОВАЯ ОБРАЗОВАТЕЛЬНАЯ СРЕДА</a:t>
            </a:r>
            <a:endParaRPr lang="ru-RU" sz="3600" dirty="0">
              <a:solidFill>
                <a:schemeClr val="accent6">
                  <a:lumMod val="50000"/>
                </a:schemeClr>
              </a:solidFill>
            </a:endParaRPr>
          </a:p>
        </p:txBody>
      </p:sp>
      <p:sp>
        <p:nvSpPr>
          <p:cNvPr id="6" name="Заголовок 1">
            <a:extLst>
              <a:ext uri="{FF2B5EF4-FFF2-40B4-BE49-F238E27FC236}">
                <a16:creationId xmlns:a16="http://schemas.microsoft.com/office/drawing/2014/main" id="{4F1095CC-5EC9-0A44-80E9-A04D6D760D03}"/>
              </a:ext>
            </a:extLst>
          </p:cNvPr>
          <p:cNvSpPr txBox="1">
            <a:spLocks/>
          </p:cNvSpPr>
          <p:nvPr/>
        </p:nvSpPr>
        <p:spPr>
          <a:xfrm>
            <a:off x="0" y="661777"/>
            <a:ext cx="12191999" cy="360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Андроидная робототехника в рамках дополнительного образования</a:t>
            </a:r>
            <a:endParaRPr kumimoji="0" lang="ru-RU" sz="2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7" name="TextBox 6">
            <a:extLst>
              <a:ext uri="{FF2B5EF4-FFF2-40B4-BE49-F238E27FC236}">
                <a16:creationId xmlns:a16="http://schemas.microsoft.com/office/drawing/2014/main" id="{EEDB97AE-9782-4947-96A0-FC5203745609}"/>
              </a:ext>
            </a:extLst>
          </p:cNvPr>
          <p:cNvSpPr txBox="1"/>
          <p:nvPr/>
        </p:nvSpPr>
        <p:spPr>
          <a:xfrm>
            <a:off x="482353" y="1227116"/>
            <a:ext cx="4388586" cy="2800767"/>
          </a:xfrm>
          <a:prstGeom prst="rect">
            <a:avLst/>
          </a:prstGeom>
          <a:solidFill>
            <a:schemeClr val="accent1">
              <a:lumMod val="20000"/>
              <a:lumOff val="80000"/>
            </a:schemeClr>
          </a:solidFill>
          <a:ln w="1905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Конструктор ROBOTIS BIOLOID GP </a:t>
            </a:r>
            <a:r>
              <a:rPr kumimoji="0" lang="ru-RU" sz="1100" b="0"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для создания робота </a:t>
            </a:r>
            <a:r>
              <a:rPr kumimoji="0" lang="ru-RU" sz="1100" b="1" i="0" u="none" strike="noStrike" kern="1200" cap="none" spc="0" normalizeH="0" baseline="0" noProof="0" dirty="0" smtClean="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(РОБОТ ГОША) </a:t>
            </a:r>
            <a:r>
              <a:rPr kumimoji="0" lang="ru-RU" sz="1100" b="0"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позволяет </a:t>
            </a:r>
            <a:r>
              <a:rPr kumimoji="0" lang="ru-RU" sz="1100" b="0"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создать </a:t>
            </a:r>
            <a:r>
              <a:rPr kumimoji="0" lang="ru-RU" sz="11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уникальную образовательную среду</a:t>
            </a:r>
            <a:r>
              <a:rPr kumimoji="0" lang="ru-RU" sz="1100" b="0"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 которая способствует </a:t>
            </a:r>
            <a:r>
              <a:rPr kumimoji="0" lang="ru-RU" sz="11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развитию инженерного, конструкторского мышления</a:t>
            </a:r>
            <a:r>
              <a:rPr kumimoji="0" lang="ru-RU" sz="1100" b="0"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В </a:t>
            </a:r>
            <a:r>
              <a:rPr kumimoji="0" lang="ru-RU" sz="1100" b="0"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процессе работы с ROBOTIS BIOLOID GP учащиеся приобретают опыт решения как типовых, так и нешаблонных задач по конструированию, программированию, сбору </a:t>
            </a:r>
            <a:r>
              <a:rPr kumimoji="0" lang="ru-RU" sz="1100" b="0"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данных, ребята работают </a:t>
            </a:r>
            <a:r>
              <a:rPr kumimoji="0" lang="ru-RU" sz="1100" b="0"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в </a:t>
            </a:r>
            <a:r>
              <a:rPr kumimoji="0" lang="ru-RU" sz="1100" b="0"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команде, анализируют, делают оценку, отстаивают </a:t>
            </a:r>
            <a:r>
              <a:rPr kumimoji="0" lang="ru-RU" sz="1100" b="0"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свои идеи.</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Набор </a:t>
            </a:r>
            <a:r>
              <a:rPr kumimoji="0" lang="ru-RU" sz="1100" b="0"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ROBOTIS BIOLOID GP применяется в качестве платформы </a:t>
            </a:r>
            <a:r>
              <a:rPr kumimoji="0" lang="ru-RU" sz="1100" b="1"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для углубленного изучения робототехники и профориентации в области кинематики, теории машин и механизмов, основ теории управления, методов конечно-автоматного управления.</a:t>
            </a:r>
            <a:r>
              <a:rPr kumimoji="0" lang="ru-RU" sz="1100" b="0" i="0" u="none" strike="noStrike" kern="1200" cap="none" spc="0" normalizeH="0" baseline="0" noProof="0" dirty="0">
                <a:ln>
                  <a:noFill/>
                </a:ln>
                <a:solidFill>
                  <a:srgbClr val="92D050">
                    <a:lumMod val="50000"/>
                  </a:srgbClr>
                </a:solidFill>
                <a:effectLst/>
                <a:uLnTx/>
                <a:uFillTx/>
                <a:latin typeface="Arial" panose="020B0604020202020204" pitchFamily="34" charset="0"/>
                <a:ea typeface="Times New Roman" panose="02020603050405020304" pitchFamily="18" charset="0"/>
                <a:cs typeface="Arial" panose="020B0604020202020204" pitchFamily="34" charset="0"/>
              </a:rPr>
              <a:t> Набор предназначен для образовательных целей, а также для тех, кто увлекается робототехникой.</a:t>
            </a:r>
            <a:endParaRPr kumimoji="0" lang="ru-RU" sz="1100" b="0" i="0" u="none" strike="noStrike" kern="1200" cap="none" spc="0" normalizeH="0" baseline="0" noProof="0" dirty="0">
              <a:ln>
                <a:noFill/>
              </a:ln>
              <a:solidFill>
                <a:srgbClr val="92D050">
                  <a:lumMod val="50000"/>
                </a:srgbClr>
              </a:solidFill>
              <a:effectLst/>
              <a:uLnTx/>
              <a:uFillTx/>
              <a:latin typeface="Arial" panose="020B060402020202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EEDB97AE-9782-4947-96A0-FC5203745609}"/>
              </a:ext>
            </a:extLst>
          </p:cNvPr>
          <p:cNvSpPr txBox="1"/>
          <p:nvPr/>
        </p:nvSpPr>
        <p:spPr>
          <a:xfrm>
            <a:off x="483601" y="4191341"/>
            <a:ext cx="4396130" cy="2462213"/>
          </a:xfrm>
          <a:prstGeom prst="rect">
            <a:avLst/>
          </a:prstGeom>
          <a:solidFill>
            <a:schemeClr val="accent1">
              <a:lumMod val="20000"/>
              <a:lumOff val="80000"/>
            </a:schemeClr>
          </a:solidFill>
          <a:ln w="1905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ctr" defTabSz="914400" rtl="0" eaLnBrk="1" fontAlgn="auto" latinLnBrk="0" hangingPunct="1">
              <a:lnSpc>
                <a:spcPct val="100000"/>
              </a:lnSpc>
              <a:spcBef>
                <a:spcPts val="0"/>
              </a:spcBef>
              <a:spcAft>
                <a:spcPts val="190"/>
              </a:spcAft>
              <a:buClrTx/>
              <a:buSzTx/>
              <a:buFontTx/>
              <a:buNone/>
              <a:tabLst/>
              <a:defRPr/>
            </a:pPr>
            <a:r>
              <a:rPr kumimoji="0" lang="ru-RU" sz="11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Первая презентация РОБОТА ГОШИ состоялась на детском фестивале «Нитка.42», </a:t>
            </a:r>
            <a:r>
              <a:rPr kumimoji="0" lang="ru-RU" sz="1100" b="0"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который прошел в </a:t>
            </a:r>
            <a:r>
              <a:rPr kumimoji="0" lang="ru-RU" sz="1100" b="0"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МАОУ </a:t>
            </a:r>
            <a:r>
              <a:rPr kumimoji="0" lang="ru-RU" sz="1100" b="0"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«СОШ 85», в рамках Года науки и технологий в России, дней науки в Кузбассе. В научном фестивале принимали участие школьники, увлекающиеся наукой, юные изобретатели, руководители и педагоги образовательных организаций города, родители. В работе интеллектуальных площадок наши ребята из инженерного класса показали </a:t>
            </a:r>
            <a:r>
              <a:rPr kumimoji="0" lang="ru-RU" sz="11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мастер - класс по робототехнике. В центре внимания был андроидный РОБОТ ГОША</a:t>
            </a:r>
            <a:r>
              <a:rPr kumimoji="0" lang="ru-RU" sz="1100" b="0"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 которого ребята сделали сами и который приветствовал участников фестиваля, хлопал им в ладоши и делал простые движения (ходьба, приседание, поклон). Вокруг нашего Гоши собирались зрители, его приветствовали как настоящего артиста. </a:t>
            </a:r>
          </a:p>
        </p:txBody>
      </p:sp>
      <p:pic>
        <p:nvPicPr>
          <p:cNvPr id="12" name="Picture 2" descr="profess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65617" y="181240"/>
            <a:ext cx="757423" cy="7976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extBox 12">
            <a:extLst>
              <a:ext uri="{FF2B5EF4-FFF2-40B4-BE49-F238E27FC236}">
                <a16:creationId xmlns:a16="http://schemas.microsoft.com/office/drawing/2014/main" id="{EEDB97AE-9782-4947-96A0-FC5203745609}"/>
              </a:ext>
            </a:extLst>
          </p:cNvPr>
          <p:cNvSpPr txBox="1"/>
          <p:nvPr/>
        </p:nvSpPr>
        <p:spPr>
          <a:xfrm>
            <a:off x="8789224" y="1130985"/>
            <a:ext cx="2789440" cy="5534849"/>
          </a:xfrm>
          <a:prstGeom prst="rect">
            <a:avLst/>
          </a:prstGeom>
          <a:solidFill>
            <a:schemeClr val="accent1">
              <a:lumMod val="20000"/>
              <a:lumOff val="80000"/>
            </a:schemeClr>
          </a:solidFill>
          <a:ln w="1905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ctr" defTabSz="914400" rtl="0" eaLnBrk="1" fontAlgn="auto" latinLnBrk="0" hangingPunct="1">
              <a:lnSpc>
                <a:spcPct val="100000"/>
              </a:lnSpc>
              <a:spcBef>
                <a:spcPts val="0"/>
              </a:spcBef>
              <a:spcAft>
                <a:spcPts val="190"/>
              </a:spcAft>
              <a:buClrTx/>
              <a:buSzTx/>
              <a:buFontTx/>
              <a:buNone/>
              <a:tabLst/>
              <a:defRPr/>
            </a:pP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У нашего Гоши уже появился друг КЕША. Ребята из инженерных классов на занятиях дополнительного образования занимаются созданием второго </a:t>
            </a:r>
            <a:r>
              <a:rPr kumimoji="0" lang="ru-RU" sz="1600" b="1" i="0" u="none" strike="noStrike" kern="0" cap="none" spc="0" normalizeH="0" baseline="0" noProof="0" dirty="0" err="1"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андроидного</a:t>
            </a: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 робота КЕШИ, еще более совершенного, чем ГОША. </a:t>
            </a:r>
            <a:r>
              <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Но самое главное, к нашим </a:t>
            </a: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старшим ребятам приходят </a:t>
            </a:r>
            <a:r>
              <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в гости  </a:t>
            </a:r>
            <a:r>
              <a:rPr kumimoji="0" lang="ru-RU" sz="1600" b="1" i="1"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учащиеся начальных классов,</a:t>
            </a: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которые уже очень заинтересованы занятиями </a:t>
            </a:r>
            <a:r>
              <a:rPr kumimoji="0" lang="ru-RU" sz="1600" b="1" i="0" u="none" strike="noStrike" kern="0" cap="none" spc="0" normalizeH="0" baseline="0" noProof="0" dirty="0" err="1">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андроидной</a:t>
            </a:r>
            <a:r>
              <a:rPr kumimoji="0" lang="ru-RU"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 робототехникой, но занимаются пока </a:t>
            </a:r>
            <a:r>
              <a:rPr kumimoji="0" lang="en-US" sz="16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LEGO</a:t>
            </a:r>
            <a:r>
              <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rPr>
              <a:t>-конструированием</a:t>
            </a:r>
            <a:endParaRPr kumimoji="0" lang="ru-RU" sz="1200" b="1" i="0" u="none" strike="noStrike" kern="0" cap="none" spc="0" normalizeH="0" baseline="0" noProof="0" dirty="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190"/>
              </a:spcAft>
              <a:buClrTx/>
              <a:buSzTx/>
              <a:buFontTx/>
              <a:buNone/>
              <a:tabLst/>
              <a:defRPr/>
            </a:pPr>
            <a:endParaRPr kumimoji="0" lang="ru-RU" sz="1600" b="1" i="0" u="none" strike="noStrike" kern="0" cap="none" spc="0" normalizeH="0" baseline="0" noProof="0" dirty="0" smtClean="0">
              <a:ln>
                <a:noFill/>
              </a:ln>
              <a:solidFill>
                <a:srgbClr val="92D050">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14" name="Рисунок 1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254717" y="3011804"/>
            <a:ext cx="3150729" cy="1773213"/>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5" name="Рисунок 14"/>
          <p:cNvPicPr>
            <a:picLocks noChangeAspect="1"/>
          </p:cNvPicPr>
          <p:nvPr/>
        </p:nvPicPr>
        <p:blipFill rotWithShape="1">
          <a:blip r:embed="rId4" cstate="hqprint">
            <a:extLst>
              <a:ext uri="{28A0092B-C50C-407E-A947-70E740481C1C}">
                <a14:useLocalDpi xmlns:a14="http://schemas.microsoft.com/office/drawing/2010/main" val="0"/>
              </a:ext>
            </a:extLst>
          </a:blip>
          <a:srcRect l="698" t="166" r="443" b="14525"/>
          <a:stretch/>
        </p:blipFill>
        <p:spPr>
          <a:xfrm>
            <a:off x="5257801" y="5064848"/>
            <a:ext cx="3147645" cy="1538175"/>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
        <p:nvSpPr>
          <p:cNvPr id="16" name="Стрелка влево 15"/>
          <p:cNvSpPr/>
          <p:nvPr/>
        </p:nvSpPr>
        <p:spPr>
          <a:xfrm>
            <a:off x="8206153" y="3924322"/>
            <a:ext cx="676685" cy="348743"/>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Стрелка влево 16"/>
          <p:cNvSpPr/>
          <p:nvPr/>
        </p:nvSpPr>
        <p:spPr>
          <a:xfrm>
            <a:off x="8206154" y="5580202"/>
            <a:ext cx="676685" cy="348743"/>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Двойная стрелка влево/вправо 18"/>
          <p:cNvSpPr/>
          <p:nvPr/>
        </p:nvSpPr>
        <p:spPr>
          <a:xfrm rot="5400000">
            <a:off x="4404945" y="3886203"/>
            <a:ext cx="545125" cy="228599"/>
          </a:xfrm>
          <a:prstGeom prst="leftRightArrow">
            <a:avLst/>
          </a:prstGeom>
          <a:solidFill>
            <a:srgbClr val="70AD47">
              <a:lumMod val="20000"/>
              <a:lumOff val="80000"/>
            </a:srgbClr>
          </a:solidFill>
          <a:ln w="12700" cap="flat" cmpd="sng" algn="ctr">
            <a:solidFill>
              <a:srgbClr val="70AD47">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pic>
        <p:nvPicPr>
          <p:cNvPr id="21" name="Рисунок 20">
            <a:extLst>
              <a:ext uri="{FF2B5EF4-FFF2-40B4-BE49-F238E27FC236}">
                <a16:creationId xmlns:a16="http://schemas.microsoft.com/office/drawing/2014/main" id="{1034A808-2861-4196-9B85-2EF0B0A77AD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916304" y="113934"/>
            <a:ext cx="1046138" cy="1017051"/>
          </a:xfrm>
          <a:prstGeom prst="rect">
            <a:avLst/>
          </a:prstGeom>
          <a:ln w="38100" cap="sq">
            <a:solidFill>
              <a:srgbClr val="FFCC99"/>
            </a:solidFill>
            <a:prstDash val="solid"/>
            <a:miter lim="800000"/>
          </a:ln>
          <a:effectLst>
            <a:outerShdw blurRad="50800" dist="38100" dir="2700000" algn="tl" rotWithShape="0">
              <a:srgbClr val="000000">
                <a:alpha val="43000"/>
              </a:srgbClr>
            </a:outerShdw>
          </a:effectLst>
        </p:spPr>
      </p:pic>
      <p:pic>
        <p:nvPicPr>
          <p:cNvPr id="18" name="Рисунок 17"/>
          <p:cNvPicPr>
            <a:picLocks noChangeAspect="1"/>
          </p:cNvPicPr>
          <p:nvPr/>
        </p:nvPicPr>
        <p:blipFill rotWithShape="1">
          <a:blip r:embed="rId6" cstate="print">
            <a:extLst>
              <a:ext uri="{28A0092B-C50C-407E-A947-70E740481C1C}">
                <a14:useLocalDpi xmlns:a14="http://schemas.microsoft.com/office/drawing/2010/main" val="0"/>
              </a:ext>
            </a:extLst>
          </a:blip>
          <a:srcRect t="4535" b="24327"/>
          <a:stretch/>
        </p:blipFill>
        <p:spPr>
          <a:xfrm>
            <a:off x="5257801" y="1234593"/>
            <a:ext cx="3147645" cy="1571949"/>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
        <p:nvSpPr>
          <p:cNvPr id="20" name="Стрелка вправо 19"/>
          <p:cNvSpPr/>
          <p:nvPr/>
        </p:nvSpPr>
        <p:spPr>
          <a:xfrm>
            <a:off x="4774224" y="1389185"/>
            <a:ext cx="703386" cy="316523"/>
          </a:xfrm>
          <a:prstGeom prst="rightArrow">
            <a:avLst/>
          </a:prstGeom>
          <a:solidFill>
            <a:srgbClr val="70AD47">
              <a:lumMod val="20000"/>
              <a:lumOff val="80000"/>
            </a:srgbClr>
          </a:solidFill>
          <a:ln w="12700" cap="flat" cmpd="sng" algn="ctr">
            <a:solidFill>
              <a:srgbClr val="70AD47">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04812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146660" y="5460022"/>
            <a:ext cx="916997" cy="1301263"/>
          </a:xfrm>
          <a:prstGeom prst="rect">
            <a:avLst/>
          </a:prstGeom>
        </p:spPr>
      </p:pic>
      <p:pic>
        <p:nvPicPr>
          <p:cNvPr id="7" name="Рисунок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478352" y="5460022"/>
            <a:ext cx="914677" cy="1301263"/>
          </a:xfrm>
          <a:prstGeom prst="rect">
            <a:avLst/>
          </a:prstGeom>
        </p:spPr>
      </p:pic>
      <p:sp>
        <p:nvSpPr>
          <p:cNvPr id="3" name="Заголовок 2"/>
          <p:cNvSpPr>
            <a:spLocks noGrp="1"/>
          </p:cNvSpPr>
          <p:nvPr>
            <p:ph type="title"/>
          </p:nvPr>
        </p:nvSpPr>
        <p:spPr>
          <a:xfrm>
            <a:off x="0" y="95491"/>
            <a:ext cx="12192000" cy="484801"/>
          </a:xfrm>
        </p:spPr>
        <p:txBody>
          <a:bodyPr>
            <a:noAutofit/>
          </a:bodyPr>
          <a:lstStyle/>
          <a:p>
            <a:pPr algn="ctr"/>
            <a:r>
              <a:rPr lang="ru-RU" sz="3600" b="1" dirty="0" smtClean="0">
                <a:solidFill>
                  <a:schemeClr val="accent6">
                    <a:lumMod val="50000"/>
                  </a:schemeClr>
                </a:solidFill>
                <a:latin typeface="Arial" panose="020B0604020202020204" pitchFamily="34" charset="0"/>
                <a:cs typeface="Arial" panose="020B0604020202020204" pitchFamily="34" charset="0"/>
              </a:rPr>
              <a:t>ИНЖЕНЕРНОЕ </a:t>
            </a:r>
            <a:r>
              <a:rPr lang="ru-RU" sz="3600" b="1" dirty="0">
                <a:solidFill>
                  <a:schemeClr val="accent6">
                    <a:lumMod val="50000"/>
                  </a:schemeClr>
                </a:solidFill>
                <a:latin typeface="Arial" panose="020B0604020202020204" pitchFamily="34" charset="0"/>
                <a:cs typeface="Arial" panose="020B0604020202020204" pitchFamily="34" charset="0"/>
              </a:rPr>
              <a:t>ОБРАЗОВАНИЕ</a:t>
            </a:r>
            <a:endParaRPr lang="ru-RU" sz="3600" dirty="0">
              <a:solidFill>
                <a:schemeClr val="accent6">
                  <a:lumMod val="50000"/>
                </a:schemeClr>
              </a:solidFill>
            </a:endParaRPr>
          </a:p>
        </p:txBody>
      </p:sp>
      <p:pic>
        <p:nvPicPr>
          <p:cNvPr id="11" name="Picture 2" descr="professo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82447" y="1651000"/>
            <a:ext cx="710629" cy="7483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Rectangle 3"/>
          <p:cNvSpPr>
            <a:spLocks noChangeArrowheads="1" noChangeShapeType="1"/>
          </p:cNvSpPr>
          <p:nvPr/>
        </p:nvSpPr>
        <p:spPr bwMode="auto">
          <a:xfrm>
            <a:off x="185707" y="1067529"/>
            <a:ext cx="2598363" cy="583471"/>
          </a:xfrm>
          <a:prstGeom prst="rect">
            <a:avLst/>
          </a:prstGeom>
          <a:solidFill>
            <a:schemeClr val="accent1">
              <a:lumMod val="20000"/>
              <a:lumOff val="80000"/>
            </a:schemeClr>
          </a:solidFill>
          <a:ln w="0" algn="in">
            <a:solidFill>
              <a:srgbClr val="000000"/>
            </a:solid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1600" b="1"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rPr>
              <a:t>Кубрик—конструктивное модульное решение</a:t>
            </a:r>
            <a:endParaRPr kumimoji="0" lang="ru-RU" altLang="ru-RU" sz="1600" b="0" i="0" u="none" strike="noStrike" kern="1200" cap="none" spc="0" normalizeH="0" baseline="0" noProof="0" dirty="0" smtClean="0">
              <a:ln>
                <a:noFill/>
              </a:ln>
              <a:solidFill>
                <a:srgbClr val="92D050">
                  <a:lumMod val="50000"/>
                </a:srgbClr>
              </a:solidFill>
              <a:effectLst/>
              <a:uLnTx/>
              <a:uFillTx/>
              <a:latin typeface="Arial" panose="020B0604020202020204" pitchFamily="34" charset="0"/>
              <a:ea typeface="+mn-ea"/>
              <a:cs typeface="Arial" panose="020B0604020202020204" pitchFamily="34" charset="0"/>
            </a:endParaRPr>
          </a:p>
        </p:txBody>
      </p:sp>
      <p:pic>
        <p:nvPicPr>
          <p:cNvPr id="13" name="Picture 4"/>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435291" y="1598039"/>
            <a:ext cx="1335780" cy="741270"/>
          </a:xfrm>
          <a:prstGeom prst="ellipse">
            <a:avLst/>
          </a:prstGeom>
          <a:noFill/>
          <a:ln w="38100" algn="ctr">
            <a:solidFill>
              <a:srgbClr val="FFD799"/>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Рисунок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5501" y="922136"/>
            <a:ext cx="8865067" cy="5922684"/>
          </a:xfrm>
          <a:prstGeom prst="rect">
            <a:avLst/>
          </a:prstGeom>
        </p:spPr>
      </p:pic>
      <p:sp>
        <p:nvSpPr>
          <p:cNvPr id="18" name="Заголовок 1">
            <a:extLst>
              <a:ext uri="{FF2B5EF4-FFF2-40B4-BE49-F238E27FC236}">
                <a16:creationId xmlns:a16="http://schemas.microsoft.com/office/drawing/2014/main" id="{4F1095CC-5EC9-0A44-80E9-A04D6D760D03}"/>
              </a:ext>
            </a:extLst>
          </p:cNvPr>
          <p:cNvSpPr txBox="1">
            <a:spLocks/>
          </p:cNvSpPr>
          <p:nvPr/>
        </p:nvSpPr>
        <p:spPr>
          <a:xfrm>
            <a:off x="0" y="618604"/>
            <a:ext cx="12191999" cy="3296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6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Научно – исследовательская и проектная деятельность в рамках Научного общества учащихся «Мудрая Сова»</a:t>
            </a:r>
            <a:endParaRPr kumimoji="0" lang="ru-RU" sz="16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pic>
        <p:nvPicPr>
          <p:cNvPr id="2" name="Рисунок 1"/>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98924" y="2473689"/>
            <a:ext cx="1448416" cy="1018241"/>
          </a:xfrm>
          <a:prstGeom prst="rect">
            <a:avLst/>
          </a:prstGeom>
          <a:ln>
            <a:noFill/>
          </a:ln>
          <a:effectLst>
            <a:outerShdw blurRad="292100" dist="139700" dir="2700000" algn="tl" rotWithShape="0">
              <a:srgbClr val="333333">
                <a:alpha val="65000"/>
              </a:srgbClr>
            </a:outerShdw>
          </a:effectLst>
        </p:spPr>
      </p:pic>
      <p:pic>
        <p:nvPicPr>
          <p:cNvPr id="9" name="Рисунок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75613" y="2459533"/>
            <a:ext cx="1251614" cy="1807887"/>
          </a:xfrm>
          <a:prstGeom prst="rect">
            <a:avLst/>
          </a:prstGeom>
          <a:ln>
            <a:noFill/>
          </a:ln>
          <a:effectLst>
            <a:outerShdw blurRad="292100" dist="139700" dir="2700000" algn="tl" rotWithShape="0">
              <a:srgbClr val="333333">
                <a:alpha val="65000"/>
              </a:srgbClr>
            </a:outerShdw>
          </a:effectLst>
        </p:spPr>
      </p:pic>
      <p:pic>
        <p:nvPicPr>
          <p:cNvPr id="10" name="Рисунок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1821" y="3566280"/>
            <a:ext cx="1264944" cy="1827142"/>
          </a:xfrm>
          <a:prstGeom prst="rect">
            <a:avLst/>
          </a:prstGeom>
          <a:ln>
            <a:noFill/>
          </a:ln>
          <a:effectLst>
            <a:outerShdw blurRad="292100" dist="139700" dir="2700000" algn="tl" rotWithShape="0">
              <a:srgbClr val="333333">
                <a:alpha val="65000"/>
              </a:srgbClr>
            </a:outerShdw>
          </a:effectLst>
        </p:spPr>
      </p:pic>
      <p:pic>
        <p:nvPicPr>
          <p:cNvPr id="15" name="Рисунок 14"/>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1523048" y="4328067"/>
            <a:ext cx="1494693" cy="1056562"/>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812609" y="5460023"/>
            <a:ext cx="922161" cy="1310053"/>
          </a:xfrm>
          <a:prstGeom prst="rect">
            <a:avLst/>
          </a:prstGeom>
        </p:spPr>
      </p:pic>
      <p:pic>
        <p:nvPicPr>
          <p:cNvPr id="4" name="Рисунок 3"/>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131885" y="5460648"/>
            <a:ext cx="916986" cy="1300637"/>
          </a:xfrm>
          <a:prstGeom prst="rect">
            <a:avLst/>
          </a:prstGeom>
        </p:spPr>
      </p:pic>
      <p:pic>
        <p:nvPicPr>
          <p:cNvPr id="8" name="Рисунок 7"/>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9762393" y="70339"/>
            <a:ext cx="586154" cy="586154"/>
          </a:xfrm>
          <a:prstGeom prst="rect">
            <a:avLst/>
          </a:prstGeom>
        </p:spPr>
      </p:pic>
    </p:spTree>
    <p:extLst>
      <p:ext uri="{BB962C8B-B14F-4D97-AF65-F5344CB8AC3E}">
        <p14:creationId xmlns:p14="http://schemas.microsoft.com/office/powerpoint/2010/main" val="14676034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9029"/>
            <a:ext cx="12192000" cy="686960"/>
          </a:xfrm>
        </p:spPr>
        <p:txBody>
          <a:bodyPr>
            <a:normAutofit/>
          </a:bodyPr>
          <a:lstStyle/>
          <a:p>
            <a:pPr algn="ctr"/>
            <a:r>
              <a:rPr lang="ru-RU" sz="3600" b="1" dirty="0" smtClean="0">
                <a:solidFill>
                  <a:schemeClr val="accent6">
                    <a:lumMod val="50000"/>
                  </a:schemeClr>
                </a:solidFill>
                <a:latin typeface="Arial" panose="020B0604020202020204" pitchFamily="34" charset="0"/>
                <a:cs typeface="Arial" panose="020B0604020202020204" pitchFamily="34" charset="0"/>
              </a:rPr>
              <a:t>ИНЖЕНЕРНОЕ </a:t>
            </a:r>
            <a:r>
              <a:rPr lang="ru-RU" sz="3600" b="1" dirty="0">
                <a:solidFill>
                  <a:schemeClr val="accent6">
                    <a:lumMod val="50000"/>
                  </a:schemeClr>
                </a:solidFill>
                <a:latin typeface="Arial" panose="020B0604020202020204" pitchFamily="34" charset="0"/>
                <a:cs typeface="Arial" panose="020B0604020202020204" pitchFamily="34" charset="0"/>
              </a:rPr>
              <a:t>ОБРАЗОВАНИЕ</a:t>
            </a:r>
          </a:p>
        </p:txBody>
      </p:sp>
      <p:sp>
        <p:nvSpPr>
          <p:cNvPr id="11" name="Title 1"/>
          <p:cNvSpPr txBox="1">
            <a:spLocks/>
          </p:cNvSpPr>
          <p:nvPr/>
        </p:nvSpPr>
        <p:spPr>
          <a:xfrm>
            <a:off x="1925514" y="1059679"/>
            <a:ext cx="5380893" cy="1815406"/>
          </a:xfrm>
          <a:prstGeom prst="rect">
            <a:avLst/>
          </a:prstGeom>
          <a:solidFill>
            <a:schemeClr val="accent5">
              <a:lumMod val="20000"/>
              <a:lumOff val="80000"/>
            </a:schemeClr>
          </a:solidFill>
          <a:ln w="28575"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800" b="1" i="0" u="none" strike="noStrike" kern="1200" cap="none" spc="0" normalizeH="0" baseline="0" noProof="0" dirty="0" smtClean="0">
                <a:ln>
                  <a:noFill/>
                </a:ln>
                <a:solidFill>
                  <a:srgbClr val="5B9BD5">
                    <a:lumMod val="50000"/>
                  </a:srgbClr>
                </a:solidFill>
                <a:effectLst/>
                <a:uLnTx/>
                <a:uFillTx/>
                <a:latin typeface="Arial" panose="020B0604020202020204" pitchFamily="34" charset="0"/>
                <a:ea typeface="+mj-ea"/>
                <a:cs typeface="Arial" panose="020B0604020202020204" pitchFamily="34" charset="0"/>
              </a:rPr>
              <a:t>ШКОЛА ЮНЫХ СТРАТЕГОВ ВЛАДИМИРА КВИНТА</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800" b="1" i="0" u="none" strike="noStrike" kern="1200" cap="none" spc="0" normalizeH="0" baseline="0" noProof="0" dirty="0" smtClean="0">
              <a:ln>
                <a:noFill/>
              </a:ln>
              <a:solidFill>
                <a:srgbClr val="70AD47">
                  <a:lumMod val="50000"/>
                </a:srgbClr>
              </a:solidFill>
              <a:effectLst/>
              <a:uLnTx/>
              <a:uFillTx/>
              <a:latin typeface="Arial" panose="020B0604020202020204" pitchFamily="34" charset="0"/>
              <a:ea typeface="+mj-ea"/>
              <a:cs typeface="Arial" panose="020B0604020202020204" pitchFamily="34" charset="0"/>
            </a:endParaRPr>
          </a:p>
        </p:txBody>
      </p:sp>
      <p:pic>
        <p:nvPicPr>
          <p:cNvPr id="14" name="Рисунок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628" y="1074997"/>
            <a:ext cx="1746033" cy="1756125"/>
          </a:xfrm>
          <a:prstGeom prst="rect">
            <a:avLst/>
          </a:prstGeom>
        </p:spPr>
      </p:pic>
      <p:pic>
        <p:nvPicPr>
          <p:cNvPr id="1026" name="Picture 2" descr="Квинт Владимир Львович"/>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8827" r="13898"/>
          <a:stretch/>
        </p:blipFill>
        <p:spPr bwMode="auto">
          <a:xfrm>
            <a:off x="7420707" y="1080419"/>
            <a:ext cx="1386788" cy="1794666"/>
          </a:xfrm>
          <a:prstGeom prst="rect">
            <a:avLst/>
          </a:prstGeom>
          <a:noFill/>
          <a:ln w="28575">
            <a:solidFill>
              <a:schemeClr val="accent2">
                <a:lumMod val="60000"/>
                <a:lumOff val="40000"/>
              </a:schemeClr>
            </a:solidFill>
          </a:ln>
          <a:extLst>
            <a:ext uri="{909E8E84-426E-40DD-AFC4-6F175D3DCCD1}">
              <a14:hiddenFill xmlns:a14="http://schemas.microsoft.com/office/drawing/2010/main">
                <a:solidFill>
                  <a:srgbClr val="FFFFFF"/>
                </a:solidFill>
              </a14:hiddenFill>
            </a:ext>
          </a:extLst>
        </p:spPr>
      </p:pic>
      <p:sp>
        <p:nvSpPr>
          <p:cNvPr id="16" name="Прямоугольник 15"/>
          <p:cNvSpPr/>
          <p:nvPr/>
        </p:nvSpPr>
        <p:spPr>
          <a:xfrm>
            <a:off x="8924191" y="1079903"/>
            <a:ext cx="3138855" cy="1815882"/>
          </a:xfrm>
          <a:prstGeom prst="rect">
            <a:avLst/>
          </a:prstGeom>
          <a:solidFill>
            <a:schemeClr val="accent5">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«Стратегия – это система поиска, формулирования и развития доктрины, которая обеспечивает долгосрочный успех при ее последовательной и полной реализации»</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Владимир Квинт, </a:t>
            </a:r>
            <a:r>
              <a:rPr kumimoji="0" lang="ru-RU" sz="10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доктор экономических наук, профессор политической экономии, иностранный член Российской академии наук, Лауреат премии имени М. В. Ломоносова I степени</a:t>
            </a:r>
            <a:r>
              <a:rPr kumimoji="0" lang="ru-RU" sz="1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23" name="Рисунок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9533" y="3258626"/>
            <a:ext cx="2297773" cy="3250237"/>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24" name="Picture 2" descr="professo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617866" y="63206"/>
            <a:ext cx="815071" cy="8583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5" name="Стрелка вправо 24"/>
          <p:cNvSpPr/>
          <p:nvPr/>
        </p:nvSpPr>
        <p:spPr>
          <a:xfrm>
            <a:off x="1617866" y="2529227"/>
            <a:ext cx="518747" cy="316523"/>
          </a:xfrm>
          <a:prstGeom prst="rightArrow">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Стрелка вправо 25"/>
          <p:cNvSpPr/>
          <p:nvPr/>
        </p:nvSpPr>
        <p:spPr>
          <a:xfrm>
            <a:off x="7077205" y="2553440"/>
            <a:ext cx="518747" cy="316523"/>
          </a:xfrm>
          <a:prstGeom prst="rightArrow">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Стрелка вправо 26"/>
          <p:cNvSpPr/>
          <p:nvPr/>
        </p:nvSpPr>
        <p:spPr>
          <a:xfrm>
            <a:off x="8596931" y="2552016"/>
            <a:ext cx="518747" cy="316523"/>
          </a:xfrm>
          <a:prstGeom prst="rightArrow">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Рисунок 2"/>
          <p:cNvPicPr>
            <a:picLocks noChangeAspect="1"/>
          </p:cNvPicPr>
          <p:nvPr/>
        </p:nvPicPr>
        <p:blipFill rotWithShape="1">
          <a:blip r:embed="rId6" cstate="hqprint">
            <a:extLst>
              <a:ext uri="{28A0092B-C50C-407E-A947-70E740481C1C}">
                <a14:useLocalDpi xmlns:a14="http://schemas.microsoft.com/office/drawing/2010/main" val="0"/>
              </a:ext>
            </a:extLst>
          </a:blip>
          <a:srcRect l="13107" t="10513" r="7622" b="17308"/>
          <a:stretch/>
        </p:blipFill>
        <p:spPr>
          <a:xfrm>
            <a:off x="9934968" y="101500"/>
            <a:ext cx="1411906" cy="836221"/>
          </a:xfrm>
          <a:prstGeom prst="rect">
            <a:avLst/>
          </a:prstGeom>
          <a:ln w="38100" cap="sq">
            <a:solidFill>
              <a:srgbClr val="FFCC99"/>
            </a:solidFill>
            <a:prstDash val="solid"/>
            <a:miter lim="800000"/>
          </a:ln>
          <a:effectLst>
            <a:outerShdw blurRad="50800" dist="38100" dir="2700000" algn="tl" rotWithShape="0">
              <a:srgbClr val="000000">
                <a:alpha val="43000"/>
              </a:srgbClr>
            </a:outerShdw>
          </a:effectLst>
        </p:spPr>
      </p:pic>
      <p:pic>
        <p:nvPicPr>
          <p:cNvPr id="5" name="Рисунок 4"/>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17820" y="3273075"/>
            <a:ext cx="1979218" cy="1801034"/>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6" name="Рисунок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06407" y="3258626"/>
            <a:ext cx="2173535" cy="3250237"/>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7" name="Рисунок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0548" y="5226631"/>
            <a:ext cx="1967880" cy="1315485"/>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8" name="Рисунок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20141" y="3265188"/>
            <a:ext cx="2257064" cy="3283488"/>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9" name="Рисунок 8"/>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rot="16200000">
            <a:off x="1887146" y="3804419"/>
            <a:ext cx="3283490" cy="2191905"/>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900847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2"/>
          <p:cNvSpPr>
            <a:spLocks noGrp="1"/>
          </p:cNvSpPr>
          <p:nvPr>
            <p:ph type="title"/>
          </p:nvPr>
        </p:nvSpPr>
        <p:spPr>
          <a:xfrm>
            <a:off x="0" y="68791"/>
            <a:ext cx="12192000" cy="650875"/>
          </a:xfrm>
        </p:spPr>
        <p:txBody>
          <a:bodyPr>
            <a:noAutofit/>
          </a:bodyPr>
          <a:lstStyle/>
          <a:p>
            <a:pPr lvl="0" algn="ctr">
              <a:defRPr/>
            </a:pPr>
            <a:r>
              <a:rPr lang="ru-RU" sz="4000" b="1" dirty="0">
                <a:solidFill>
                  <a:schemeClr val="accent5">
                    <a:lumMod val="50000"/>
                  </a:schemeClr>
                </a:solidFill>
                <a:latin typeface="Arial" panose="020B0604020202020204" pitchFamily="34" charset="0"/>
                <a:cs typeface="Arial" panose="020B0604020202020204" pitchFamily="34" charset="0"/>
              </a:rPr>
              <a:t>Цифровая образовательная среда</a:t>
            </a:r>
          </a:p>
        </p:txBody>
      </p:sp>
      <p:sp>
        <p:nvSpPr>
          <p:cNvPr id="6" name="Заголовок 1">
            <a:extLst>
              <a:ext uri="{FF2B5EF4-FFF2-40B4-BE49-F238E27FC236}">
                <a16:creationId xmlns:a16="http://schemas.microsoft.com/office/drawing/2014/main" id="{4F1095CC-5EC9-0A44-80E9-A04D6D760D03}"/>
              </a:ext>
            </a:extLst>
          </p:cNvPr>
          <p:cNvSpPr txBox="1">
            <a:spLocks/>
          </p:cNvSpPr>
          <p:nvPr/>
        </p:nvSpPr>
        <p:spPr>
          <a:xfrm>
            <a:off x="0" y="652847"/>
            <a:ext cx="12192000" cy="360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Реализация электронного</a:t>
            </a:r>
            <a:r>
              <a:rPr kumimoji="0" lang="ru-RU" sz="2000" b="1" i="0" u="none" strike="noStrike" kern="1200" cap="none" spc="0" normalizeH="0" noProof="0" dirty="0" smtClean="0">
                <a:ln>
                  <a:noFill/>
                </a:ln>
                <a:solidFill>
                  <a:srgbClr val="C00000"/>
                </a:solidFill>
                <a:effectLst/>
                <a:uLnTx/>
                <a:uFillTx/>
                <a:latin typeface="Arial" panose="020B0604020202020204" pitchFamily="34" charset="0"/>
                <a:ea typeface="+mj-ea"/>
                <a:cs typeface="Arial" panose="020B0604020202020204" pitchFamily="34" charset="0"/>
              </a:rPr>
              <a:t> обучения</a:t>
            </a:r>
            <a:endParaRPr kumimoji="0" lang="ru-RU" sz="2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pic>
        <p:nvPicPr>
          <p:cNvPr id="7" name="Picture 2" descr="profess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95278" y="117169"/>
            <a:ext cx="744056" cy="783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Прямоугольник 7"/>
          <p:cNvSpPr/>
          <p:nvPr/>
        </p:nvSpPr>
        <p:spPr>
          <a:xfrm>
            <a:off x="177500" y="1169744"/>
            <a:ext cx="3790442" cy="5324535"/>
          </a:xfrm>
          <a:prstGeom prst="rect">
            <a:avLst/>
          </a:prstGeom>
          <a:solidFill>
            <a:schemeClr val="accent1">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tabLst/>
              <a:defRPr/>
            </a:pPr>
            <a:r>
              <a:rPr kumimoji="0" lang="ru-RU" sz="1600" b="1" i="0" u="none"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Использование образовательных</a:t>
            </a:r>
            <a:r>
              <a:rPr kumimoji="0" lang="ru-RU" sz="1600" b="1" i="0" u="none" strike="noStrike" kern="0" cap="none" spc="0" normalizeH="0" noProof="0" dirty="0" smtClean="0">
                <a:ln>
                  <a:noFill/>
                </a:ln>
                <a:solidFill>
                  <a:srgbClr val="C00000"/>
                </a:solidFill>
                <a:effectLst/>
                <a:uLnTx/>
                <a:uFillTx/>
                <a:latin typeface="Arial" panose="020B0604020202020204" pitchFamily="34" charset="0"/>
                <a:cs typeface="Arial" panose="020B0604020202020204" pitchFamily="34" charset="0"/>
              </a:rPr>
              <a:t> платформ</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АИС </a:t>
            </a: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«Электронная Школа 2.0»</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«Российская электронная школа»</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err="1">
                <a:ln>
                  <a:noFill/>
                </a:ln>
                <a:solidFill>
                  <a:srgbClr val="002060"/>
                </a:solidFill>
                <a:effectLst/>
                <a:uLnTx/>
                <a:uFillTx/>
                <a:latin typeface="Arial" panose="020B0604020202020204" pitchFamily="34" charset="0"/>
                <a:cs typeface="Arial" panose="020B0604020202020204" pitchFamily="34" charset="0"/>
              </a:rPr>
              <a:t>Учи.ру</a:t>
            </a: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(для учащихся 1 – 5 классов)</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err="1">
                <a:ln>
                  <a:noFill/>
                </a:ln>
                <a:solidFill>
                  <a:srgbClr val="002060"/>
                </a:solidFill>
                <a:effectLst/>
                <a:uLnTx/>
                <a:uFillTx/>
                <a:latin typeface="Arial" panose="020B0604020202020204" pitchFamily="34" charset="0"/>
                <a:cs typeface="Arial" panose="020B0604020202020204" pitchFamily="34" charset="0"/>
              </a:rPr>
              <a:t>Якласс</a:t>
            </a: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(для учащихся 5 – 11 классов)</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Открытая школа</a:t>
            </a:r>
            <a:endPar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СФЕРУМ (платформа для учителей, учащихся, родителей)</a:t>
            </a:r>
            <a:endPar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ZOOM</a:t>
            </a: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(проведение онлайн – занятий)</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Решу </a:t>
            </a: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ГИА (подготовка к ОГЭ, ЕГЭ, ВПР)</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«Школьная цифровая платформа» (проект от Сбербанка по ДО для 5 – 8 классов)</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«ОБЛАЧНАЯ» ПЛАТФОРМА МЕДИАТЕКА «ПРОСВЕЩЕНИЯ»</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ЭЛЕКТРОННАЯ ФОРМА УЧЕБНИКА «ПРОСВЕЩЕНИЕ»</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ИНТЕРАКТИВНЫЕ ПРИЛОЖЕНИЯ К ПЕЧАТНЫМ ИЗДАНИЯМ «ПРОСВЕЩЕНИЯ»</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Яндекс.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Учебник</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ru-RU" sz="1400" b="1" kern="0" dirty="0" err="1" smtClean="0">
                <a:solidFill>
                  <a:srgbClr val="002060"/>
                </a:solidFill>
                <a:latin typeface="Arial" panose="020B0604020202020204" pitchFamily="34" charset="0"/>
                <a:cs typeface="Arial" panose="020B0604020202020204" pitchFamily="34" charset="0"/>
              </a:rPr>
              <a:t>Фоксфорд</a:t>
            </a:r>
            <a:endPar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p:txBody>
      </p:sp>
      <p:pic>
        <p:nvPicPr>
          <p:cNvPr id="9" name="Рисунок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1854" y="1238938"/>
            <a:ext cx="1833080" cy="1706144"/>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0" name="Рисунок 9"/>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239109" y="1238938"/>
            <a:ext cx="2136884" cy="1114800"/>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9540" y="4177107"/>
            <a:ext cx="2135971" cy="1292531"/>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2" name="Объект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67794" y="3159466"/>
            <a:ext cx="1847140" cy="1345089"/>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3" name="Рисунок 12"/>
          <p:cNvPicPr>
            <a:picLocks noChangeAspect="1"/>
          </p:cNvPicPr>
          <p:nvPr/>
        </p:nvPicPr>
        <p:blipFill rotWithShape="1">
          <a:blip r:embed="rId7">
            <a:extLst>
              <a:ext uri="{28A0092B-C50C-407E-A947-70E740481C1C}">
                <a14:useLocalDpi xmlns:a14="http://schemas.microsoft.com/office/drawing/2010/main" val="0"/>
              </a:ext>
            </a:extLst>
          </a:blip>
          <a:srcRect t="8280" b="11536"/>
          <a:stretch/>
        </p:blipFill>
        <p:spPr>
          <a:xfrm>
            <a:off x="6239108" y="2538052"/>
            <a:ext cx="2136403" cy="1473200"/>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4" name="Рисунок 13"/>
          <p:cNvPicPr>
            <a:picLocks noChangeAspect="1"/>
          </p:cNvPicPr>
          <p:nvPr/>
        </p:nvPicPr>
        <p:blipFill rotWithShape="1">
          <a:blip r:embed="rId8" cstate="print">
            <a:extLst>
              <a:ext uri="{28A0092B-C50C-407E-A947-70E740481C1C}">
                <a14:useLocalDpi xmlns:a14="http://schemas.microsoft.com/office/drawing/2010/main" val="0"/>
              </a:ext>
            </a:extLst>
          </a:blip>
          <a:srcRect t="15937" b="18607"/>
          <a:stretch/>
        </p:blipFill>
        <p:spPr>
          <a:xfrm>
            <a:off x="4147169" y="5635493"/>
            <a:ext cx="4228342" cy="804162"/>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
        <p:nvSpPr>
          <p:cNvPr id="15" name="Прямоугольник 14"/>
          <p:cNvSpPr/>
          <p:nvPr/>
        </p:nvSpPr>
        <p:spPr>
          <a:xfrm>
            <a:off x="8599685" y="1188021"/>
            <a:ext cx="3422333" cy="5232202"/>
          </a:xfrm>
          <a:prstGeom prst="rect">
            <a:avLst/>
          </a:prstGeom>
          <a:solidFill>
            <a:schemeClr val="accent1">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700" b="1" i="0" u="none"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Причины использования образовательных</a:t>
            </a:r>
            <a:r>
              <a:rPr kumimoji="0" lang="ru-RU" sz="1700" b="1" i="0" u="none" strike="noStrike" kern="0" cap="none" spc="0" normalizeH="0" noProof="0" dirty="0" smtClean="0">
                <a:ln>
                  <a:noFill/>
                </a:ln>
                <a:solidFill>
                  <a:srgbClr val="C00000"/>
                </a:solidFill>
                <a:effectLst/>
                <a:uLnTx/>
                <a:uFillTx/>
                <a:latin typeface="Arial" panose="020B0604020202020204" pitchFamily="34" charset="0"/>
                <a:cs typeface="Arial" panose="020B0604020202020204" pitchFamily="34" charset="0"/>
              </a:rPr>
              <a:t> платформ</a:t>
            </a:r>
            <a:r>
              <a:rPr kumimoji="0" lang="ru-RU" sz="1700" b="1" i="0" u="none"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 </a:t>
            </a:r>
            <a:r>
              <a:rPr kumimoji="0" lang="ru-RU" sz="15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Обеспечение </a:t>
            </a:r>
            <a:r>
              <a:rPr kumimoji="0" lang="ru-RU" sz="15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высоких стандартов качества реализации инновационных методик, а именно – проектной деятельности, предметного обучения; автоматизация рутинных процедур; гибкие возможности индивидуализации; </a:t>
            </a:r>
            <a:r>
              <a:rPr kumimoji="0" lang="ru-RU" sz="1500" b="1" i="0" u="none" strike="noStrike" kern="0" cap="none" spc="0" normalizeH="0" baseline="0" noProof="0" dirty="0" err="1">
                <a:ln>
                  <a:noFill/>
                </a:ln>
                <a:solidFill>
                  <a:srgbClr val="002060"/>
                </a:solidFill>
                <a:effectLst/>
                <a:uLnTx/>
                <a:uFillTx/>
                <a:latin typeface="Arial" panose="020B0604020202020204" pitchFamily="34" charset="0"/>
                <a:cs typeface="Arial" panose="020B0604020202020204" pitchFamily="34" charset="0"/>
              </a:rPr>
              <a:t>геймификация</a:t>
            </a:r>
            <a:r>
              <a:rPr kumimoji="0" lang="ru-RU" sz="15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учебного процесса; возможность получения своевременной обратной связи об эффективности образовательного процесса и успешности обучения; повышение уровня индивидуальных образовательных результатов обучающихся; моментальный учет изменений всех процессов</a:t>
            </a:r>
          </a:p>
        </p:txBody>
      </p:sp>
      <p:pic>
        <p:nvPicPr>
          <p:cNvPr id="2" name="Рисунок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23592" y="4762501"/>
            <a:ext cx="1925514" cy="679937"/>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6118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2"/>
          <p:cNvSpPr>
            <a:spLocks noGrp="1"/>
          </p:cNvSpPr>
          <p:nvPr>
            <p:ph type="title"/>
          </p:nvPr>
        </p:nvSpPr>
        <p:spPr>
          <a:xfrm>
            <a:off x="0" y="68791"/>
            <a:ext cx="12192000" cy="650875"/>
          </a:xfrm>
        </p:spPr>
        <p:txBody>
          <a:bodyPr>
            <a:noAutofit/>
          </a:bodyPr>
          <a:lstStyle/>
          <a:p>
            <a:pPr lvl="0" algn="ctr">
              <a:defRPr/>
            </a:pPr>
            <a:r>
              <a:rPr lang="ru-RU" sz="4000" b="1" dirty="0">
                <a:solidFill>
                  <a:schemeClr val="accent5">
                    <a:lumMod val="50000"/>
                  </a:schemeClr>
                </a:solidFill>
                <a:latin typeface="Arial" panose="020B0604020202020204" pitchFamily="34" charset="0"/>
                <a:cs typeface="Arial" panose="020B0604020202020204" pitchFamily="34" charset="0"/>
              </a:rPr>
              <a:t>Цифровая образовательная среда</a:t>
            </a:r>
          </a:p>
        </p:txBody>
      </p:sp>
      <p:sp>
        <p:nvSpPr>
          <p:cNvPr id="6" name="Заголовок 1">
            <a:extLst>
              <a:ext uri="{FF2B5EF4-FFF2-40B4-BE49-F238E27FC236}">
                <a16:creationId xmlns:a16="http://schemas.microsoft.com/office/drawing/2014/main" id="{4F1095CC-5EC9-0A44-80E9-A04D6D760D03}"/>
              </a:ext>
            </a:extLst>
          </p:cNvPr>
          <p:cNvSpPr txBox="1">
            <a:spLocks/>
          </p:cNvSpPr>
          <p:nvPr/>
        </p:nvSpPr>
        <p:spPr>
          <a:xfrm>
            <a:off x="0" y="652847"/>
            <a:ext cx="12192000" cy="360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Распространение дистанционных технологий</a:t>
            </a:r>
            <a:endParaRPr kumimoji="0" lang="ru-RU" sz="2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pic>
        <p:nvPicPr>
          <p:cNvPr id="7" name="Picture 2" descr="profess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95278" y="117169"/>
            <a:ext cx="744056" cy="783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Прямоугольник 7"/>
          <p:cNvSpPr/>
          <p:nvPr/>
        </p:nvSpPr>
        <p:spPr>
          <a:xfrm>
            <a:off x="203033" y="1028197"/>
            <a:ext cx="11751900" cy="523220"/>
          </a:xfrm>
          <a:prstGeom prst="rect">
            <a:avLst/>
          </a:prstGeom>
          <a:solidFill>
            <a:schemeClr val="accent1">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Дистанционное обучение – </a:t>
            </a: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это новая</a:t>
            </a:r>
            <a:r>
              <a:rPr kumimoji="0" lang="en-US"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a:t>
            </a: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образовательная технология,  образование</a:t>
            </a:r>
            <a:r>
              <a:rPr kumimoji="0" lang="en-US"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a:t>
            </a: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нового тысячелетия, теснейшим образом связанное с компьютером как инструментом обучения, и сети Интернет как образовательной среды</a:t>
            </a:r>
          </a:p>
        </p:txBody>
      </p:sp>
      <p:sp>
        <p:nvSpPr>
          <p:cNvPr id="9" name="Прямоугольник 8"/>
          <p:cNvSpPr/>
          <p:nvPr/>
        </p:nvSpPr>
        <p:spPr>
          <a:xfrm>
            <a:off x="203034" y="1657739"/>
            <a:ext cx="2861900" cy="5078313"/>
          </a:xfrm>
          <a:prstGeom prst="rect">
            <a:avLst/>
          </a:prstGeom>
          <a:solidFill>
            <a:schemeClr val="accent1">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200" b="1" i="1" u="sng" strike="noStrike" kern="0" cap="none" spc="0" normalizeH="0" baseline="0" noProof="0" dirty="0" smtClean="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Главные вопросы:</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200" b="1" i="1" u="none" strike="noStrike" kern="0" cap="none" spc="0" normalizeH="0" baseline="0" noProof="0" dirty="0" smtClean="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Как правильно и эффективно организовать дистанционное обучение, чтобы было комфортно всем участникам образовательных отношений?</a:t>
            </a:r>
          </a:p>
          <a:p>
            <a:pPr marL="285750" indent="-285750" defTabSz="914400">
              <a:buFont typeface="Wingdings" panose="05000000000000000000" pitchFamily="2" charset="2"/>
              <a:buChar char="Ø"/>
              <a:defRPr/>
            </a:pPr>
            <a:r>
              <a:rPr lang="ru-RU" sz="1200" b="1" i="1" dirty="0" smtClean="0">
                <a:solidFill>
                  <a:srgbClr val="002060"/>
                </a:solidFill>
                <a:latin typeface="Arial" panose="020B0604020202020204" pitchFamily="34" charset="0"/>
                <a:cs typeface="Arial" panose="020B0604020202020204" pitchFamily="34" charset="0"/>
              </a:rPr>
              <a:t>Как быть, если нет опыта работы на ДО?</a:t>
            </a:r>
            <a:endParaRPr lang="ru-RU" sz="1200" dirty="0" smtClean="0">
              <a:solidFill>
                <a:srgbClr val="002060"/>
              </a:solidFill>
              <a:latin typeface="Arial" panose="020B0604020202020204" pitchFamily="34" charset="0"/>
              <a:cs typeface="Arial" panose="020B0604020202020204" pitchFamily="34" charset="0"/>
            </a:endParaRPr>
          </a:p>
          <a:p>
            <a:pPr marL="285750" indent="-285750" defTabSz="914400">
              <a:buFont typeface="Wingdings" panose="05000000000000000000" pitchFamily="2" charset="2"/>
              <a:buChar char="Ø"/>
              <a:defRPr/>
            </a:pPr>
            <a:r>
              <a:rPr lang="ru-RU" sz="1200" b="1" i="1" dirty="0" smtClean="0">
                <a:solidFill>
                  <a:srgbClr val="002060"/>
                </a:solidFill>
                <a:latin typeface="Arial" panose="020B0604020202020204" pitchFamily="34" charset="0"/>
                <a:cs typeface="Arial" panose="020B0604020202020204" pitchFamily="34" charset="0"/>
              </a:rPr>
              <a:t>Как соблюсти нормы СанПиН? </a:t>
            </a:r>
            <a:endParaRPr lang="ru-RU" sz="1200" dirty="0" smtClean="0">
              <a:solidFill>
                <a:srgbClr val="002060"/>
              </a:solidFill>
              <a:latin typeface="Arial" panose="020B0604020202020204" pitchFamily="34" charset="0"/>
              <a:cs typeface="Arial" panose="020B0604020202020204" pitchFamily="34" charset="0"/>
            </a:endParaRPr>
          </a:p>
          <a:p>
            <a:pPr marL="285750" indent="-285750" defTabSz="914400">
              <a:buFont typeface="Wingdings" panose="05000000000000000000" pitchFamily="2" charset="2"/>
              <a:buChar char="Ø"/>
              <a:defRPr/>
            </a:pPr>
            <a:r>
              <a:rPr lang="ru-RU" sz="1200" b="1" i="1" dirty="0" smtClean="0">
                <a:solidFill>
                  <a:srgbClr val="002060"/>
                </a:solidFill>
                <a:latin typeface="Arial" panose="020B0604020202020204" pitchFamily="34" charset="0"/>
                <a:cs typeface="Arial" panose="020B0604020202020204" pitchFamily="34" charset="0"/>
              </a:rPr>
              <a:t>Как организовать обратную связь?</a:t>
            </a:r>
            <a:r>
              <a:rPr lang="ru-RU" sz="1200" dirty="0" smtClean="0">
                <a:solidFill>
                  <a:srgbClr val="002060"/>
                </a:solidFill>
                <a:latin typeface="Arial" panose="020B0604020202020204" pitchFamily="34" charset="0"/>
                <a:cs typeface="Arial" panose="020B0604020202020204" pitchFamily="34" charset="0"/>
              </a:rPr>
              <a:t> </a:t>
            </a:r>
          </a:p>
          <a:p>
            <a:pPr marL="285750" indent="-285750" defTabSz="914400">
              <a:buFont typeface="Wingdings" panose="05000000000000000000" pitchFamily="2" charset="2"/>
              <a:buChar char="Ø"/>
              <a:defRPr/>
            </a:pPr>
            <a:r>
              <a:rPr lang="ru-RU" sz="1200" b="1" i="1" dirty="0">
                <a:solidFill>
                  <a:srgbClr val="002060"/>
                </a:solidFill>
                <a:latin typeface="Arial" panose="020B0604020202020204" pitchFamily="34" charset="0"/>
                <a:cs typeface="Arial" panose="020B0604020202020204" pitchFamily="34" charset="0"/>
              </a:rPr>
              <a:t>Как грамотно составить расписание на ДО? </a:t>
            </a:r>
            <a:endParaRPr lang="ru-RU" sz="1200" dirty="0">
              <a:solidFill>
                <a:srgbClr val="002060"/>
              </a:solidFill>
              <a:latin typeface="Arial" panose="020B0604020202020204" pitchFamily="34" charset="0"/>
              <a:cs typeface="Arial" panose="020B0604020202020204" pitchFamily="34" charset="0"/>
            </a:endParaRPr>
          </a:p>
          <a:p>
            <a:pPr marL="285750" indent="-285750" defTabSz="914400">
              <a:buFont typeface="Wingdings" panose="05000000000000000000" pitchFamily="2" charset="2"/>
              <a:buChar char="Ø"/>
              <a:defRPr/>
            </a:pPr>
            <a:r>
              <a:rPr lang="ru-RU" sz="1200" b="1" i="1" dirty="0">
                <a:solidFill>
                  <a:srgbClr val="002060"/>
                </a:solidFill>
                <a:latin typeface="Arial" panose="020B0604020202020204" pitchFamily="34" charset="0"/>
                <a:cs typeface="Arial" panose="020B0604020202020204" pitchFamily="34" charset="0"/>
              </a:rPr>
              <a:t>Какие учебные платформы будут доступны и понятны учащимся? </a:t>
            </a:r>
            <a:endParaRPr lang="ru-RU" sz="1200" dirty="0">
              <a:solidFill>
                <a:srgbClr val="002060"/>
              </a:solidFill>
              <a:latin typeface="Arial" panose="020B0604020202020204" pitchFamily="34" charset="0"/>
              <a:cs typeface="Arial" panose="020B0604020202020204" pitchFamily="34" charset="0"/>
            </a:endParaRPr>
          </a:p>
          <a:p>
            <a:pPr marL="285750" indent="-285750" defTabSz="914400">
              <a:buFont typeface="Wingdings" panose="05000000000000000000" pitchFamily="2" charset="2"/>
              <a:buChar char="Ø"/>
              <a:defRPr/>
            </a:pPr>
            <a:r>
              <a:rPr lang="ru-RU" sz="1200" b="1" i="1" dirty="0">
                <a:solidFill>
                  <a:srgbClr val="002060"/>
                </a:solidFill>
                <a:latin typeface="Arial" panose="020B0604020202020204" pitchFamily="34" charset="0"/>
                <a:cs typeface="Arial" panose="020B0604020202020204" pitchFamily="34" charset="0"/>
              </a:rPr>
              <a:t>Как подключиться ребенку к уроку, если он один </a:t>
            </a:r>
            <a:r>
              <a:rPr lang="ru-RU" sz="1200" b="1" i="1" dirty="0" smtClean="0">
                <a:solidFill>
                  <a:srgbClr val="002060"/>
                </a:solidFill>
                <a:latin typeface="Arial" panose="020B0604020202020204" pitchFamily="34" charset="0"/>
                <a:cs typeface="Arial" panose="020B0604020202020204" pitchFamily="34" charset="0"/>
              </a:rPr>
              <a:t>дома?</a:t>
            </a:r>
            <a:endParaRPr lang="ru-RU" sz="1200" dirty="0">
              <a:solidFill>
                <a:srgbClr val="002060"/>
              </a:solidFill>
              <a:latin typeface="Arial" panose="020B0604020202020204" pitchFamily="34" charset="0"/>
              <a:cs typeface="Arial" panose="020B0604020202020204" pitchFamily="34" charset="0"/>
            </a:endParaRPr>
          </a:p>
          <a:p>
            <a:pPr marL="285750" indent="-285750" defTabSz="914400">
              <a:buFont typeface="Wingdings" panose="05000000000000000000" pitchFamily="2" charset="2"/>
              <a:buChar char="Ø"/>
              <a:defRPr/>
            </a:pPr>
            <a:r>
              <a:rPr lang="ru-RU" sz="1200" b="1" i="1" dirty="0" smtClean="0">
                <a:solidFill>
                  <a:srgbClr val="002060"/>
                </a:solidFill>
                <a:latin typeface="Arial" panose="020B0604020202020204" pitchFamily="34" charset="0"/>
                <a:cs typeface="Arial" panose="020B0604020202020204" pitchFamily="34" charset="0"/>
              </a:rPr>
              <a:t>Что </a:t>
            </a:r>
            <a:r>
              <a:rPr lang="ru-RU" sz="1200" b="1" i="1" dirty="0">
                <a:solidFill>
                  <a:srgbClr val="002060"/>
                </a:solidFill>
                <a:latin typeface="Arial" panose="020B0604020202020204" pitchFamily="34" charset="0"/>
                <a:cs typeface="Arial" panose="020B0604020202020204" pitchFamily="34" charset="0"/>
              </a:rPr>
              <a:t>делать, если нет технической </a:t>
            </a:r>
            <a:r>
              <a:rPr lang="ru-RU" sz="1200" b="1" i="1" dirty="0" smtClean="0">
                <a:solidFill>
                  <a:srgbClr val="002060"/>
                </a:solidFill>
                <a:latin typeface="Arial" panose="020B0604020202020204" pitchFamily="34" charset="0"/>
                <a:cs typeface="Arial" panose="020B0604020202020204" pitchFamily="34" charset="0"/>
              </a:rPr>
              <a:t>возможности </a:t>
            </a:r>
            <a:r>
              <a:rPr lang="ru-RU" sz="1200" b="1" i="1" dirty="0">
                <a:solidFill>
                  <a:srgbClr val="002060"/>
                </a:solidFill>
                <a:latin typeface="Arial" panose="020B0604020202020204" pitchFamily="34" charset="0"/>
                <a:cs typeface="Arial" panose="020B0604020202020204" pitchFamily="34" charset="0"/>
              </a:rPr>
              <a:t>выхода в </a:t>
            </a:r>
            <a:r>
              <a:rPr lang="ru-RU" sz="1200" b="1" i="1" dirty="0" smtClean="0">
                <a:solidFill>
                  <a:srgbClr val="002060"/>
                </a:solidFill>
                <a:latin typeface="Arial" panose="020B0604020202020204" pitchFamily="34" charset="0"/>
                <a:cs typeface="Arial" panose="020B0604020202020204" pitchFamily="34" charset="0"/>
              </a:rPr>
              <a:t>Интернет? </a:t>
            </a:r>
          </a:p>
          <a:p>
            <a:pPr marL="171450" indent="-171450">
              <a:buFont typeface="Wingdings" panose="05000000000000000000" pitchFamily="2" charset="2"/>
              <a:buChar char="Ø"/>
            </a:pPr>
            <a:r>
              <a:rPr lang="ru-RU" sz="1200" b="1" i="1" dirty="0" smtClean="0">
                <a:solidFill>
                  <a:srgbClr val="002060"/>
                </a:solidFill>
                <a:latin typeface="Arial" panose="020B0604020202020204" pitchFamily="34" charset="0"/>
                <a:cs typeface="Arial" panose="020B0604020202020204" pitchFamily="34" charset="0"/>
              </a:rPr>
              <a:t>Каким </a:t>
            </a:r>
            <a:r>
              <a:rPr lang="ru-RU" sz="1200" b="1" i="1" dirty="0">
                <a:solidFill>
                  <a:srgbClr val="002060"/>
                </a:solidFill>
                <a:latin typeface="Arial" panose="020B0604020202020204" pitchFamily="34" charset="0"/>
                <a:cs typeface="Arial" panose="020B0604020202020204" pitchFamily="34" charset="0"/>
              </a:rPr>
              <a:t>образом организовать учебу, </a:t>
            </a:r>
            <a:r>
              <a:rPr lang="ru-RU" sz="1200" b="1" i="1" dirty="0" smtClean="0">
                <a:solidFill>
                  <a:srgbClr val="002060"/>
                </a:solidFill>
                <a:latin typeface="Arial" panose="020B0604020202020204" pitchFamily="34" charset="0"/>
                <a:cs typeface="Arial" panose="020B0604020202020204" pitchFamily="34" charset="0"/>
              </a:rPr>
              <a:t>если </a:t>
            </a:r>
            <a:r>
              <a:rPr lang="ru-RU" sz="1200" b="1" i="1" dirty="0">
                <a:solidFill>
                  <a:srgbClr val="002060"/>
                </a:solidFill>
                <a:latin typeface="Arial" panose="020B0604020202020204" pitchFamily="34" charset="0"/>
                <a:cs typeface="Arial" panose="020B0604020202020204" pitchFamily="34" charset="0"/>
              </a:rPr>
              <a:t>в семье 2 – 3 школьника</a:t>
            </a:r>
            <a:r>
              <a:rPr lang="ru-RU" sz="1200" b="1" i="1" dirty="0" smtClean="0">
                <a:solidFill>
                  <a:srgbClr val="002060"/>
                </a:solidFill>
                <a:latin typeface="Arial" panose="020B0604020202020204" pitchFamily="34" charset="0"/>
                <a:cs typeface="Arial" panose="020B0604020202020204" pitchFamily="34" charset="0"/>
              </a:rPr>
              <a:t>?</a:t>
            </a:r>
            <a:endParaRPr lang="ru-RU" sz="1200" dirty="0">
              <a:solidFill>
                <a:srgbClr val="002060"/>
              </a:solidFill>
              <a:latin typeface="Arial" panose="020B0604020202020204" pitchFamily="34" charset="0"/>
              <a:cs typeface="Arial" panose="020B0604020202020204" pitchFamily="34" charset="0"/>
            </a:endParaRPr>
          </a:p>
        </p:txBody>
      </p:sp>
      <p:sp>
        <p:nvSpPr>
          <p:cNvPr id="10" name="Прямоугольник 9"/>
          <p:cNvSpPr/>
          <p:nvPr/>
        </p:nvSpPr>
        <p:spPr>
          <a:xfrm>
            <a:off x="3172149" y="1657739"/>
            <a:ext cx="3880584" cy="830997"/>
          </a:xfrm>
          <a:prstGeom prst="rect">
            <a:avLst/>
          </a:prstGeom>
          <a:solidFill>
            <a:schemeClr val="accent1">
              <a:lumMod val="20000"/>
              <a:lumOff val="80000"/>
            </a:schemeClr>
          </a:solidFill>
          <a:ln w="28575">
            <a:noFill/>
          </a:ln>
          <a:scene3d>
            <a:camera prst="orthographicFront"/>
            <a:lightRig rig="threePt" dir="t"/>
          </a:scene3d>
          <a:sp3d>
            <a:bevelT/>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200" b="1" i="1" u="sng" strike="noStrike" kern="0" cap="none" spc="0" normalizeH="0" baseline="0" noProof="0" dirty="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Электронный документооборот</a:t>
            </a:r>
            <a:r>
              <a:rPr kumimoji="0" lang="ru-RU" sz="1200" b="1" i="1" u="none" strike="noStrike" kern="0" cap="none" spc="0" normalizeH="0" baseline="0" noProof="0" dirty="0">
                <a:ln>
                  <a:noFill/>
                </a:ln>
                <a:solidFill>
                  <a:srgbClr val="C00000"/>
                </a:solidFill>
                <a:effectLst/>
                <a:uLnTx/>
                <a:uFillTx/>
                <a:latin typeface="Arial" panose="020B0604020202020204" pitchFamily="34" charset="0"/>
                <a:ea typeface="Times New Roman" panose="02020603050405020304" pitchFamily="18" charset="0"/>
                <a:cs typeface="Arial" panose="020B0604020202020204" pitchFamily="34" charset="0"/>
              </a:rPr>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200" b="1" i="1" u="none" strike="noStrike" kern="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Электронное </a:t>
            </a:r>
            <a:r>
              <a:rPr kumimoji="0" lang="ru-RU" sz="1200" b="1" i="1" u="none" strike="noStrike" kern="0" cap="none" spc="0" normalizeH="0" baseline="0" noProof="0" dirty="0" smtClean="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расписание</a:t>
            </a:r>
            <a:r>
              <a:rPr kumimoji="0" lang="en-US" sz="1200" b="1" i="1" u="none" strike="noStrike" kern="0" cap="none" spc="0" normalizeH="0" baseline="0" noProof="0" dirty="0" smtClean="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 </a:t>
            </a:r>
            <a:r>
              <a:rPr lang="en-US" sz="1200" b="1" i="1" kern="0" noProof="0" dirty="0" err="1" smtClean="0">
                <a:solidFill>
                  <a:srgbClr val="002060"/>
                </a:solidFill>
                <a:latin typeface="Arial" panose="020B0604020202020204" pitchFamily="34" charset="0"/>
                <a:ea typeface="Times New Roman" panose="02020603050405020304" pitchFamily="18" charset="0"/>
                <a:cs typeface="Arial" panose="020B0604020202020204" pitchFamily="34" charset="0"/>
              </a:rPr>
              <a:t>Asc</a:t>
            </a:r>
            <a:r>
              <a:rPr kumimoji="0" lang="ru-RU" sz="1200" b="1" i="1" u="none" strike="noStrike" kern="0" cap="none" spc="0" normalizeH="0" baseline="0" noProof="0" dirty="0" smtClean="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 АИС «ЭШ 2.0» </a:t>
            </a:r>
            <a:endParaRPr kumimoji="0" lang="ru-RU" sz="1200" b="1" i="1" u="none" strike="noStrike" kern="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200" b="1" i="1" u="none" strike="noStrike" kern="0" cap="none" spc="0" normalizeH="0" baseline="0" noProof="0" dirty="0" smtClean="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(электронный </a:t>
            </a:r>
            <a:r>
              <a:rPr kumimoji="0" lang="ru-RU" sz="1200" b="1" i="1" u="none" strike="noStrike" kern="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журнал, э</a:t>
            </a:r>
            <a:r>
              <a:rPr kumimoji="0" lang="ru-RU" sz="1200" b="1" i="1" u="none" strike="noStrike" kern="0" cap="none" spc="0" normalizeH="0" baseline="0" noProof="0" dirty="0" smtClean="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лектронные дневники)</a:t>
            </a:r>
            <a:endParaRPr kumimoji="0" lang="ru-RU" sz="1200" b="1" i="1" u="none" strike="noStrike" kern="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200" b="1" i="1" u="none" strike="noStrike" kern="0" cap="none" spc="0" normalizeH="0" baseline="0" noProof="0" dirty="0" err="1">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гугл</a:t>
            </a:r>
            <a:r>
              <a:rPr kumimoji="0" lang="ru-RU" sz="1200" b="1" i="1" u="none" strike="noStrike" kern="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ru-RU" sz="1200" b="1" i="1" u="none" strike="noStrike" kern="0" cap="none" spc="0" normalizeH="0" baseline="0" noProof="0" dirty="0" smtClean="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 таблицы, </a:t>
            </a:r>
            <a:r>
              <a:rPr kumimoji="0" lang="ru-RU" sz="1200" b="1" i="1" u="none" strike="noStrike" kern="0" cap="none" spc="0" normalizeH="0" baseline="0" noProof="0" dirty="0" err="1" smtClean="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гугл</a:t>
            </a:r>
            <a:r>
              <a:rPr kumimoji="0" lang="ru-RU" sz="1200" b="1" i="1" u="none" strike="noStrike" kern="0" cap="none" spc="0" normalizeH="0" baseline="0" noProof="0" dirty="0" smtClean="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rPr>
              <a:t> - сайт</a:t>
            </a:r>
            <a:endParaRPr kumimoji="0" lang="ru-RU" sz="1200" b="1" i="1"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pic>
        <p:nvPicPr>
          <p:cNvPr id="11" name="Рисунок 10"/>
          <p:cNvPicPr>
            <a:picLocks noChangeAspect="1"/>
          </p:cNvPicPr>
          <p:nvPr/>
        </p:nvPicPr>
        <p:blipFill rotWithShape="1">
          <a:blip r:embed="rId3" cstate="print">
            <a:extLst>
              <a:ext uri="{28A0092B-C50C-407E-A947-70E740481C1C}">
                <a14:useLocalDpi xmlns:a14="http://schemas.microsoft.com/office/drawing/2010/main" val="0"/>
              </a:ext>
            </a:extLst>
          </a:blip>
          <a:srcRect l="49348" r="396"/>
          <a:stretch/>
        </p:blipFill>
        <p:spPr>
          <a:xfrm>
            <a:off x="3173220" y="2666831"/>
            <a:ext cx="2592580" cy="3937269"/>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2" name="Рисунок 1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572897" y="2866242"/>
            <a:ext cx="2385805" cy="1361465"/>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3" name="Объект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3610" y="4605213"/>
            <a:ext cx="3037783" cy="1987936"/>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4" name="Рисунок 13"/>
          <p:cNvPicPr>
            <a:picLocks noChangeAspect="1"/>
          </p:cNvPicPr>
          <p:nvPr/>
        </p:nvPicPr>
        <p:blipFill rotWithShape="1">
          <a:blip r:embed="rId6" cstate="print">
            <a:extLst>
              <a:ext uri="{28A0092B-C50C-407E-A947-70E740481C1C}">
                <a14:useLocalDpi xmlns:a14="http://schemas.microsoft.com/office/drawing/2010/main" val="0"/>
              </a:ext>
            </a:extLst>
          </a:blip>
          <a:srcRect r="14936"/>
          <a:stretch/>
        </p:blipFill>
        <p:spPr>
          <a:xfrm>
            <a:off x="9117303" y="4625273"/>
            <a:ext cx="1216263" cy="1978826"/>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
        <p:nvSpPr>
          <p:cNvPr id="16" name="Прямоугольник 15"/>
          <p:cNvSpPr/>
          <p:nvPr/>
        </p:nvSpPr>
        <p:spPr>
          <a:xfrm>
            <a:off x="7159948" y="1657739"/>
            <a:ext cx="4817559" cy="2816156"/>
          </a:xfrm>
          <a:prstGeom prst="rect">
            <a:avLst/>
          </a:prstGeom>
          <a:solidFill>
            <a:schemeClr val="accent2">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200" b="1" i="0" u="sng"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ИТОГ: </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В </a:t>
            </a:r>
            <a:r>
              <a:rPr kumimoji="0" lang="ru-RU" sz="11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школе № 85 автоматизирован процесс управления образовательной деятельностью: 100%-</a:t>
            </a:r>
            <a:r>
              <a:rPr kumimoji="0" lang="ru-RU" sz="1100" b="1" i="0" u="none" strike="noStrike" kern="0" cap="none" spc="0" normalizeH="0" baseline="0" noProof="0" dirty="0" err="1">
                <a:ln>
                  <a:noFill/>
                </a:ln>
                <a:solidFill>
                  <a:srgbClr val="002060"/>
                </a:solidFill>
                <a:effectLst/>
                <a:uLnTx/>
                <a:uFillTx/>
                <a:latin typeface="Arial" panose="020B0604020202020204" pitchFamily="34" charset="0"/>
                <a:cs typeface="Arial" panose="020B0604020202020204" pitchFamily="34" charset="0"/>
              </a:rPr>
              <a:t>ный</a:t>
            </a:r>
            <a:r>
              <a:rPr kumimoji="0" lang="ru-RU" sz="11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охват дистанционным обучением учителей и учащихся школы, 100% учителей повысили свою квалификацию в области ИКТ, повысился уровень самостоятельности учащихся в образовательной деятельности на основе использования цифровых, Интернет-образовательных ресурсов, </a:t>
            </a:r>
            <a:r>
              <a:rPr kumimoji="0" lang="ru-RU" sz="11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образовательных платформ</a:t>
            </a:r>
            <a:r>
              <a:rPr kumimoji="0" lang="ru-RU" sz="11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повысился уровень регулярного использования педагогами ИКТ в образовательной </a:t>
            </a:r>
            <a:r>
              <a:rPr kumimoji="0" lang="ru-RU" sz="11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деятельности.</a:t>
            </a:r>
            <a:r>
              <a:rPr kumimoji="0" lang="ru-RU" sz="1100" b="1" i="0" u="none" strike="noStrike" kern="0" cap="none" spc="0" normalizeH="0" noProof="0" dirty="0" smtClean="0">
                <a:ln>
                  <a:noFill/>
                </a:ln>
                <a:solidFill>
                  <a:srgbClr val="002060"/>
                </a:solidFill>
                <a:effectLst/>
                <a:uLnTx/>
                <a:uFillTx/>
                <a:latin typeface="Arial" panose="020B0604020202020204" pitchFamily="34" charset="0"/>
                <a:cs typeface="Arial" panose="020B0604020202020204" pitchFamily="34" charset="0"/>
              </a:rPr>
              <a:t> </a:t>
            </a:r>
            <a:r>
              <a:rPr kumimoji="0" lang="ru-RU" sz="11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Применение </a:t>
            </a:r>
            <a:r>
              <a:rPr kumimoji="0" lang="ru-RU" sz="11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дистанционных образовательных технологий открывает перспективное направление в обучении, которое позволяет максимально эффективно использовать человеческий потенциал и создает условия для самореализации в течение всей жизни и направлен на реализацию ФГОС нового поколения</a:t>
            </a:r>
            <a:r>
              <a:rPr kumimoji="0" lang="ru-RU" sz="11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a:t>
            </a:r>
            <a:endParaRPr kumimoji="0" lang="ru-RU" sz="11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pic>
        <p:nvPicPr>
          <p:cNvPr id="17" name="Рисунок 16"/>
          <p:cNvPicPr>
            <a:picLocks noChangeAspect="1"/>
          </p:cNvPicPr>
          <p:nvPr/>
        </p:nvPicPr>
        <p:blipFill rotWithShape="1">
          <a:blip r:embed="rId7" cstate="print">
            <a:extLst>
              <a:ext uri="{28A0092B-C50C-407E-A947-70E740481C1C}">
                <a14:useLocalDpi xmlns:a14="http://schemas.microsoft.com/office/drawing/2010/main" val="0"/>
              </a:ext>
            </a:extLst>
          </a:blip>
          <a:srcRect t="-575" b="841"/>
          <a:stretch/>
        </p:blipFill>
        <p:spPr>
          <a:xfrm>
            <a:off x="10509477" y="4625273"/>
            <a:ext cx="1365741" cy="1978827"/>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5" name="Рисунок 14"/>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024480" y="5903164"/>
            <a:ext cx="741319" cy="689985"/>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8" name="Picture 2" descr="https://itcrumbs.ru/wp-content/uploads/2019/11/sled1-e1574328108381.jpg"/>
          <p:cNvPicPr>
            <a:picLocks noChangeAspect="1" noChangeArrowheads="1"/>
          </p:cNvPicPr>
          <p:nvPr/>
        </p:nvPicPr>
        <p:blipFill rotWithShape="1">
          <a:blip r:embed="rId9" cstate="hqprint">
            <a:extLst>
              <a:ext uri="{28A0092B-C50C-407E-A947-70E740481C1C}">
                <a14:useLocalDpi xmlns:a14="http://schemas.microsoft.com/office/drawing/2010/main" val="0"/>
              </a:ext>
            </a:extLst>
          </a:blip>
          <a:srcRect r="9243"/>
          <a:stretch/>
        </p:blipFill>
        <p:spPr bwMode="auto">
          <a:xfrm>
            <a:off x="10617539" y="113439"/>
            <a:ext cx="1337394" cy="816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9738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719666"/>
            <a:ext cx="12192000" cy="694267"/>
          </a:xfrm>
        </p:spPr>
        <p:txBody>
          <a:bodyPr>
            <a:normAutofit/>
          </a:bodyPr>
          <a:lstStyle/>
          <a:p>
            <a:pPr algn="ctr"/>
            <a:r>
              <a:rPr lang="ru-RU" sz="2000" b="1" dirty="0" smtClean="0">
                <a:solidFill>
                  <a:srgbClr val="C00000"/>
                </a:solidFill>
                <a:latin typeface="Arial" panose="020B0604020202020204" pitchFamily="34" charset="0"/>
                <a:cs typeface="Arial" panose="020B0604020202020204" pitchFamily="34" charset="0"/>
              </a:rPr>
              <a:t>ЛИН – ПРОЕКТ «Оптимизация</a:t>
            </a:r>
            <a:r>
              <a:rPr lang="ru-RU" sz="2000" b="1" dirty="0">
                <a:solidFill>
                  <a:srgbClr val="C00000"/>
                </a:solidFill>
                <a:latin typeface="Arial" panose="020B0604020202020204" pitchFamily="34" charset="0"/>
                <a:cs typeface="Arial" panose="020B0604020202020204" pitchFamily="34" charset="0"/>
              </a:rPr>
              <a:t>, координация и интеграция деятельности </a:t>
            </a:r>
            <a:r>
              <a:rPr lang="ru-RU" sz="2000" b="1" dirty="0" smtClean="0">
                <a:solidFill>
                  <a:srgbClr val="C00000"/>
                </a:solidFill>
                <a:latin typeface="Arial" panose="020B0604020202020204" pitchFamily="34" charset="0"/>
                <a:cs typeface="Arial" panose="020B0604020202020204" pitchFamily="34" charset="0"/>
              </a:rPr>
              <a:t/>
            </a:r>
            <a:br>
              <a:rPr lang="ru-RU" sz="2000" b="1" dirty="0" smtClean="0">
                <a:solidFill>
                  <a:srgbClr val="C00000"/>
                </a:solidFill>
                <a:latin typeface="Arial" panose="020B0604020202020204" pitchFamily="34" charset="0"/>
                <a:cs typeface="Arial" panose="020B0604020202020204" pitchFamily="34" charset="0"/>
              </a:rPr>
            </a:br>
            <a:r>
              <a:rPr lang="ru-RU" sz="2000" b="1" dirty="0" smtClean="0">
                <a:solidFill>
                  <a:srgbClr val="C00000"/>
                </a:solidFill>
                <a:latin typeface="Arial" panose="020B0604020202020204" pitchFamily="34" charset="0"/>
                <a:cs typeface="Arial" panose="020B0604020202020204" pitchFamily="34" charset="0"/>
              </a:rPr>
              <a:t>педагогических </a:t>
            </a:r>
            <a:r>
              <a:rPr lang="ru-RU" sz="2000" b="1" dirty="0">
                <a:solidFill>
                  <a:srgbClr val="C00000"/>
                </a:solidFill>
                <a:latin typeface="Arial" panose="020B0604020202020204" pitchFamily="34" charset="0"/>
                <a:cs typeface="Arial" panose="020B0604020202020204" pitchFamily="34" charset="0"/>
              </a:rPr>
              <a:t>работников МАОУ «СОШ № 85</a:t>
            </a:r>
            <a:r>
              <a:rPr lang="ru-RU" sz="2000" b="1" dirty="0" smtClean="0">
                <a:solidFill>
                  <a:srgbClr val="C00000"/>
                </a:solidFill>
                <a:latin typeface="Arial" panose="020B0604020202020204" pitchFamily="34" charset="0"/>
                <a:cs typeface="Arial" panose="020B0604020202020204" pitchFamily="34" charset="0"/>
              </a:rPr>
              <a:t>»</a:t>
            </a:r>
            <a:endParaRPr lang="ru-RU" sz="2000" b="1" dirty="0">
              <a:solidFill>
                <a:srgbClr val="C00000"/>
              </a:solidFill>
              <a:latin typeface="Arial" panose="020B0604020202020204" pitchFamily="34" charset="0"/>
              <a:cs typeface="Arial" panose="020B0604020202020204" pitchFamily="34" charset="0"/>
            </a:endParaRPr>
          </a:p>
        </p:txBody>
      </p:sp>
      <p:sp>
        <p:nvSpPr>
          <p:cNvPr id="5" name="Заголовок 2"/>
          <p:cNvSpPr txBox="1">
            <a:spLocks/>
          </p:cNvSpPr>
          <p:nvPr/>
        </p:nvSpPr>
        <p:spPr>
          <a:xfrm>
            <a:off x="0" y="68791"/>
            <a:ext cx="12192000"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ru-RU" sz="4000" b="1" dirty="0" smtClean="0">
                <a:solidFill>
                  <a:schemeClr val="accent5">
                    <a:lumMod val="50000"/>
                  </a:schemeClr>
                </a:solidFill>
                <a:latin typeface="Arial" panose="020B0604020202020204" pitchFamily="34" charset="0"/>
                <a:cs typeface="Arial" panose="020B0604020202020204" pitchFamily="34" charset="0"/>
              </a:rPr>
              <a:t>Цифровая образовательная среда</a:t>
            </a:r>
            <a:endParaRPr lang="ru-RU" sz="4000" b="1" dirty="0">
              <a:solidFill>
                <a:schemeClr val="accent5">
                  <a:lumMod val="50000"/>
                </a:schemeClr>
              </a:solidFill>
              <a:latin typeface="Arial" panose="020B0604020202020204" pitchFamily="34" charset="0"/>
              <a:cs typeface="Arial" panose="020B0604020202020204" pitchFamily="34" charset="0"/>
            </a:endParaRPr>
          </a:p>
        </p:txBody>
      </p:sp>
      <p:pic>
        <p:nvPicPr>
          <p:cNvPr id="6" name="Picture 2" descr="profess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559811" y="283259"/>
            <a:ext cx="744056" cy="783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Заголовок 1"/>
          <p:cNvSpPr txBox="1">
            <a:spLocks/>
          </p:cNvSpPr>
          <p:nvPr/>
        </p:nvSpPr>
        <p:spPr>
          <a:xfrm>
            <a:off x="228952" y="1507812"/>
            <a:ext cx="5765448" cy="650875"/>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l" defTabSz="914216"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3200" b="1" dirty="0" smtClean="0">
                <a:solidFill>
                  <a:srgbClr val="002060"/>
                </a:solidFill>
                <a:latin typeface="Arial" panose="020B0604020202020204" pitchFamily="34" charset="0"/>
                <a:cs typeface="Arial" panose="020B0604020202020204" pitchFamily="34" charset="0"/>
              </a:rPr>
              <a:t>Визуализация («БЫЛО»)</a:t>
            </a:r>
            <a:endParaRPr lang="ru-RU" sz="3200" b="1" dirty="0">
              <a:solidFill>
                <a:srgbClr val="002060"/>
              </a:solidFill>
              <a:latin typeface="Arial" panose="020B0604020202020204" pitchFamily="34" charset="0"/>
              <a:cs typeface="Arial" panose="020B0604020202020204" pitchFamily="34" charset="0"/>
            </a:endParaRPr>
          </a:p>
        </p:txBody>
      </p:sp>
      <p:sp>
        <p:nvSpPr>
          <p:cNvPr id="8" name="Заголовок 1"/>
          <p:cNvSpPr txBox="1">
            <a:spLocks/>
          </p:cNvSpPr>
          <p:nvPr/>
        </p:nvSpPr>
        <p:spPr>
          <a:xfrm>
            <a:off x="6286675" y="5662857"/>
            <a:ext cx="5765449" cy="666638"/>
          </a:xfrm>
          <a:prstGeom prst="rect">
            <a:avLst/>
          </a:prstGeom>
          <a:solidFill>
            <a:schemeClr val="accent2">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rmAutofit/>
          </a:bodyPr>
          <a:lstStyle>
            <a:lvl1pPr algn="l" defTabSz="914216"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216" rtl="0" eaLnBrk="1" fontAlgn="auto" latinLnBrk="0" hangingPunct="1">
              <a:lnSpc>
                <a:spcPct val="90000"/>
              </a:lnSpc>
              <a:spcBef>
                <a:spcPct val="0"/>
              </a:spcBef>
              <a:spcAft>
                <a:spcPts val="0"/>
              </a:spcAft>
              <a:buClrTx/>
              <a:buSzTx/>
              <a:buFontTx/>
              <a:buNone/>
              <a:tabLst/>
              <a:defRPr/>
            </a:pPr>
            <a:r>
              <a:rPr kumimoji="0" lang="ru-RU" sz="3200" b="1" i="0" u="none" strike="noStrike" kern="120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Визуализация («СТАЛО»)</a:t>
            </a:r>
            <a:endParaRPr kumimoji="0" lang="ru-RU" sz="32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pic>
        <p:nvPicPr>
          <p:cNvPr id="9" name="Объект 5">
            <a:extLst>
              <a:ext uri="{FF2B5EF4-FFF2-40B4-BE49-F238E27FC236}">
                <a16:creationId xmlns:a16="http://schemas.microsoft.com/office/drawing/2014/main" id="{63476108-93AB-43FF-8A0F-82F020749A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790" y="4557967"/>
            <a:ext cx="2685150" cy="1771528"/>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0" name="Рисунок 9">
            <a:extLst>
              <a:ext uri="{FF2B5EF4-FFF2-40B4-BE49-F238E27FC236}">
                <a16:creationId xmlns:a16="http://schemas.microsoft.com/office/drawing/2014/main" id="{EB658D0D-EB9A-45C6-ABA7-85F40C6B498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28952" y="2477009"/>
            <a:ext cx="2679988" cy="1727646"/>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1" name="Рисунок 10">
            <a:extLst>
              <a:ext uri="{FF2B5EF4-FFF2-40B4-BE49-F238E27FC236}">
                <a16:creationId xmlns:a16="http://schemas.microsoft.com/office/drawing/2014/main" id="{7EEB8AF1-41F3-4D5C-B55F-EB2CC74C87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1337" y="2477009"/>
            <a:ext cx="2893064" cy="1746188"/>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2" name="Рисунок 11">
            <a:extLst>
              <a:ext uri="{FF2B5EF4-FFF2-40B4-BE49-F238E27FC236}">
                <a16:creationId xmlns:a16="http://schemas.microsoft.com/office/drawing/2014/main" id="{1A70C55A-E045-4FA0-8B38-8513C95D04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01336" y="4557967"/>
            <a:ext cx="1363073" cy="1771528"/>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3" name="Рисунок 12">
            <a:extLst>
              <a:ext uri="{FF2B5EF4-FFF2-40B4-BE49-F238E27FC236}">
                <a16:creationId xmlns:a16="http://schemas.microsoft.com/office/drawing/2014/main" id="{B8D47CCA-4DA6-4184-9644-099BB99A33A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56805" y="4557967"/>
            <a:ext cx="1363074" cy="1771528"/>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4" name="Рисунок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86675" y="1506665"/>
            <a:ext cx="2917145" cy="1772726"/>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5" name="Рисунок 14"/>
          <p:cNvPicPr>
            <a:picLocks noChangeAspect="1"/>
          </p:cNvPicPr>
          <p:nvPr/>
        </p:nvPicPr>
        <p:blipFill rotWithShape="1">
          <a:blip r:embed="rId9">
            <a:extLst>
              <a:ext uri="{28A0092B-C50C-407E-A947-70E740481C1C}">
                <a14:useLocalDpi xmlns:a14="http://schemas.microsoft.com/office/drawing/2010/main" val="0"/>
              </a:ext>
            </a:extLst>
          </a:blip>
          <a:srcRect r="25261"/>
          <a:stretch/>
        </p:blipFill>
        <p:spPr>
          <a:xfrm>
            <a:off x="6286675" y="3592774"/>
            <a:ext cx="2882724" cy="1930386"/>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6" name="Рисунок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36195" y="1507812"/>
            <a:ext cx="2527205" cy="2192520"/>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7" name="Объект 4"/>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9461673" y="3925157"/>
            <a:ext cx="2501727" cy="1551270"/>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
        <p:nvSpPr>
          <p:cNvPr id="18" name="Стрелка вниз 17"/>
          <p:cNvSpPr/>
          <p:nvPr/>
        </p:nvSpPr>
        <p:spPr>
          <a:xfrm>
            <a:off x="1430084" y="2099757"/>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Стрелка вниз 18"/>
          <p:cNvSpPr/>
          <p:nvPr/>
        </p:nvSpPr>
        <p:spPr>
          <a:xfrm>
            <a:off x="4384243" y="2113737"/>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трелка вниз 19"/>
          <p:cNvSpPr/>
          <p:nvPr/>
        </p:nvSpPr>
        <p:spPr>
          <a:xfrm>
            <a:off x="1430084" y="4138352"/>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Стрелка вниз 20"/>
          <p:cNvSpPr/>
          <p:nvPr/>
        </p:nvSpPr>
        <p:spPr>
          <a:xfrm>
            <a:off x="3684268" y="4165376"/>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Стрелка вниз 21"/>
          <p:cNvSpPr/>
          <p:nvPr/>
        </p:nvSpPr>
        <p:spPr>
          <a:xfrm>
            <a:off x="5238785" y="4136682"/>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Стрелка вверх 22"/>
          <p:cNvSpPr/>
          <p:nvPr/>
        </p:nvSpPr>
        <p:spPr>
          <a:xfrm>
            <a:off x="7596152" y="5307748"/>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Стрелка вверх 23"/>
          <p:cNvSpPr/>
          <p:nvPr/>
        </p:nvSpPr>
        <p:spPr>
          <a:xfrm>
            <a:off x="7560007" y="3235795"/>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Стрелка вверх 24"/>
          <p:cNvSpPr/>
          <p:nvPr/>
        </p:nvSpPr>
        <p:spPr>
          <a:xfrm>
            <a:off x="10875056" y="3552571"/>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Стрелка вверх 25"/>
          <p:cNvSpPr/>
          <p:nvPr/>
        </p:nvSpPr>
        <p:spPr>
          <a:xfrm>
            <a:off x="10875056" y="5270429"/>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945894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424205" y="1555121"/>
            <a:ext cx="2859315" cy="1606678"/>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4" name="Picture 2">
            <a:extLst>
              <a:ext uri="{FF2B5EF4-FFF2-40B4-BE49-F238E27FC236}">
                <a16:creationId xmlns:a16="http://schemas.microsoft.com/office/drawing/2014/main" id="{B7F7A08D-C7DA-469D-890B-38845FF928CE}"/>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482884" y="1623203"/>
            <a:ext cx="931129" cy="921952"/>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34599" y="73529"/>
            <a:ext cx="2057400" cy="137160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946356" y="5174092"/>
            <a:ext cx="2270635" cy="1525866"/>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8" name="Рисунок 7">
            <a:extLst>
              <a:ext uri="{FF2B5EF4-FFF2-40B4-BE49-F238E27FC236}">
                <a16:creationId xmlns:a16="http://schemas.microsoft.com/office/drawing/2014/main" id="{47AE4368-0757-4E51-819C-0FFD7E47511A}"/>
              </a:ext>
            </a:extLst>
          </p:cNvPr>
          <p:cNvPicPr>
            <a:picLocks noChangeAspect="1"/>
          </p:cNvPicPr>
          <p:nvPr/>
        </p:nvPicPr>
        <p:blipFill rotWithShape="1">
          <a:blip r:embed="rId6"/>
          <a:srcRect t="20408"/>
          <a:stretch/>
        </p:blipFill>
        <p:spPr>
          <a:xfrm>
            <a:off x="5840351" y="4238971"/>
            <a:ext cx="5573662" cy="2460987"/>
          </a:xfrm>
          <a:prstGeom prst="rect">
            <a:avLst/>
          </a:prstGeom>
        </p:spPr>
      </p:pic>
      <p:sp>
        <p:nvSpPr>
          <p:cNvPr id="10" name="Прямоугольник: скругленные углы 1">
            <a:extLst>
              <a:ext uri="{FF2B5EF4-FFF2-40B4-BE49-F238E27FC236}">
                <a16:creationId xmlns:a16="http://schemas.microsoft.com/office/drawing/2014/main" id="{1E3E4FB5-F9D5-4080-9184-A8976CB90A66}"/>
              </a:ext>
            </a:extLst>
          </p:cNvPr>
          <p:cNvSpPr/>
          <p:nvPr/>
        </p:nvSpPr>
        <p:spPr>
          <a:xfrm>
            <a:off x="135258" y="3727342"/>
            <a:ext cx="5190070" cy="1319312"/>
          </a:xfrm>
          <a:prstGeom prst="roundRect">
            <a:avLst/>
          </a:prstGeom>
          <a:solidFill>
            <a:schemeClr val="accent1">
              <a:lumMod val="20000"/>
              <a:lumOff val="8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000" b="1" i="0" u="none" strike="noStrike" kern="0" cap="none" spc="0" normalizeH="0" baseline="0" noProof="0" dirty="0" smtClean="0">
              <a:ln>
                <a:noFill/>
              </a:ln>
              <a:solidFill>
                <a:prstClr val="black"/>
              </a:solidFill>
              <a:effectLst/>
              <a:uLnTx/>
              <a:uFillTx/>
              <a:latin typeface="Times New Roman" panose="02020603050405020304" pitchFamily="18" charset="0"/>
              <a:ea typeface="Segoe UI Historic" panose="020B0502040204020203" pitchFamily="34" charset="0"/>
              <a:cs typeface="Times New Roman" panose="02020603050405020304" pitchFamily="18" charset="0"/>
            </a:endParaRPr>
          </a:p>
          <a:p>
            <a:pPr lvl="0" algn="ctr" defTabSz="914400">
              <a:defRPr/>
            </a:pPr>
            <a:r>
              <a:rPr lang="ru-RU" sz="1400" b="1" kern="0" dirty="0" smtClean="0">
                <a:solidFill>
                  <a:srgbClr val="002060"/>
                </a:solidFill>
                <a:latin typeface="Arial" panose="020B0604020202020204" pitchFamily="34" charset="0"/>
                <a:ea typeface="Segoe UI Historic" panose="020B0502040204020203" pitchFamily="34" charset="0"/>
                <a:cs typeface="Arial" panose="020B0604020202020204" pitchFamily="34" charset="0"/>
              </a:rPr>
              <a:t>Поколение Z</a:t>
            </a:r>
            <a:r>
              <a:rPr lang="ru-RU" sz="1400" kern="0" dirty="0" smtClean="0">
                <a:solidFill>
                  <a:srgbClr val="002060"/>
                </a:solidFill>
                <a:latin typeface="Arial" panose="020B0604020202020204" pitchFamily="34" charset="0"/>
                <a:ea typeface="Segoe UI Historic" panose="020B0502040204020203" pitchFamily="34" charset="0"/>
                <a:cs typeface="Arial" panose="020B0604020202020204" pitchFamily="34" charset="0"/>
              </a:rPr>
              <a:t>, родившиеся </a:t>
            </a:r>
            <a:r>
              <a:rPr lang="ru-RU" sz="1400" kern="0" dirty="0">
                <a:solidFill>
                  <a:srgbClr val="002060"/>
                </a:solidFill>
                <a:latin typeface="Arial" panose="020B0604020202020204" pitchFamily="34" charset="0"/>
                <a:ea typeface="Segoe UI Historic" panose="020B0502040204020203" pitchFamily="34" charset="0"/>
                <a:cs typeface="Arial" panose="020B0604020202020204" pitchFamily="34" charset="0"/>
              </a:rPr>
              <a:t>после </a:t>
            </a:r>
            <a:r>
              <a:rPr lang="ru-RU" sz="1400" kern="0" dirty="0" smtClean="0">
                <a:solidFill>
                  <a:srgbClr val="002060"/>
                </a:solidFill>
                <a:latin typeface="Arial" panose="020B0604020202020204" pitchFamily="34" charset="0"/>
                <a:ea typeface="Segoe UI Historic" panose="020B0502040204020203" pitchFamily="34" charset="0"/>
                <a:cs typeface="Arial" panose="020B0604020202020204" pitchFamily="34" charset="0"/>
              </a:rPr>
              <a:t>1990х годов </a:t>
            </a:r>
            <a:r>
              <a:rPr lang="ru-RU" sz="1400" kern="0" dirty="0">
                <a:solidFill>
                  <a:srgbClr val="002060"/>
                </a:solidFill>
                <a:latin typeface="Arial" panose="020B0604020202020204" pitchFamily="34" charset="0"/>
                <a:ea typeface="Segoe UI Historic" panose="020B0502040204020203" pitchFamily="34" charset="0"/>
                <a:cs typeface="Arial" panose="020B0604020202020204" pitchFamily="34" charset="0"/>
              </a:rPr>
              <a:t>и вступившие в новое тысячелетие детьми. </a:t>
            </a:r>
            <a:endParaRPr lang="ru-RU" sz="1400" kern="0" dirty="0" smtClean="0">
              <a:solidFill>
                <a:srgbClr val="002060"/>
              </a:solidFill>
              <a:latin typeface="Arial" panose="020B0604020202020204" pitchFamily="34" charset="0"/>
              <a:ea typeface="Segoe UI Historic" panose="020B0502040204020203" pitchFamily="34" charset="0"/>
              <a:cs typeface="Arial" panose="020B0604020202020204" pitchFamily="34" charset="0"/>
            </a:endParaRPr>
          </a:p>
          <a:p>
            <a:pPr lvl="0" algn="ctr" defTabSz="914400">
              <a:defRPr/>
            </a:pP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Цифровые</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аборигены</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 или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цифровые</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туземцы</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a:t>
            </a:r>
            <a:r>
              <a:rPr kumimoji="0" lang="ru-RU" sz="1400" b="0" i="0" u="none" strike="noStrike" kern="0" cap="none" spc="0" normalizeH="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 о</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ни родились со смартфоном в зубах и «</a:t>
            </a:r>
            <a:r>
              <a:rPr kumimoji="0" lang="ru-RU" sz="1400" b="0" i="0" u="none" strike="noStrike" kern="0" cap="none" spc="0" normalizeH="0" baseline="0" noProof="0" dirty="0" err="1"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Гуглом</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 в мыслях,</a:t>
            </a:r>
            <a:r>
              <a:rPr kumimoji="0" lang="ru-RU" sz="1400" b="0" i="0" u="none" strike="noStrike" kern="0" cap="none" spc="0" normalizeH="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rPr>
              <a:t> они </a:t>
            </a:r>
            <a:r>
              <a:rPr lang="ru-RU" sz="1400" dirty="0">
                <a:solidFill>
                  <a:srgbClr val="002060"/>
                </a:solidFill>
                <a:latin typeface="Arial" panose="020B0604020202020204" pitchFamily="34" charset="0"/>
                <a:cs typeface="Arial" panose="020B0604020202020204" pitchFamily="34" charset="0"/>
              </a:rPr>
              <a:t>не </a:t>
            </a:r>
            <a:r>
              <a:rPr lang="ru-RU" sz="1400" dirty="0" smtClean="0">
                <a:solidFill>
                  <a:srgbClr val="002060"/>
                </a:solidFill>
                <a:latin typeface="Arial" panose="020B0604020202020204" pitchFamily="34" charset="0"/>
                <a:cs typeface="Arial" panose="020B0604020202020204" pitchFamily="34" charset="0"/>
              </a:rPr>
              <a:t>видят </a:t>
            </a:r>
            <a:r>
              <a:rPr lang="ru-RU" sz="1400" dirty="0">
                <a:solidFill>
                  <a:srgbClr val="002060"/>
                </a:solidFill>
                <a:latin typeface="Arial" panose="020B0604020202020204" pitchFamily="34" charset="0"/>
                <a:cs typeface="Arial" panose="020B0604020202020204" pitchFamily="34" charset="0"/>
              </a:rPr>
              <a:t>себя вне «цифры» - телефонов, планшетов, цифрового телевидения. </a:t>
            </a:r>
            <a:endPar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Segoe UI Historic" panose="020B0502040204020203"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rPr>
              <a:t/>
            </a:r>
            <a:br>
              <a:rPr kumimoji="0" lang="ru-RU" sz="1200" b="0" i="0" u="none" strike="noStrike" kern="0" cap="none" spc="0" normalizeH="0" baseline="0" noProof="0" dirty="0" smtClean="0">
                <a:ln>
                  <a:noFill/>
                </a:ln>
                <a:solidFill>
                  <a:srgbClr val="333333"/>
                </a:solidFill>
                <a:effectLst/>
                <a:uLnTx/>
                <a:uFillTx/>
                <a:latin typeface="Arial" panose="020B0604020202020204" pitchFamily="34" charset="0"/>
                <a:ea typeface="+mn-ea"/>
                <a:cs typeface="Arial" panose="020B0604020202020204" pitchFamily="34" charset="0"/>
              </a:rPr>
            </a:br>
            <a:endParaRPr kumimoji="0" lang="ru-RU" sz="1200" b="0" i="0" u="none" strike="noStrike" kern="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Прямоугольник: скругленные углы 8">
            <a:extLst>
              <a:ext uri="{FF2B5EF4-FFF2-40B4-BE49-F238E27FC236}">
                <a16:creationId xmlns:a16="http://schemas.microsoft.com/office/drawing/2014/main" id="{74921FD2-CF4D-4971-9CFF-227CB09F0739}"/>
              </a:ext>
            </a:extLst>
          </p:cNvPr>
          <p:cNvSpPr/>
          <p:nvPr/>
        </p:nvSpPr>
        <p:spPr>
          <a:xfrm>
            <a:off x="5840351" y="1531601"/>
            <a:ext cx="4294247" cy="1057425"/>
          </a:xfrm>
          <a:prstGeom prst="roundRect">
            <a:avLst/>
          </a:prstGeom>
          <a:solidFill>
            <a:schemeClr val="accent2">
              <a:lumMod val="20000"/>
              <a:lumOff val="8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«Цифровые</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иммигранты»</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 - </a:t>
            </a:r>
            <a:r>
              <a:rPr kumimoji="0" lang="ru-RU" sz="1400" b="0" i="0" u="sng"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это мы</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 те, кто не был рожден в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цифровом</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 мире, но в состоянии научиться и пользоваться более или менее эффективно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цифровыми</a:t>
            </a:r>
            <a:r>
              <a:rPr kumimoji="0" lang="ru-RU" sz="1400" b="0"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 ресурсами и технологиями. Сейчас важно быть в тренде.</a:t>
            </a:r>
          </a:p>
        </p:txBody>
      </p:sp>
      <p:pic>
        <p:nvPicPr>
          <p:cNvPr id="12" name="Рисунок 11">
            <a:extLst>
              <a:ext uri="{FF2B5EF4-FFF2-40B4-BE49-F238E27FC236}">
                <a16:creationId xmlns:a16="http://schemas.microsoft.com/office/drawing/2014/main" id="{5DB97936-C33F-4230-A1CC-9322A1B603AF}"/>
              </a:ext>
            </a:extLst>
          </p:cNvPr>
          <p:cNvPicPr>
            <a:picLocks noChangeAspect="1"/>
          </p:cNvPicPr>
          <p:nvPr/>
        </p:nvPicPr>
        <p:blipFill rotWithShape="1">
          <a:blip r:embed="rId7"/>
          <a:srcRect l="23225" t="24800" r="35038" b="27600"/>
          <a:stretch/>
        </p:blipFill>
        <p:spPr>
          <a:xfrm>
            <a:off x="219751" y="5174092"/>
            <a:ext cx="2379328" cy="1526362"/>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
        <p:nvSpPr>
          <p:cNvPr id="14" name="Заголовок 2"/>
          <p:cNvSpPr>
            <a:spLocks noGrp="1"/>
          </p:cNvSpPr>
          <p:nvPr>
            <p:ph type="title"/>
          </p:nvPr>
        </p:nvSpPr>
        <p:spPr>
          <a:xfrm>
            <a:off x="0" y="83493"/>
            <a:ext cx="12191999" cy="712019"/>
          </a:xfrm>
        </p:spPr>
        <p:txBody>
          <a:bodyPr>
            <a:normAutofit/>
          </a:bodyPr>
          <a:lstStyle/>
          <a:p>
            <a:pPr algn="ctr"/>
            <a:r>
              <a:rPr lang="ru-RU" sz="3600" b="1" dirty="0">
                <a:solidFill>
                  <a:schemeClr val="accent6">
                    <a:lumMod val="50000"/>
                  </a:schemeClr>
                </a:solidFill>
                <a:latin typeface="Arial" panose="020B0604020202020204" pitchFamily="34" charset="0"/>
                <a:cs typeface="Arial" panose="020B0604020202020204" pitchFamily="34" charset="0"/>
              </a:rPr>
              <a:t>ЦИФРОВАЯ ОБРАЗОВАТЕЛЬНАЯ СРЕДА</a:t>
            </a:r>
            <a:endParaRPr lang="ru-RU" sz="3600" dirty="0">
              <a:solidFill>
                <a:schemeClr val="accent6">
                  <a:lumMod val="50000"/>
                </a:schemeClr>
              </a:solidFill>
            </a:endParaRPr>
          </a:p>
        </p:txBody>
      </p:sp>
      <p:sp>
        <p:nvSpPr>
          <p:cNvPr id="15" name="Заголовок 1">
            <a:extLst>
              <a:ext uri="{FF2B5EF4-FFF2-40B4-BE49-F238E27FC236}">
                <a16:creationId xmlns:a16="http://schemas.microsoft.com/office/drawing/2014/main" id="{4F1095CC-5EC9-0A44-80E9-A04D6D760D03}"/>
              </a:ext>
            </a:extLst>
          </p:cNvPr>
          <p:cNvSpPr txBox="1">
            <a:spLocks/>
          </p:cNvSpPr>
          <p:nvPr/>
        </p:nvSpPr>
        <p:spPr>
          <a:xfrm>
            <a:off x="0" y="652847"/>
            <a:ext cx="12192000" cy="360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Современный учитель</a:t>
            </a:r>
            <a:endParaRPr kumimoji="0" lang="ru-RU" sz="2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16" name="Заголовок 1">
            <a:extLst>
              <a:ext uri="{FF2B5EF4-FFF2-40B4-BE49-F238E27FC236}">
                <a16:creationId xmlns:a16="http://schemas.microsoft.com/office/drawing/2014/main" id="{4F1095CC-5EC9-0A44-80E9-A04D6D760D03}"/>
              </a:ext>
            </a:extLst>
          </p:cNvPr>
          <p:cNvSpPr txBox="1">
            <a:spLocks/>
          </p:cNvSpPr>
          <p:nvPr/>
        </p:nvSpPr>
        <p:spPr>
          <a:xfrm>
            <a:off x="219751" y="1085129"/>
            <a:ext cx="5105782" cy="360000"/>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Дети вчера… и сегодня…</a:t>
            </a:r>
            <a:endParaRPr kumimoji="0" lang="ru-RU" sz="20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17" name="Заголовок 1">
            <a:extLst>
              <a:ext uri="{FF2B5EF4-FFF2-40B4-BE49-F238E27FC236}">
                <a16:creationId xmlns:a16="http://schemas.microsoft.com/office/drawing/2014/main" id="{4F1095CC-5EC9-0A44-80E9-A04D6D760D03}"/>
              </a:ext>
            </a:extLst>
          </p:cNvPr>
          <p:cNvSpPr txBox="1">
            <a:spLocks/>
          </p:cNvSpPr>
          <p:nvPr/>
        </p:nvSpPr>
        <p:spPr>
          <a:xfrm>
            <a:off x="194526" y="3295060"/>
            <a:ext cx="5130802" cy="360000"/>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4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«Цифровые аборигены» или «цифровые</a:t>
            </a:r>
            <a:r>
              <a:rPr kumimoji="0" lang="ru-RU" sz="1400" b="1" i="0" u="none" strike="noStrike" kern="1200" cap="none" spc="0" normalizeH="0" noProof="0" dirty="0" smtClean="0">
                <a:ln>
                  <a:noFill/>
                </a:ln>
                <a:solidFill>
                  <a:srgbClr val="C00000"/>
                </a:solidFill>
                <a:effectLst/>
                <a:uLnTx/>
                <a:uFillTx/>
                <a:latin typeface="Arial" panose="020B0604020202020204" pitchFamily="34" charset="0"/>
                <a:ea typeface="+mj-ea"/>
                <a:cs typeface="Arial" panose="020B0604020202020204" pitchFamily="34" charset="0"/>
              </a:rPr>
              <a:t> туземцы»</a:t>
            </a:r>
            <a:endParaRPr kumimoji="0" lang="ru-RU" sz="1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18" name="Заголовок 1">
            <a:extLst>
              <a:ext uri="{FF2B5EF4-FFF2-40B4-BE49-F238E27FC236}">
                <a16:creationId xmlns:a16="http://schemas.microsoft.com/office/drawing/2014/main" id="{4F1095CC-5EC9-0A44-80E9-A04D6D760D03}"/>
              </a:ext>
            </a:extLst>
          </p:cNvPr>
          <p:cNvSpPr txBox="1">
            <a:spLocks/>
          </p:cNvSpPr>
          <p:nvPr/>
        </p:nvSpPr>
        <p:spPr>
          <a:xfrm>
            <a:off x="5808129" y="1085452"/>
            <a:ext cx="4326469" cy="360000"/>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6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«Цифровые иммигранты»</a:t>
            </a:r>
            <a:endParaRPr kumimoji="0" lang="ru-RU" sz="16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19" name="Стрелка вниз 18"/>
          <p:cNvSpPr/>
          <p:nvPr/>
        </p:nvSpPr>
        <p:spPr>
          <a:xfrm rot="16200000">
            <a:off x="10172461" y="1936046"/>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Заголовок 1">
            <a:extLst>
              <a:ext uri="{FF2B5EF4-FFF2-40B4-BE49-F238E27FC236}">
                <a16:creationId xmlns:a16="http://schemas.microsoft.com/office/drawing/2014/main" id="{4F1095CC-5EC9-0A44-80E9-A04D6D760D03}"/>
              </a:ext>
            </a:extLst>
          </p:cNvPr>
          <p:cNvSpPr txBox="1">
            <a:spLocks/>
          </p:cNvSpPr>
          <p:nvPr/>
        </p:nvSpPr>
        <p:spPr>
          <a:xfrm>
            <a:off x="5896816" y="3792499"/>
            <a:ext cx="5517197" cy="360000"/>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4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«Многофункциональность»… это нужно сделать «вчера»…</a:t>
            </a:r>
            <a:endParaRPr kumimoji="0" lang="ru-RU" sz="1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21" name="Прямоугольник: скругленные углы 1">
            <a:extLst>
              <a:ext uri="{FF2B5EF4-FFF2-40B4-BE49-F238E27FC236}">
                <a16:creationId xmlns:a16="http://schemas.microsoft.com/office/drawing/2014/main" id="{BF605755-A1FE-42A6-997D-0AB7E2CF4D69}"/>
              </a:ext>
            </a:extLst>
          </p:cNvPr>
          <p:cNvSpPr/>
          <p:nvPr/>
        </p:nvSpPr>
        <p:spPr>
          <a:xfrm>
            <a:off x="5840351" y="2726465"/>
            <a:ext cx="1872208" cy="928595"/>
          </a:xfrm>
          <a:prstGeom prst="roundRect">
            <a:avLst/>
          </a:prstGeom>
          <a:solidFill>
            <a:srgbClr val="9BBB59">
              <a:lumMod val="20000"/>
              <a:lumOff val="8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Современный учитель</a:t>
            </a:r>
          </a:p>
        </p:txBody>
      </p:sp>
      <p:sp>
        <p:nvSpPr>
          <p:cNvPr id="22" name="Скругленный прямоугольник 21">
            <a:extLst>
              <a:ext uri="{FF2B5EF4-FFF2-40B4-BE49-F238E27FC236}">
                <a16:creationId xmlns:a16="http://schemas.microsoft.com/office/drawing/2014/main" id="{B9239647-947A-4C07-A65C-31CFE57756E9}"/>
              </a:ext>
            </a:extLst>
          </p:cNvPr>
          <p:cNvSpPr/>
          <p:nvPr/>
        </p:nvSpPr>
        <p:spPr>
          <a:xfrm>
            <a:off x="7846119" y="2726465"/>
            <a:ext cx="3567892" cy="232644"/>
          </a:xfrm>
          <a:prstGeom prst="roundRect">
            <a:avLst/>
          </a:prstGeom>
          <a:solidFill>
            <a:schemeClr val="accent1">
              <a:lumMod val="20000"/>
              <a:lumOff val="80000"/>
            </a:schemeClr>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800" b="1" i="0" u="none" strike="noStrike" kern="0" cap="none" spc="0" normalizeH="0" baseline="0" noProof="0" dirty="0" smtClean="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Знания цифровых инструментов и современных технологий</a:t>
            </a:r>
            <a:endParaRPr kumimoji="0" lang="ru-RU" sz="8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p:txBody>
      </p:sp>
      <p:sp>
        <p:nvSpPr>
          <p:cNvPr id="23" name="Скругленный прямоугольник 6">
            <a:extLst>
              <a:ext uri="{FF2B5EF4-FFF2-40B4-BE49-F238E27FC236}">
                <a16:creationId xmlns:a16="http://schemas.microsoft.com/office/drawing/2014/main" id="{00E79EF7-F3AE-4D9C-917D-9A96C0917185}"/>
              </a:ext>
            </a:extLst>
          </p:cNvPr>
          <p:cNvSpPr/>
          <p:nvPr/>
        </p:nvSpPr>
        <p:spPr>
          <a:xfrm>
            <a:off x="7846119" y="3046215"/>
            <a:ext cx="3567893" cy="289093"/>
          </a:xfrm>
          <a:prstGeom prst="roundRect">
            <a:avLst/>
          </a:prstGeom>
          <a:solidFill>
            <a:schemeClr val="accent1">
              <a:lumMod val="20000"/>
              <a:lumOff val="80000"/>
            </a:schemeClr>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800" b="1" i="0" u="none" strike="noStrike" kern="0" cap="none" spc="0" normalizeH="0" baseline="0" noProof="0" dirty="0" smtClean="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Умения их использовать на уроке для решения образовательных и педагогических задач</a:t>
            </a:r>
            <a:endParaRPr kumimoji="0" lang="ru-RU" sz="8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endParaRPr>
          </a:p>
        </p:txBody>
      </p:sp>
      <p:sp>
        <p:nvSpPr>
          <p:cNvPr id="24" name="Скругленный прямоугольник 6">
            <a:extLst>
              <a:ext uri="{FF2B5EF4-FFF2-40B4-BE49-F238E27FC236}">
                <a16:creationId xmlns:a16="http://schemas.microsoft.com/office/drawing/2014/main" id="{358D55DD-67B8-4A5E-9A22-856E82766469}"/>
              </a:ext>
            </a:extLst>
          </p:cNvPr>
          <p:cNvSpPr/>
          <p:nvPr/>
        </p:nvSpPr>
        <p:spPr>
          <a:xfrm>
            <a:off x="7846119" y="3416300"/>
            <a:ext cx="3563080" cy="271885"/>
          </a:xfrm>
          <a:prstGeom prst="roundRect">
            <a:avLst/>
          </a:prstGeom>
          <a:solidFill>
            <a:schemeClr val="accent1">
              <a:lumMod val="20000"/>
              <a:lumOff val="80000"/>
            </a:schemeClr>
          </a:solidFill>
          <a:ln w="25400" cap="flat" cmpd="sng" algn="ctr">
            <a:solidFill>
              <a:schemeClr val="accent1">
                <a:lumMod val="50000"/>
              </a:scheme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800" b="1" i="0" u="none" strike="noStrike" kern="0" cap="none" spc="0" normalizeH="0" baseline="0" noProof="0" dirty="0" smtClean="0">
                <a:ln>
                  <a:noFill/>
                </a:ln>
                <a:solidFill>
                  <a:srgbClr val="002060"/>
                </a:solidFill>
                <a:effectLst/>
                <a:uLnTx/>
                <a:uFillTx/>
                <a:latin typeface="Arial" panose="020B0604020202020204" pitchFamily="34" charset="0"/>
                <a:ea typeface="Calibri" panose="020F0502020204030204" pitchFamily="34" charset="0"/>
                <a:cs typeface="Arial" panose="020B0604020202020204" pitchFamily="34" charset="0"/>
              </a:rPr>
              <a:t>Навыки обучения в электронной образовательной среде</a:t>
            </a:r>
            <a:endParaRPr kumimoji="0" lang="ru-RU" sz="8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25" name="Стрелка вниз 24"/>
          <p:cNvSpPr/>
          <p:nvPr/>
        </p:nvSpPr>
        <p:spPr>
          <a:xfrm rot="16200000">
            <a:off x="7673711" y="3010101"/>
            <a:ext cx="154641" cy="415277"/>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вниз 26"/>
          <p:cNvSpPr/>
          <p:nvPr/>
        </p:nvSpPr>
        <p:spPr>
          <a:xfrm rot="16200000">
            <a:off x="7680124" y="2642454"/>
            <a:ext cx="140368" cy="416720"/>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Стрелка вниз 27"/>
          <p:cNvSpPr/>
          <p:nvPr/>
        </p:nvSpPr>
        <p:spPr>
          <a:xfrm rot="16200000">
            <a:off x="7673709" y="3345751"/>
            <a:ext cx="154641" cy="415277"/>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9" name="Рисунок 28">
            <a:extLst>
              <a:ext uri="{FF2B5EF4-FFF2-40B4-BE49-F238E27FC236}">
                <a16:creationId xmlns:a16="http://schemas.microsoft.com/office/drawing/2014/main" id="{7169B150-3DCB-4FA5-8323-E89E110AA959}"/>
              </a:ext>
            </a:extLst>
          </p:cNvPr>
          <p:cNvPicPr>
            <a:picLocks noChangeAspect="1"/>
          </p:cNvPicPr>
          <p:nvPr/>
        </p:nvPicPr>
        <p:blipFill>
          <a:blip r:embed="rId8"/>
          <a:stretch>
            <a:fillRect/>
          </a:stretch>
        </p:blipFill>
        <p:spPr>
          <a:xfrm>
            <a:off x="519876" y="1488490"/>
            <a:ext cx="1556043" cy="1739939"/>
          </a:xfrm>
          <a:prstGeom prst="rect">
            <a:avLst/>
          </a:prstGeom>
        </p:spPr>
      </p:pic>
    </p:spTree>
    <p:extLst>
      <p:ext uri="{BB962C8B-B14F-4D97-AF65-F5344CB8AC3E}">
        <p14:creationId xmlns:p14="http://schemas.microsoft.com/office/powerpoint/2010/main" val="2989240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4F1095CC-5EC9-0A44-80E9-A04D6D760D03}"/>
              </a:ext>
            </a:extLst>
          </p:cNvPr>
          <p:cNvSpPr txBox="1">
            <a:spLocks/>
          </p:cNvSpPr>
          <p:nvPr/>
        </p:nvSpPr>
        <p:spPr>
          <a:xfrm>
            <a:off x="5918198" y="3950250"/>
            <a:ext cx="5757335" cy="360000"/>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8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*Портрет цифрового учителя</a:t>
            </a:r>
            <a:endParaRPr kumimoji="0" lang="ru-RU" sz="18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6" name="Заголовок 2"/>
          <p:cNvSpPr txBox="1">
            <a:spLocks/>
          </p:cNvSpPr>
          <p:nvPr/>
        </p:nvSpPr>
        <p:spPr>
          <a:xfrm>
            <a:off x="0" y="68791"/>
            <a:ext cx="12192000"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ru-RU" sz="4000" b="1" dirty="0" smtClean="0">
                <a:solidFill>
                  <a:schemeClr val="accent5">
                    <a:lumMod val="50000"/>
                  </a:schemeClr>
                </a:solidFill>
                <a:latin typeface="Arial" panose="020B0604020202020204" pitchFamily="34" charset="0"/>
                <a:cs typeface="Arial" panose="020B0604020202020204" pitchFamily="34" charset="0"/>
              </a:rPr>
              <a:t>Педагогический состав МАОУ «СОШ №85»</a:t>
            </a:r>
            <a:endParaRPr lang="ru-RU" sz="4000" b="1" dirty="0">
              <a:solidFill>
                <a:schemeClr val="accent5">
                  <a:lumMod val="50000"/>
                </a:schemeClr>
              </a:solidFill>
              <a:latin typeface="Arial" panose="020B0604020202020204" pitchFamily="34" charset="0"/>
              <a:cs typeface="Arial" panose="020B0604020202020204" pitchFamily="34" charset="0"/>
            </a:endParaRPr>
          </a:p>
        </p:txBody>
      </p:sp>
      <p:pic>
        <p:nvPicPr>
          <p:cNvPr id="7" name="Picture 2" descr="profess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28010" y="52015"/>
            <a:ext cx="549007" cy="5781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374" b="7497"/>
          <a:stretch/>
        </p:blipFill>
        <p:spPr bwMode="auto">
          <a:xfrm>
            <a:off x="435041" y="910327"/>
            <a:ext cx="4984963" cy="2922166"/>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9" name="Picture 4" descr="https://lh5.googleusercontent.com/6T_hxqcEK0IHCbbLmunIceGBXMKkOunmQn2Os9uE4VdvgIjbmRWPvJj9nOLtpSaIu3saMHE9eAbR-_Nv64SQnrFQd12Y0A-NeBOX21PE0R8Nx6UzixM86AmzDJN5dMqZSlnOGjnTcH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2514" y="4428007"/>
            <a:ext cx="5017490" cy="2273179"/>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Объект 2"/>
          <p:cNvSpPr txBox="1">
            <a:spLocks/>
          </p:cNvSpPr>
          <p:nvPr/>
        </p:nvSpPr>
        <p:spPr>
          <a:xfrm>
            <a:off x="5918198" y="910327"/>
            <a:ext cx="5757335" cy="2922166"/>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3000" b="1"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Способы взаимодействия с детьми</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3000" b="1"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Работа с родителями</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3000" b="1"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Цифровой след учителя</a:t>
            </a:r>
          </a:p>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3000" b="1"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Маркетплейс полезных практик</a:t>
            </a:r>
          </a:p>
        </p:txBody>
      </p:sp>
      <p:sp>
        <p:nvSpPr>
          <p:cNvPr id="11" name="Заголовок 1">
            <a:extLst>
              <a:ext uri="{FF2B5EF4-FFF2-40B4-BE49-F238E27FC236}">
                <a16:creationId xmlns:a16="http://schemas.microsoft.com/office/drawing/2014/main" id="{4F1095CC-5EC9-0A44-80E9-A04D6D760D03}"/>
              </a:ext>
            </a:extLst>
          </p:cNvPr>
          <p:cNvSpPr txBox="1">
            <a:spLocks/>
          </p:cNvSpPr>
          <p:nvPr/>
        </p:nvSpPr>
        <p:spPr>
          <a:xfrm>
            <a:off x="402513" y="3950250"/>
            <a:ext cx="5050020" cy="360000"/>
          </a:xfrm>
          <a:prstGeom prst="rect">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8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*Педагоги школы *</a:t>
            </a:r>
            <a:r>
              <a:rPr lang="ru-RU" sz="1800" b="1" dirty="0" smtClean="0">
                <a:solidFill>
                  <a:srgbClr val="C00000"/>
                </a:solidFill>
                <a:latin typeface="Arial" panose="020B0604020202020204" pitchFamily="34" charset="0"/>
                <a:cs typeface="Arial" panose="020B0604020202020204" pitchFamily="34" charset="0"/>
              </a:rPr>
              <a:t>Современный у</a:t>
            </a:r>
            <a:r>
              <a:rPr kumimoji="0" lang="ru-RU" sz="1800" b="1" i="0" u="none" strike="noStrike" kern="1200" cap="none" spc="0" normalizeH="0" baseline="0" noProof="0" dirty="0" err="1" smtClean="0">
                <a:ln>
                  <a:noFill/>
                </a:ln>
                <a:solidFill>
                  <a:srgbClr val="C00000"/>
                </a:solidFill>
                <a:effectLst/>
                <a:uLnTx/>
                <a:uFillTx/>
                <a:latin typeface="Arial" panose="020B0604020202020204" pitchFamily="34" charset="0"/>
                <a:ea typeface="+mj-ea"/>
                <a:cs typeface="Arial" panose="020B0604020202020204" pitchFamily="34" charset="0"/>
              </a:rPr>
              <a:t>читель</a:t>
            </a:r>
            <a:endParaRPr kumimoji="0" lang="ru-RU" sz="18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pic>
        <p:nvPicPr>
          <p:cNvPr id="12" name="Рисунок 11"/>
          <p:cNvPicPr/>
          <p:nvPr/>
        </p:nvPicPr>
        <p:blipFill rotWithShape="1">
          <a:blip r:embed="rId5" cstate="print">
            <a:extLst>
              <a:ext uri="{28A0092B-C50C-407E-A947-70E740481C1C}">
                <a14:useLocalDpi xmlns:a14="http://schemas.microsoft.com/office/drawing/2010/main" val="0"/>
              </a:ext>
            </a:extLst>
          </a:blip>
          <a:srcRect l="11385" r="25391"/>
          <a:stretch/>
        </p:blipFill>
        <p:spPr>
          <a:xfrm>
            <a:off x="5918198" y="4459252"/>
            <a:ext cx="2209800" cy="2241934"/>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3" name="Рисунок 12" descr="Y:\1. УЧЕБНАЯ РАБОТА\! STEM - инновационный проект\Фестиваль STEM-ориентир (октябрь 2019)\ФОТО\Гуцал\фото\IMG-5afde19d0a42d22f5572c306841d05c7-V.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54321" y="4459253"/>
            <a:ext cx="3321212" cy="2241933"/>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787617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4F1095CC-5EC9-0A44-80E9-A04D6D760D03}"/>
              </a:ext>
            </a:extLst>
          </p:cNvPr>
          <p:cNvSpPr txBox="1">
            <a:spLocks/>
          </p:cNvSpPr>
          <p:nvPr/>
        </p:nvSpPr>
        <p:spPr>
          <a:xfrm>
            <a:off x="0" y="631363"/>
            <a:ext cx="12192000" cy="3600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4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Портрет цифрового учителя</a:t>
            </a:r>
            <a:endParaRPr kumimoji="0" lang="ru-RU" sz="2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graphicFrame>
        <p:nvGraphicFramePr>
          <p:cNvPr id="6" name="Схема 5"/>
          <p:cNvGraphicFramePr/>
          <p:nvPr>
            <p:extLst>
              <p:ext uri="{D42A27DB-BD31-4B8C-83A1-F6EECF244321}">
                <p14:modId xmlns:p14="http://schemas.microsoft.com/office/powerpoint/2010/main" val="3949300554"/>
              </p:ext>
            </p:extLst>
          </p:nvPr>
        </p:nvGraphicFramePr>
        <p:xfrm>
          <a:off x="301782" y="1142466"/>
          <a:ext cx="6900334" cy="5534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Заголовок 2"/>
          <p:cNvSpPr txBox="1">
            <a:spLocks/>
          </p:cNvSpPr>
          <p:nvPr/>
        </p:nvSpPr>
        <p:spPr>
          <a:xfrm>
            <a:off x="0" y="0"/>
            <a:ext cx="12192000" cy="65087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ru-RU" sz="4000" b="1" dirty="0" smtClean="0">
                <a:solidFill>
                  <a:schemeClr val="accent5">
                    <a:lumMod val="50000"/>
                  </a:schemeClr>
                </a:solidFill>
                <a:latin typeface="Arial" panose="020B0604020202020204" pitchFamily="34" charset="0"/>
                <a:cs typeface="Arial" panose="020B0604020202020204" pitchFamily="34" charset="0"/>
              </a:rPr>
              <a:t>Педагогический состав МАОУ «СОШ №85»</a:t>
            </a:r>
            <a:endParaRPr lang="ru-RU" sz="4000" b="1" dirty="0">
              <a:solidFill>
                <a:schemeClr val="accent5">
                  <a:lumMod val="50000"/>
                </a:schemeClr>
              </a:solidFill>
              <a:latin typeface="Arial" panose="020B0604020202020204" pitchFamily="34" charset="0"/>
              <a:cs typeface="Arial" panose="020B0604020202020204" pitchFamily="34" charset="0"/>
            </a:endParaRPr>
          </a:p>
        </p:txBody>
      </p:sp>
      <p:pic>
        <p:nvPicPr>
          <p:cNvPr id="8" name="Picture 2" descr="professo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8744" y="186981"/>
            <a:ext cx="620752" cy="6536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2" descr="https://itcrumbs.ru/wp-content/uploads/2019/11/sled1-e1574328108381.jpg"/>
          <p:cNvPicPr>
            <a:picLocks noChangeAspect="1" noChangeArrowheads="1"/>
          </p:cNvPicPr>
          <p:nvPr/>
        </p:nvPicPr>
        <p:blipFill rotWithShape="1">
          <a:blip r:embed="rId8" cstate="hqprint">
            <a:extLst>
              <a:ext uri="{28A0092B-C50C-407E-A947-70E740481C1C}">
                <a14:useLocalDpi xmlns:a14="http://schemas.microsoft.com/office/drawing/2010/main" val="0"/>
              </a:ext>
            </a:extLst>
          </a:blip>
          <a:srcRect r="9243"/>
          <a:stretch/>
        </p:blipFill>
        <p:spPr bwMode="auto">
          <a:xfrm>
            <a:off x="5779072" y="2123883"/>
            <a:ext cx="1297098" cy="7964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4" descr="https://lh3.googleusercontent.com/ZN4aXSAcnrGGv2oKzdRM7veGZqfOyIq2EnDrBu3cSe6V7pYgKMFBym4M3bMySl0RH3mshAyFiKLmQEg-JKKmhlVnalDnUA-0PjViGDBDP4dDcxS9aeeJ_C-w4RCpZgZLLu3dMiST37M"/>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72139" y="3479193"/>
            <a:ext cx="1297099" cy="8596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1" name="Picture 8" descr="https://img2.freepng.ru/20180426/krq/kisspng-social-media-youtube-blog-web-page-socialmedia-5ae169d6202980.8740927115247221341317.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9394" b="11776"/>
          <a:stretch/>
        </p:blipFill>
        <p:spPr bwMode="auto">
          <a:xfrm>
            <a:off x="5619119" y="4760039"/>
            <a:ext cx="1431440" cy="8935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Скругленный прямоугольник 11"/>
          <p:cNvSpPr/>
          <p:nvPr/>
        </p:nvSpPr>
        <p:spPr>
          <a:xfrm>
            <a:off x="7315199" y="5427133"/>
            <a:ext cx="4665133" cy="1250332"/>
          </a:xfrm>
          <a:prstGeom prst="roundRect">
            <a:avLst/>
          </a:prstGeom>
          <a:solidFill>
            <a:schemeClr val="accent1">
              <a:lumMod val="20000"/>
              <a:lumOff val="80000"/>
            </a:schemeClr>
          </a:solidFill>
          <a:ln w="12700" cap="flat" cmpd="sng" algn="ctr">
            <a:noFill/>
            <a:prstDash val="solid"/>
            <a:miter lim="800000"/>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228600" marR="0" lvl="0" indent="-228600" algn="ctr" defTabSz="914400" eaLnBrk="1" fontAlgn="auto" latinLnBrk="0" hangingPunct="1">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Образовательный </a:t>
            </a:r>
            <a:r>
              <a:rPr kumimoji="0" lang="ru-RU" sz="1400" b="1" i="0" u="none" strike="noStrike" kern="0" cap="none" spc="0" normalizeH="0" baseline="0" noProof="0" dirty="0" err="1">
                <a:ln>
                  <a:noFill/>
                </a:ln>
                <a:solidFill>
                  <a:srgbClr val="C00000"/>
                </a:solidFill>
                <a:effectLst/>
                <a:uLnTx/>
                <a:uFillTx/>
                <a:latin typeface="Arial" panose="020B0604020202020204" pitchFamily="34" charset="0"/>
                <a:cs typeface="Arial" panose="020B0604020202020204" pitchFamily="34" charset="0"/>
              </a:rPr>
              <a:t>маркетплейс</a:t>
            </a:r>
            <a:r>
              <a:rPr kumimoji="0" lang="ru-RU" sz="1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p>
          <a:p>
            <a:pPr marL="228600" marR="0" lvl="0" indent="-228600" algn="ctr" defTabSz="914400" eaLnBrk="1" fontAlgn="auto" latinLnBrk="0" hangingPunct="1">
              <a:lnSpc>
                <a:spcPct val="100000"/>
              </a:lnSpc>
              <a:spcBef>
                <a:spcPts val="0"/>
              </a:spcBef>
              <a:spcAft>
                <a:spcPts val="0"/>
              </a:spcAft>
              <a:buClrTx/>
              <a:buSzTx/>
              <a:buFontTx/>
              <a:buNone/>
              <a:tabLst/>
              <a:defRPr/>
            </a:pP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a:t>
            </a:r>
            <a:r>
              <a:rPr kumimoji="0" lang="ru-RU" sz="1400" b="0"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a:t>
            </a: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это быстроразвивающаяся сфера в области </a:t>
            </a:r>
            <a:r>
              <a:rPr kumimoji="0" lang="en-US"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online</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 </a:t>
            </a:r>
            <a:r>
              <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образования, в которой постоянно появляются все более качественные способы для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обучения</a:t>
            </a:r>
            <a:endParaRPr kumimoji="0" lang="ru-RU" sz="14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13" name="Скругленный прямоугольник 12"/>
          <p:cNvSpPr/>
          <p:nvPr/>
        </p:nvSpPr>
        <p:spPr>
          <a:xfrm>
            <a:off x="7315199" y="1141633"/>
            <a:ext cx="4614563" cy="491591"/>
          </a:xfrm>
          <a:prstGeom prst="roundRect">
            <a:avLst/>
          </a:prstGeom>
          <a:solidFill>
            <a:srgbClr val="5B9BD5">
              <a:lumMod val="40000"/>
              <a:lumOff val="6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1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«Страница психолога»</a:t>
            </a:r>
          </a:p>
          <a:p>
            <a:pPr algn="ctr" defTabSz="914400">
              <a:defRPr/>
            </a:pPr>
            <a:r>
              <a:rPr lang="en-US" sz="1100" b="1" dirty="0">
                <a:solidFill>
                  <a:prstClr val="white"/>
                </a:solidFill>
                <a:latin typeface="Arial" panose="020B0604020202020204" pitchFamily="34" charset="0"/>
                <a:cs typeface="Arial" panose="020B0604020202020204" pitchFamily="34" charset="0"/>
                <a:hlinkClick r:id="rId11"/>
              </a:rPr>
              <a:t>http://school85.info</a:t>
            </a:r>
            <a:r>
              <a:rPr lang="en-US" sz="1100" b="1" dirty="0">
                <a:solidFill>
                  <a:srgbClr val="5B9BD5">
                    <a:lumMod val="50000"/>
                  </a:srgbClr>
                </a:solidFill>
                <a:latin typeface="Arial" panose="020B0604020202020204" pitchFamily="34" charset="0"/>
                <a:cs typeface="Arial" panose="020B0604020202020204" pitchFamily="34" charset="0"/>
                <a:hlinkClick r:id="rId11"/>
              </a:rPr>
              <a:t>/</a:t>
            </a:r>
            <a:r>
              <a:rPr lang="ru-RU" sz="1100" b="1" dirty="0">
                <a:solidFill>
                  <a:srgbClr val="5B9BD5">
                    <a:lumMod val="50000"/>
                  </a:srgbClr>
                </a:solidFill>
                <a:latin typeface="Arial" panose="020B0604020202020204" pitchFamily="34" charset="0"/>
                <a:cs typeface="Arial" panose="020B0604020202020204" pitchFamily="34" charset="0"/>
              </a:rPr>
              <a:t> </a:t>
            </a:r>
            <a:r>
              <a:rPr lang="ru-RU" sz="1100" b="1" dirty="0">
                <a:solidFill>
                  <a:srgbClr val="002060"/>
                </a:solidFill>
                <a:latin typeface="Arial" panose="020B0604020202020204" pitchFamily="34" charset="0"/>
                <a:cs typeface="Arial" panose="020B0604020202020204" pitchFamily="34" charset="0"/>
              </a:rPr>
              <a:t>- официальный сайт МАОУ СОШ №85 </a:t>
            </a:r>
            <a:endParaRPr lang="ru-RU" sz="1100" b="1" dirty="0" smtClean="0">
              <a:solidFill>
                <a:srgbClr val="002060"/>
              </a:solidFill>
              <a:latin typeface="Arial" panose="020B0604020202020204" pitchFamily="34" charset="0"/>
              <a:cs typeface="Arial" panose="020B0604020202020204" pitchFamily="34" charset="0"/>
            </a:endParaRPr>
          </a:p>
          <a:p>
            <a:pPr algn="ctr" defTabSz="914400">
              <a:defRPr/>
            </a:pPr>
            <a:r>
              <a:rPr lang="ru-RU" sz="1100" b="1" dirty="0" smtClean="0">
                <a:solidFill>
                  <a:srgbClr val="002060"/>
                </a:solidFill>
                <a:latin typeface="Arial" panose="020B0604020202020204" pitchFamily="34" charset="0"/>
                <a:cs typeface="Arial" panose="020B0604020202020204" pitchFamily="34" charset="0"/>
              </a:rPr>
              <a:t>(</a:t>
            </a:r>
            <a:r>
              <a:rPr lang="ru-RU" sz="1100" b="1" dirty="0">
                <a:solidFill>
                  <a:srgbClr val="002060"/>
                </a:solidFill>
                <a:latin typeface="Arial" panose="020B0604020202020204" pitchFamily="34" charset="0"/>
                <a:cs typeface="Arial" panose="020B0604020202020204" pitchFamily="34" charset="0"/>
              </a:rPr>
              <a:t>г</a:t>
            </a:r>
            <a:r>
              <a:rPr lang="ru-RU" sz="1100" b="1" dirty="0" smtClean="0">
                <a:solidFill>
                  <a:srgbClr val="002060"/>
                </a:solidFill>
                <a:latin typeface="Arial" panose="020B0604020202020204" pitchFamily="34" charset="0"/>
                <a:cs typeface="Arial" panose="020B0604020202020204" pitchFamily="34" charset="0"/>
              </a:rPr>
              <a:t>. Кемерово</a:t>
            </a:r>
            <a:r>
              <a:rPr lang="ru-RU" sz="1100" b="1" dirty="0">
                <a:solidFill>
                  <a:srgbClr val="002060"/>
                </a:solidFill>
                <a:latin typeface="Arial" panose="020B0604020202020204" pitchFamily="34" charset="0"/>
                <a:cs typeface="Arial" panose="020B0604020202020204" pitchFamily="34" charset="0"/>
              </a:rPr>
              <a:t>, ж/р Лесная поляна</a:t>
            </a:r>
            <a:r>
              <a:rPr lang="ru-RU" sz="1100" b="1" dirty="0" smtClean="0">
                <a:solidFill>
                  <a:srgbClr val="002060"/>
                </a:solidFill>
                <a:latin typeface="Arial" panose="020B0604020202020204" pitchFamily="34" charset="0"/>
                <a:cs typeface="Arial" panose="020B0604020202020204" pitchFamily="34" charset="0"/>
              </a:rPr>
              <a:t>)</a:t>
            </a:r>
            <a:endParaRPr lang="ru-RU" sz="1100" b="1" dirty="0">
              <a:solidFill>
                <a:srgbClr val="002060"/>
              </a:solidFill>
              <a:latin typeface="Arial" panose="020B0604020202020204" pitchFamily="34" charset="0"/>
              <a:cs typeface="Arial" panose="020B0604020202020204" pitchFamily="34" charset="0"/>
            </a:endParaRPr>
          </a:p>
        </p:txBody>
      </p:sp>
      <p:pic>
        <p:nvPicPr>
          <p:cNvPr id="14" name="Рисунок 1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29949" y="1656381"/>
            <a:ext cx="4047184" cy="1369279"/>
          </a:xfrm>
          <a:prstGeom prst="rect">
            <a:avLst/>
          </a:prstGeom>
        </p:spPr>
      </p:pic>
      <p:pic>
        <p:nvPicPr>
          <p:cNvPr id="15" name="Рисунок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15199" y="2940105"/>
            <a:ext cx="2690962" cy="1203304"/>
          </a:xfrm>
          <a:prstGeom prst="rect">
            <a:avLst/>
          </a:prstGeom>
        </p:spPr>
      </p:pic>
      <p:pic>
        <p:nvPicPr>
          <p:cNvPr id="16" name="Рисунок 15"/>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10015697" y="2940105"/>
            <a:ext cx="919378" cy="1203304"/>
          </a:xfrm>
          <a:prstGeom prst="rect">
            <a:avLst/>
          </a:prstGeom>
        </p:spPr>
      </p:pic>
      <p:pic>
        <p:nvPicPr>
          <p:cNvPr id="17" name="Рисунок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19296" y="2940106"/>
            <a:ext cx="826246" cy="1203303"/>
          </a:xfrm>
          <a:prstGeom prst="rect">
            <a:avLst/>
          </a:prstGeom>
        </p:spPr>
      </p:pic>
      <p:pic>
        <p:nvPicPr>
          <p:cNvPr id="18" name="Picture 6" descr="http://qrcoder.ru/code/?http%3A%2F%2Fzhohov.info%2Fdocs%2F5%2520tren.pdf&amp;4&amp;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44798" y="4198467"/>
            <a:ext cx="1075268" cy="1075268"/>
          </a:xfrm>
          <a:prstGeom prst="rect">
            <a:avLst/>
          </a:prstGeom>
          <a:noFill/>
          <a:ln>
            <a:solidFill>
              <a:srgbClr val="5B9BD5"/>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9" name="Скругленный прямоугольник 18"/>
          <p:cNvSpPr/>
          <p:nvPr/>
        </p:nvSpPr>
        <p:spPr>
          <a:xfrm>
            <a:off x="8376141" y="4309384"/>
            <a:ext cx="1377400" cy="480355"/>
          </a:xfrm>
          <a:prstGeom prst="roundRect">
            <a:avLst/>
          </a:prstGeom>
          <a:solidFill>
            <a:srgbClr val="B6D2EC"/>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2000" b="1" i="0" u="none" strike="noStrike" kern="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0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Ссылка на математический тренажер,</a:t>
            </a:r>
            <a:r>
              <a:rPr kumimoji="0" lang="ru-RU" sz="1000" b="1" i="0" u="none" strike="noStrike" kern="0" cap="none" spc="0" normalizeH="0" noProof="0" dirty="0" smtClean="0">
                <a:ln>
                  <a:noFill/>
                </a:ln>
                <a:solidFill>
                  <a:srgbClr val="002060"/>
                </a:solidFill>
                <a:effectLst/>
                <a:uLnTx/>
                <a:uFillTx/>
                <a:latin typeface="Arial" panose="020B0604020202020204" pitchFamily="34" charset="0"/>
                <a:cs typeface="Arial" panose="020B0604020202020204" pitchFamily="34" charset="0"/>
              </a:rPr>
              <a:t> </a:t>
            </a:r>
            <a:r>
              <a:rPr kumimoji="0" lang="ru-RU" sz="10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5 класс</a:t>
            </a:r>
            <a:endParaRPr kumimoji="0" lang="ru-RU" sz="10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20" name="Рисунок 1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709616" y="4214652"/>
            <a:ext cx="1075268" cy="1075268"/>
          </a:xfrm>
          <a:prstGeom prst="rect">
            <a:avLst/>
          </a:prstGeom>
        </p:spPr>
      </p:pic>
      <p:sp>
        <p:nvSpPr>
          <p:cNvPr id="21" name="Скругленный прямоугольник 20"/>
          <p:cNvSpPr/>
          <p:nvPr/>
        </p:nvSpPr>
        <p:spPr>
          <a:xfrm>
            <a:off x="10700316" y="4830432"/>
            <a:ext cx="1229446" cy="362010"/>
          </a:xfrm>
          <a:prstGeom prst="roundRect">
            <a:avLst/>
          </a:prstGeom>
          <a:solidFill>
            <a:srgbClr val="B6D2EC"/>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2000" b="1" i="0" u="none" strike="noStrike" kern="0" cap="none" spc="0" normalizeH="0" baseline="0" noProof="0" dirty="0" smtClean="0">
              <a:ln>
                <a:noFill/>
              </a:ln>
              <a:solidFill>
                <a:prstClr val="white"/>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0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Электронное расписание</a:t>
            </a:r>
            <a:endParaRPr kumimoji="0" lang="ru-RU" sz="10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Стрелка вверх 21"/>
          <p:cNvSpPr/>
          <p:nvPr/>
        </p:nvSpPr>
        <p:spPr>
          <a:xfrm>
            <a:off x="7466180" y="5084167"/>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Стрелка вверх 22"/>
          <p:cNvSpPr/>
          <p:nvPr/>
        </p:nvSpPr>
        <p:spPr>
          <a:xfrm>
            <a:off x="9494197" y="5086645"/>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Стрелка вверх 23"/>
          <p:cNvSpPr/>
          <p:nvPr/>
        </p:nvSpPr>
        <p:spPr>
          <a:xfrm>
            <a:off x="11665993" y="5149568"/>
            <a:ext cx="263769" cy="430823"/>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Стрелка вниз 24"/>
          <p:cNvSpPr/>
          <p:nvPr/>
        </p:nvSpPr>
        <p:spPr>
          <a:xfrm>
            <a:off x="4877599" y="2272888"/>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Стрелка вниз 25"/>
          <p:cNvSpPr/>
          <p:nvPr/>
        </p:nvSpPr>
        <p:spPr>
          <a:xfrm>
            <a:off x="4877599" y="3739867"/>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трелка вниз 26"/>
          <p:cNvSpPr/>
          <p:nvPr/>
        </p:nvSpPr>
        <p:spPr>
          <a:xfrm>
            <a:off x="4877599" y="5036342"/>
            <a:ext cx="272562" cy="474785"/>
          </a:xfrm>
          <a:prstGeom prst="down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Рисунок 1"/>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a:off x="10972800" y="3580448"/>
            <a:ext cx="888023" cy="1117918"/>
          </a:xfrm>
          <a:prstGeom prst="rect">
            <a:avLst/>
          </a:prstGeom>
        </p:spPr>
      </p:pic>
    </p:spTree>
    <p:extLst>
      <p:ext uri="{BB962C8B-B14F-4D97-AF65-F5344CB8AC3E}">
        <p14:creationId xmlns:p14="http://schemas.microsoft.com/office/powerpoint/2010/main" val="245861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2"/>
          <p:cNvSpPr>
            <a:spLocks noGrp="1"/>
          </p:cNvSpPr>
          <p:nvPr>
            <p:ph type="title"/>
          </p:nvPr>
        </p:nvSpPr>
        <p:spPr>
          <a:xfrm>
            <a:off x="0" y="195284"/>
            <a:ext cx="12192000" cy="587231"/>
          </a:xfrm>
        </p:spPr>
        <p:txBody>
          <a:bodyPr>
            <a:normAutofit/>
          </a:bodyPr>
          <a:lstStyle/>
          <a:p>
            <a:pPr algn="ctr"/>
            <a:r>
              <a:rPr lang="ru-RU" sz="3600" b="1" dirty="0" smtClean="0">
                <a:solidFill>
                  <a:schemeClr val="accent6">
                    <a:lumMod val="50000"/>
                  </a:schemeClr>
                </a:solidFill>
                <a:latin typeface="Arial" panose="020B0604020202020204" pitchFamily="34" charset="0"/>
                <a:cs typeface="Arial" panose="020B0604020202020204" pitchFamily="34" charset="0"/>
              </a:rPr>
              <a:t>ЦИФРОВАЯ ОБРАЗОВАТЕЛЬНАЯ СРЕДА</a:t>
            </a:r>
            <a:endParaRPr lang="ru-RU" sz="3600" dirty="0">
              <a:solidFill>
                <a:schemeClr val="accent6">
                  <a:lumMod val="50000"/>
                </a:schemeClr>
              </a:solidFill>
            </a:endParaRPr>
          </a:p>
        </p:txBody>
      </p:sp>
      <p:sp>
        <p:nvSpPr>
          <p:cNvPr id="6" name="Прямоугольник 5">
            <a:extLst>
              <a:ext uri="{FF2B5EF4-FFF2-40B4-BE49-F238E27FC236}">
                <a16:creationId xmlns:a16="http://schemas.microsoft.com/office/drawing/2014/main" id="{BB68D9E4-31AA-4B66-8936-647BA2D1C82E}"/>
              </a:ext>
            </a:extLst>
          </p:cNvPr>
          <p:cNvSpPr/>
          <p:nvPr/>
        </p:nvSpPr>
        <p:spPr>
          <a:xfrm>
            <a:off x="0" y="715933"/>
            <a:ext cx="12192000" cy="452467"/>
          </a:xfrm>
          <a:prstGeom prst="rect">
            <a:avLst/>
          </a:prstGeom>
          <a:noFill/>
          <a:ln w="38100" cap="flat" cmpd="sng" algn="ctr">
            <a:noFill/>
            <a:prstDash val="solid"/>
            <a:miter lim="800000"/>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ru-RU"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Содействие расширению информационного пространства региональной системы образования</a:t>
            </a:r>
            <a:endParaRPr kumimoji="0" lang="ru-RU" b="0"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p:pic>
        <p:nvPicPr>
          <p:cNvPr id="7" name="Picture 2" descr="profess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651934" y="78154"/>
            <a:ext cx="668866" cy="7043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Прямоугольник 7"/>
          <p:cNvSpPr/>
          <p:nvPr/>
        </p:nvSpPr>
        <p:spPr>
          <a:xfrm>
            <a:off x="214333" y="1235242"/>
            <a:ext cx="3062141" cy="5262979"/>
          </a:xfrm>
          <a:prstGeom prst="rect">
            <a:avLst/>
          </a:prstGeom>
          <a:solidFill>
            <a:schemeClr val="accent1">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Школа 85 </a:t>
            </a:r>
            <a:r>
              <a:rPr kumimoji="0" lang="ru-RU" sz="16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участник различных образовательных мероприятий </a:t>
            </a:r>
            <a:r>
              <a:rPr kumimoji="0" lang="ru-RU" sz="16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Консорциума - сообщества образовательных организаций по развитию школьного </a:t>
            </a:r>
            <a:r>
              <a:rPr kumimoji="0" lang="ru-RU" sz="1600" b="1" i="0" u="none" strike="noStrike" kern="0" cap="none" spc="0" normalizeH="0" baseline="0" noProof="0" dirty="0" err="1">
                <a:ln>
                  <a:noFill/>
                </a:ln>
                <a:solidFill>
                  <a:srgbClr val="C00000"/>
                </a:solidFill>
                <a:effectLst/>
                <a:uLnTx/>
                <a:uFillTx/>
                <a:latin typeface="Arial" panose="020B0604020202020204" pitchFamily="34" charset="0"/>
                <a:cs typeface="Arial" panose="020B0604020202020204" pitchFamily="34" charset="0"/>
              </a:rPr>
              <a:t>инженерно</a:t>
            </a:r>
            <a:r>
              <a:rPr kumimoji="0" lang="ru-RU" sz="16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 технологического образования в РФ, который создан на базе ИТШ №777 города Санкт – Петербурга, как федеральная инновационная площадка.  </a:t>
            </a:r>
            <a:r>
              <a:rPr kumimoji="0" lang="ru-RU" sz="16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Все мероприятия - обучающие </a:t>
            </a:r>
            <a:r>
              <a:rPr kumimoji="0" lang="ru-RU" sz="1600" b="1" i="0" u="none" strike="noStrike" kern="0" cap="none" spc="0" normalizeH="0" baseline="0" noProof="0" dirty="0" err="1">
                <a:ln>
                  <a:noFill/>
                </a:ln>
                <a:solidFill>
                  <a:srgbClr val="002060"/>
                </a:solidFill>
                <a:effectLst/>
                <a:uLnTx/>
                <a:uFillTx/>
                <a:latin typeface="Arial" panose="020B0604020202020204" pitchFamily="34" charset="0"/>
                <a:cs typeface="Arial" panose="020B0604020202020204" pitchFamily="34" charset="0"/>
              </a:rPr>
              <a:t>вебинары</a:t>
            </a:r>
            <a:r>
              <a:rPr kumimoji="0" lang="ru-RU" sz="16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для педагогов и познавательные игры, </a:t>
            </a:r>
            <a:r>
              <a:rPr kumimoji="0" lang="ru-RU" sz="1600" b="1" i="0" u="none" strike="noStrike" kern="0" cap="none" spc="0" normalizeH="0" baseline="0" noProof="0" dirty="0" err="1">
                <a:ln>
                  <a:noFill/>
                </a:ln>
                <a:solidFill>
                  <a:srgbClr val="002060"/>
                </a:solidFill>
                <a:effectLst/>
                <a:uLnTx/>
                <a:uFillTx/>
                <a:latin typeface="Arial" panose="020B0604020202020204" pitchFamily="34" charset="0"/>
                <a:cs typeface="Arial" panose="020B0604020202020204" pitchFamily="34" charset="0"/>
              </a:rPr>
              <a:t>квесты</a:t>
            </a:r>
            <a:r>
              <a:rPr kumimoji="0" lang="ru-RU" sz="16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для учащихся проходят в онлайн режиме на платформе </a:t>
            </a:r>
            <a:r>
              <a:rPr kumimoji="0" lang="en-US" sz="16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ZOOM</a:t>
            </a:r>
            <a:r>
              <a:rPr kumimoji="0" lang="ru-RU" sz="1600" b="1" i="0" u="none"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rPr>
              <a:t>. </a:t>
            </a:r>
          </a:p>
        </p:txBody>
      </p:sp>
      <p:pic>
        <p:nvPicPr>
          <p:cNvPr id="9" name="Объект 4">
            <a:extLst>
              <a:ext uri="{FF2B5EF4-FFF2-40B4-BE49-F238E27FC236}">
                <a16:creationId xmlns:a16="http://schemas.microsoft.com/office/drawing/2014/main" id="{73868514-CB40-43D2-9182-C378C047EE04}"/>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0666" y="1269228"/>
            <a:ext cx="2498505" cy="1602463"/>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0" name="Объект 7">
            <a:extLst>
              <a:ext uri="{FF2B5EF4-FFF2-40B4-BE49-F238E27FC236}">
                <a16:creationId xmlns:a16="http://schemas.microsoft.com/office/drawing/2014/main" id="{94B83767-9A69-463C-888B-0595777AB6D5}"/>
              </a:ext>
            </a:extLst>
          </p:cNvPr>
          <p:cNvPicPr>
            <a:picLocks/>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38082" y="3027864"/>
            <a:ext cx="2498505" cy="2048453"/>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2" name="Рисунок 11">
            <a:extLst>
              <a:ext uri="{FF2B5EF4-FFF2-40B4-BE49-F238E27FC236}">
                <a16:creationId xmlns:a16="http://schemas.microsoft.com/office/drawing/2014/main" id="{04B909C2-6B5D-4C7D-80BA-D4D9B9EDE1CF}"/>
              </a:ext>
            </a:extLst>
          </p:cNvPr>
          <p:cNvPicPr/>
          <p:nvPr/>
        </p:nvPicPr>
        <p:blipFill rotWithShape="1">
          <a:blip r:embed="rId5" cstate="hqprint">
            <a:extLst>
              <a:ext uri="{28A0092B-C50C-407E-A947-70E740481C1C}">
                <a14:useLocalDpi xmlns:a14="http://schemas.microsoft.com/office/drawing/2010/main" val="0"/>
              </a:ext>
            </a:extLst>
          </a:blip>
          <a:srcRect b="31053"/>
          <a:stretch/>
        </p:blipFill>
        <p:spPr bwMode="auto">
          <a:xfrm>
            <a:off x="4939055" y="5265045"/>
            <a:ext cx="997532" cy="1224379"/>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13" name="Рисунок 12"/>
          <p:cNvPicPr>
            <a:picLocks noChangeAspect="1"/>
          </p:cNvPicPr>
          <p:nvPr/>
        </p:nvPicPr>
        <p:blipFill rotWithShape="1">
          <a:blip r:embed="rId6">
            <a:extLst>
              <a:ext uri="{28A0092B-C50C-407E-A947-70E740481C1C}">
                <a14:useLocalDpi xmlns:a14="http://schemas.microsoft.com/office/drawing/2010/main" val="0"/>
              </a:ext>
            </a:extLst>
          </a:blip>
          <a:srcRect l="14747"/>
          <a:stretch/>
        </p:blipFill>
        <p:spPr>
          <a:xfrm>
            <a:off x="3430666" y="5265045"/>
            <a:ext cx="1397838" cy="1210584"/>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
        <p:nvSpPr>
          <p:cNvPr id="14" name="Прямоугольник 13"/>
          <p:cNvSpPr/>
          <p:nvPr/>
        </p:nvSpPr>
        <p:spPr>
          <a:xfrm>
            <a:off x="6083363" y="1198264"/>
            <a:ext cx="3331831" cy="5293757"/>
          </a:xfrm>
          <a:prstGeom prst="rect">
            <a:avLst/>
          </a:prstGeom>
          <a:solidFill>
            <a:schemeClr val="accent6">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lvl="0" defTabSz="914400">
              <a:defRPr/>
            </a:pPr>
            <a:r>
              <a:rPr kumimoji="0" lang="ru-RU" sz="1300" b="1" i="0" u="sng"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2017 – 2021</a:t>
            </a:r>
          </a:p>
          <a:p>
            <a:pPr lvl="0" defTabSz="914400">
              <a:defRPr/>
            </a:pPr>
            <a:r>
              <a:rPr lang="ru-RU" sz="1300" b="1" kern="0" dirty="0" smtClean="0">
                <a:solidFill>
                  <a:srgbClr val="C00000"/>
                </a:solidFill>
                <a:latin typeface="Arial" panose="020B0604020202020204" pitchFamily="34" charset="0"/>
                <a:cs typeface="Arial" panose="020B0604020202020204" pitchFamily="34" charset="0"/>
              </a:rPr>
              <a:t>Школа 85 </a:t>
            </a:r>
            <a:r>
              <a:rPr lang="ru-RU" sz="1300" b="1" kern="0" dirty="0" smtClean="0">
                <a:solidFill>
                  <a:srgbClr val="002060"/>
                </a:solidFill>
                <a:latin typeface="Arial" panose="020B0604020202020204" pitchFamily="34" charset="0"/>
                <a:cs typeface="Arial" panose="020B0604020202020204" pitchFamily="34" charset="0"/>
              </a:rPr>
              <a:t>– региональная инновационная площадка по направлению </a:t>
            </a:r>
            <a:r>
              <a:rPr lang="ru-RU" sz="1300" b="1" u="sng" kern="0" dirty="0" smtClean="0">
                <a:solidFill>
                  <a:srgbClr val="C00000"/>
                </a:solidFill>
                <a:latin typeface="Arial" panose="020B0604020202020204" pitchFamily="34" charset="0"/>
                <a:cs typeface="Arial" panose="020B0604020202020204" pitchFamily="34" charset="0"/>
              </a:rPr>
              <a:t>«Профильное и профессиональное самоопределение школьников»</a:t>
            </a:r>
          </a:p>
          <a:p>
            <a:pPr lvl="0" defTabSz="914400">
              <a:defRPr/>
            </a:pPr>
            <a:r>
              <a:rPr kumimoji="0" lang="ru-RU" sz="13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Реализация проекта </a:t>
            </a:r>
            <a:r>
              <a:rPr lang="ru-RU" sz="1300" b="1" dirty="0">
                <a:solidFill>
                  <a:srgbClr val="002060"/>
                </a:solidFill>
                <a:latin typeface="Arial" panose="020B0604020202020204" pitchFamily="34" charset="0"/>
                <a:cs typeface="Arial" panose="020B0604020202020204" pitchFamily="34" charset="0"/>
              </a:rPr>
              <a:t>«Использование STEM-обучения при организации ранней профориентации и профессионального самоопределения школьников» </a:t>
            </a:r>
            <a:endParaRPr lang="ru-RU" sz="1300" b="1" dirty="0" smtClean="0">
              <a:solidFill>
                <a:srgbClr val="002060"/>
              </a:solidFill>
              <a:latin typeface="Arial" panose="020B0604020202020204" pitchFamily="34" charset="0"/>
              <a:cs typeface="Arial" panose="020B0604020202020204" pitchFamily="34" charset="0"/>
            </a:endParaRPr>
          </a:p>
          <a:p>
            <a:pPr lvl="0" defTabSz="914400">
              <a:defRPr/>
            </a:pPr>
            <a:r>
              <a:rPr kumimoji="0" lang="ru-RU" sz="1300" b="1" i="0" u="sng"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2021</a:t>
            </a:r>
            <a:r>
              <a:rPr kumimoji="0" lang="ru-RU" sz="1300" b="1" i="0" u="sng" strike="noStrike" kern="0" cap="none" spc="0" normalizeH="0" noProof="0" dirty="0" smtClean="0">
                <a:ln>
                  <a:noFill/>
                </a:ln>
                <a:solidFill>
                  <a:srgbClr val="C00000"/>
                </a:solidFill>
                <a:effectLst/>
                <a:uLnTx/>
                <a:uFillTx/>
                <a:latin typeface="Arial" panose="020B0604020202020204" pitchFamily="34" charset="0"/>
                <a:cs typeface="Arial" panose="020B0604020202020204" pitchFamily="34" charset="0"/>
              </a:rPr>
              <a:t> – 2024</a:t>
            </a:r>
          </a:p>
          <a:p>
            <a:pPr lvl="0" defTabSz="914400">
              <a:defRPr/>
            </a:pPr>
            <a:r>
              <a:rPr kumimoji="0" lang="ru-RU" sz="1300" b="1" i="0" u="none"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Школа 85 </a:t>
            </a:r>
            <a:r>
              <a:rPr kumimoji="0" lang="ru-RU" sz="13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 региональная инновационная площадка по направлению </a:t>
            </a:r>
            <a:r>
              <a:rPr kumimoji="0" lang="ru-RU" sz="1300" b="1" i="0" u="sng"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«Развитие инженерного мышления и технических способностей учащихся»</a:t>
            </a:r>
          </a:p>
          <a:p>
            <a:pPr lvl="0" defTabSz="914400">
              <a:defRPr/>
            </a:pPr>
            <a:r>
              <a:rPr lang="ru-RU" sz="1300" b="1" kern="0" dirty="0" smtClean="0">
                <a:solidFill>
                  <a:srgbClr val="002060"/>
                </a:solidFill>
                <a:latin typeface="Arial" panose="020B0604020202020204" pitchFamily="34" charset="0"/>
                <a:cs typeface="Arial" panose="020B0604020202020204" pitchFamily="34" charset="0"/>
              </a:rPr>
              <a:t>Реализация проекта </a:t>
            </a:r>
            <a:r>
              <a:rPr lang="ru-RU" sz="1300" b="1" dirty="0">
                <a:solidFill>
                  <a:srgbClr val="002060"/>
                </a:solidFill>
                <a:latin typeface="Arial" panose="020B0604020202020204" pitchFamily="34" charset="0"/>
                <a:cs typeface="Arial" panose="020B0604020202020204" pitchFamily="34" charset="0"/>
              </a:rPr>
              <a:t>«Модель организации работы по формированию инженерных компетенций у учащихся с использованием MINT – обучения в условиях интеграции общего и дополнительного образования</a:t>
            </a:r>
            <a:r>
              <a:rPr lang="ru-RU" sz="1300" b="1" dirty="0" smtClean="0">
                <a:solidFill>
                  <a:srgbClr val="002060"/>
                </a:solidFill>
                <a:latin typeface="Arial" panose="020B0604020202020204" pitchFamily="34" charset="0"/>
                <a:cs typeface="Arial" panose="020B0604020202020204" pitchFamily="34" charset="0"/>
              </a:rPr>
              <a:t>»</a:t>
            </a:r>
          </a:p>
          <a:p>
            <a:pPr lvl="0" defTabSz="914400">
              <a:defRPr/>
            </a:pPr>
            <a:endParaRPr kumimoji="0" lang="ru-RU" sz="1300" b="0" i="0" strike="noStrike" kern="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pic>
        <p:nvPicPr>
          <p:cNvPr id="15" name="Рисунок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78219" y="1198264"/>
            <a:ext cx="2321884" cy="1676418"/>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6" name="Рисунок 15"/>
          <p:cNvPicPr>
            <a:picLocks noChangeAspect="1"/>
          </p:cNvPicPr>
          <p:nvPr/>
        </p:nvPicPr>
        <p:blipFill rotWithShape="1">
          <a:blip r:embed="rId8" cstate="print">
            <a:extLst>
              <a:ext uri="{28A0092B-C50C-407E-A947-70E740481C1C}">
                <a14:useLocalDpi xmlns:a14="http://schemas.microsoft.com/office/drawing/2010/main" val="0"/>
              </a:ext>
            </a:extLst>
          </a:blip>
          <a:srcRect l="4857" t="6902" r="8862" b="8415"/>
          <a:stretch/>
        </p:blipFill>
        <p:spPr>
          <a:xfrm>
            <a:off x="9589987" y="3200563"/>
            <a:ext cx="2321885" cy="1549873"/>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7" name="Рисунок 16"/>
          <p:cNvPicPr>
            <a:picLocks noChangeAspect="1"/>
          </p:cNvPicPr>
          <p:nvPr/>
        </p:nvPicPr>
        <p:blipFill rotWithShape="1">
          <a:blip r:embed="rId9" cstate="hqprint">
            <a:extLst>
              <a:ext uri="{28A0092B-C50C-407E-A947-70E740481C1C}">
                <a14:useLocalDpi xmlns:a14="http://schemas.microsoft.com/office/drawing/2010/main" val="0"/>
              </a:ext>
            </a:extLst>
          </a:blip>
          <a:srcRect l="15490" t="18878" b="23696"/>
          <a:stretch/>
        </p:blipFill>
        <p:spPr>
          <a:xfrm>
            <a:off x="9589987" y="5097834"/>
            <a:ext cx="1104996" cy="1341548"/>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8" name="Рисунок 17"/>
          <p:cNvPicPr>
            <a:picLocks noChangeAspect="1"/>
          </p:cNvPicPr>
          <p:nvPr/>
        </p:nvPicPr>
        <p:blipFill rotWithShape="1">
          <a:blip r:embed="rId10" cstate="hqprint">
            <a:extLst>
              <a:ext uri="{28A0092B-C50C-407E-A947-70E740481C1C}">
                <a14:useLocalDpi xmlns:a14="http://schemas.microsoft.com/office/drawing/2010/main" val="0"/>
              </a:ext>
            </a:extLst>
          </a:blip>
          <a:srcRect l="7087"/>
          <a:stretch/>
        </p:blipFill>
        <p:spPr>
          <a:xfrm>
            <a:off x="10869777" y="5076317"/>
            <a:ext cx="1030326" cy="1363065"/>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32478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2"/>
          <p:cNvSpPr>
            <a:spLocks noGrp="1"/>
          </p:cNvSpPr>
          <p:nvPr>
            <p:ph type="title"/>
          </p:nvPr>
        </p:nvSpPr>
        <p:spPr>
          <a:xfrm>
            <a:off x="0" y="195284"/>
            <a:ext cx="12192000" cy="587231"/>
          </a:xfrm>
        </p:spPr>
        <p:txBody>
          <a:bodyPr>
            <a:normAutofit/>
          </a:bodyPr>
          <a:lstStyle/>
          <a:p>
            <a:pPr algn="ctr"/>
            <a:r>
              <a:rPr lang="ru-RU" sz="3600" b="1" dirty="0" smtClean="0">
                <a:solidFill>
                  <a:schemeClr val="accent6">
                    <a:lumMod val="50000"/>
                  </a:schemeClr>
                </a:solidFill>
                <a:latin typeface="Arial" panose="020B0604020202020204" pitchFamily="34" charset="0"/>
                <a:cs typeface="Arial" panose="020B0604020202020204" pitchFamily="34" charset="0"/>
              </a:rPr>
              <a:t>ЦИФРОВАЯ ОБРАЗОВАТЕЛЬНАЯ СРЕДА</a:t>
            </a:r>
            <a:endParaRPr lang="ru-RU" sz="3600" dirty="0">
              <a:solidFill>
                <a:schemeClr val="accent6">
                  <a:lumMod val="50000"/>
                </a:schemeClr>
              </a:solidFill>
            </a:endParaRPr>
          </a:p>
        </p:txBody>
      </p:sp>
      <p:pic>
        <p:nvPicPr>
          <p:cNvPr id="6" name="Picture 2" descr="professo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482600" y="195284"/>
            <a:ext cx="774162" cy="8152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Прямоугольник 6">
            <a:extLst>
              <a:ext uri="{FF2B5EF4-FFF2-40B4-BE49-F238E27FC236}">
                <a16:creationId xmlns:a16="http://schemas.microsoft.com/office/drawing/2014/main" id="{BB68D9E4-31AA-4B66-8936-647BA2D1C82E}"/>
              </a:ext>
            </a:extLst>
          </p:cNvPr>
          <p:cNvSpPr/>
          <p:nvPr/>
        </p:nvSpPr>
        <p:spPr>
          <a:xfrm>
            <a:off x="0" y="782515"/>
            <a:ext cx="12192000" cy="436685"/>
          </a:xfrm>
          <a:prstGeom prst="rect">
            <a:avLst/>
          </a:prstGeom>
          <a:noFill/>
          <a:ln w="38100" cap="flat" cmpd="sng" algn="ctr">
            <a:noFill/>
            <a:prstDash val="solid"/>
            <a:miter lim="800000"/>
          </a:ln>
          <a:effectLst/>
          <a:scene3d>
            <a:camera prst="orthographicFront"/>
            <a:lightRig rig="threePt" dir="t"/>
          </a:scene3d>
          <a:sp3d>
            <a:bevelT/>
          </a:sp3d>
        </p:spPr>
        <p:txBody>
          <a:bodyPr rtlCol="0" anchor="ct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2400" b="1"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Результаты </a:t>
            </a:r>
            <a:r>
              <a:rPr kumimoji="0" lang="ru-RU" sz="2400" b="1" i="0" u="none" strike="noStrike" kern="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цифровизации образовательной деятельности</a:t>
            </a:r>
            <a:endParaRPr kumimoji="0" lang="ru-RU" sz="2400" b="0"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
        <p:nvSpPr>
          <p:cNvPr id="8" name="Прямоугольник 7"/>
          <p:cNvSpPr/>
          <p:nvPr/>
        </p:nvSpPr>
        <p:spPr>
          <a:xfrm>
            <a:off x="286564" y="1499770"/>
            <a:ext cx="5064369" cy="3785652"/>
          </a:xfrm>
          <a:prstGeom prst="rect">
            <a:avLst/>
          </a:prstGeom>
          <a:solidFill>
            <a:schemeClr val="accent1">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sng"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В школе № 85 внедрена целевая модель цифровой образовательной </a:t>
            </a:r>
            <a:r>
              <a:rPr kumimoji="0" lang="ru-RU" sz="1200" b="1" i="0" u="sng"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среды</a:t>
            </a: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профили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«цифровых компетенций» для обучающихся, педагогов и административно-управленческого персонала; </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система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информационного и научно-методического обеспечения развития </a:t>
            </a: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образования;</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эффективность</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доступность и качество обучения в школе; </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доступ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учителей и учащихся к федеральным и региональным образовательным </a:t>
            </a: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ресурсам;</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современные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электронные средства обучения и </a:t>
            </a: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осуществление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их интеграция с традиционными средствами обучения; </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элементы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открытого образования, включая интерактивные дистанционные технологии обучения, что позволяет реализовать принцип персонализации образования; </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переподготовка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педагогических и административных кадров в области новых информационных технологий; </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информационные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и коммуникационные технологии в </a:t>
            </a: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практике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управления системой образования; </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информационная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безопасность образовательной </a:t>
            </a: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среды</a:t>
            </a:r>
            <a:endParaRPr kumimoji="0" lang="ru-RU" sz="1200" b="1" i="1"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9" name="Прямоугольник 8"/>
          <p:cNvSpPr/>
          <p:nvPr/>
        </p:nvSpPr>
        <p:spPr>
          <a:xfrm>
            <a:off x="286563" y="5523745"/>
            <a:ext cx="5064369" cy="1015663"/>
          </a:xfrm>
          <a:prstGeom prst="rect">
            <a:avLst/>
          </a:prstGeom>
          <a:solidFill>
            <a:schemeClr val="accent1">
              <a:lumMod val="20000"/>
              <a:lumOff val="8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Проводятся онлайн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процедуры оценки качества образования; обеспечена оптимизация </a:t>
            </a: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деятельности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в </a:t>
            </a:r>
            <a:r>
              <a:rPr kumimoji="0" lang="ru-RU" sz="1200" b="1" i="0" u="none" strike="noStrike" kern="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школе действует только электронное расписание, отчетность переведена в электронный вид, обеспечено ее автоматическое формирование.</a:t>
            </a:r>
          </a:p>
        </p:txBody>
      </p:sp>
      <p:sp>
        <p:nvSpPr>
          <p:cNvPr id="12" name="Прямоугольник 11"/>
          <p:cNvSpPr/>
          <p:nvPr/>
        </p:nvSpPr>
        <p:spPr>
          <a:xfrm>
            <a:off x="8669866" y="1500940"/>
            <a:ext cx="3091635" cy="5047536"/>
          </a:xfrm>
          <a:prstGeom prst="rect">
            <a:avLst/>
          </a:prstGeom>
          <a:solidFill>
            <a:srgbClr val="70AD47">
              <a:lumMod val="20000"/>
              <a:lumOff val="80000"/>
            </a:srgb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1" i="0" u="sng"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Цифровизация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образовательной деятельности способствует повышению индивидуализации учебного процесса и возможности обучаться в любое удобное время, в любом удобном месте.  Важно, что </a:t>
            </a:r>
            <a:r>
              <a:rPr kumimoji="0" lang="ru-RU" sz="1400" b="1" i="0" u="sng" strike="noStrike" kern="0" cap="none" spc="0" normalizeH="0" baseline="0" noProof="0" dirty="0" err="1" smtClean="0">
                <a:ln>
                  <a:noFill/>
                </a:ln>
                <a:solidFill>
                  <a:srgbClr val="002060"/>
                </a:solidFill>
                <a:effectLst/>
                <a:uLnTx/>
                <a:uFillTx/>
                <a:latin typeface="Arial" panose="020B0604020202020204" pitchFamily="34" charset="0"/>
                <a:cs typeface="Arial" panose="020B0604020202020204" pitchFamily="34" charset="0"/>
              </a:rPr>
              <a:t>цифровизация</a:t>
            </a:r>
            <a:r>
              <a:rPr kumimoji="0" lang="ru-RU" sz="1400" b="1" i="0" u="sng"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образования в условиях цифровой экономики вытекают из особенностей, присущих современному поколению, и в эпоху мобильных технологий становится все более важной как для формального, так и для неформального обучения. Можно сделать вывод, что полученные результаты и эффекты </a:t>
            </a:r>
            <a:r>
              <a:rPr kumimoji="0" lang="ru-RU" sz="1400" b="1" i="0" u="sng"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цифровизации образовательной деятельности </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в МАОУ «СОШ № 85» соответствуют </a:t>
            </a:r>
            <a:r>
              <a:rPr kumimoji="0" lang="ru-RU" sz="1400" b="1" i="0" u="sng"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направлениям образовательной политики РФ</a:t>
            </a:r>
            <a:r>
              <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a:t>
            </a:r>
            <a:endParaRPr kumimoji="0" lang="ru-RU" sz="1400" b="1" i="0" u="none" strike="noStrike" kern="0" cap="none" spc="0" normalizeH="0" baseline="0" noProof="0" dirty="0" smtClean="0">
              <a:ln>
                <a:noFill/>
              </a:ln>
              <a:solidFill>
                <a:srgbClr val="002060"/>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pic>
        <p:nvPicPr>
          <p:cNvPr id="13" name="Рисунок 12" descr="C:\Users\AntipinaIV\Desktop\Альбомы\ЭТО МЫ\DSC04957.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8579" y="1562771"/>
            <a:ext cx="2747509" cy="1802815"/>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4" name="Рисунок 13"/>
          <p:cNvPicPr>
            <a:picLocks noChangeAspect="1"/>
          </p:cNvPicPr>
          <p:nvPr/>
        </p:nvPicPr>
        <p:blipFill rotWithShape="1">
          <a:blip r:embed="rId4" cstate="print">
            <a:extLst>
              <a:ext uri="{28A0092B-C50C-407E-A947-70E740481C1C}">
                <a14:useLocalDpi xmlns:a14="http://schemas.microsoft.com/office/drawing/2010/main" val="0"/>
              </a:ext>
            </a:extLst>
          </a:blip>
          <a:srcRect l="10640" r="20584"/>
          <a:stretch/>
        </p:blipFill>
        <p:spPr>
          <a:xfrm>
            <a:off x="5598578" y="3641425"/>
            <a:ext cx="2747509" cy="2830250"/>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27387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BB68D9E4-31AA-4B66-8936-647BA2D1C82E}"/>
              </a:ext>
            </a:extLst>
          </p:cNvPr>
          <p:cNvSpPr/>
          <p:nvPr/>
        </p:nvSpPr>
        <p:spPr>
          <a:xfrm>
            <a:off x="0" y="1171413"/>
            <a:ext cx="12192000" cy="436685"/>
          </a:xfrm>
          <a:prstGeom prst="rect">
            <a:avLst/>
          </a:prstGeom>
          <a:noFill/>
          <a:ln w="38100" cap="flat" cmpd="sng" algn="ctr">
            <a:noFill/>
            <a:prstDash val="solid"/>
            <a:miter lim="800000"/>
          </a:ln>
          <a:effectLst/>
          <a:scene3d>
            <a:camera prst="orthographicFront"/>
            <a:lightRig rig="threePt" dir="t"/>
          </a:scene3d>
          <a:sp3d>
            <a:bevelT/>
          </a:sp3d>
        </p:spPr>
        <p:txBody>
          <a:bodyPr rtlCol="0" anchor="ctr"/>
          <a:lstStyle/>
          <a:p>
            <a:pPr algn="ctr" defTabSz="914400">
              <a:spcBef>
                <a:spcPct val="0"/>
              </a:spcBef>
              <a:defRPr/>
            </a:pPr>
            <a:r>
              <a:rPr lang="ru-RU" sz="2000" b="1" kern="0" dirty="0" smtClean="0">
                <a:solidFill>
                  <a:srgbClr val="C00000"/>
                </a:solidFill>
                <a:latin typeface="Arial" panose="020B0604020202020204" pitchFamily="34" charset="0"/>
                <a:cs typeface="Arial" panose="020B0604020202020204" pitchFamily="34" charset="0"/>
              </a:rPr>
              <a:t>*УСПЕХ ДЛЯ КАЖДОГО</a:t>
            </a:r>
            <a:endParaRPr lang="ru-RU" sz="2000" kern="0" dirty="0">
              <a:solidFill>
                <a:srgbClr val="C00000"/>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BB68D9E4-31AA-4B66-8936-647BA2D1C82E}"/>
              </a:ext>
            </a:extLst>
          </p:cNvPr>
          <p:cNvSpPr/>
          <p:nvPr/>
        </p:nvSpPr>
        <p:spPr>
          <a:xfrm>
            <a:off x="0" y="98586"/>
            <a:ext cx="12191999" cy="970085"/>
          </a:xfrm>
          <a:prstGeom prst="rect">
            <a:avLst/>
          </a:prstGeom>
          <a:noFill/>
          <a:ln w="38100" cap="flat" cmpd="sng" algn="ctr">
            <a:noFill/>
            <a:prstDash val="solid"/>
            <a:miter lim="800000"/>
          </a:ln>
          <a:effectLst/>
          <a:scene3d>
            <a:camera prst="orthographicFront"/>
            <a:lightRig rig="threePt" dir="t"/>
          </a:scene3d>
          <a:sp3d>
            <a:bevelT/>
          </a:sp3d>
        </p:spPr>
        <p:txBody>
          <a:bodyPr rtlCol="0" anchor="ctr"/>
          <a:lstStyle/>
          <a:p>
            <a:pPr algn="ctr" defTabSz="914400">
              <a:spcBef>
                <a:spcPct val="0"/>
              </a:spcBef>
              <a:defRPr/>
            </a:pPr>
            <a:r>
              <a:rPr lang="ru-RU" sz="3200" b="1" kern="0" dirty="0" smtClean="0">
                <a:solidFill>
                  <a:srgbClr val="70AD47">
                    <a:lumMod val="50000"/>
                  </a:srgbClr>
                </a:solidFill>
                <a:latin typeface="Arial" panose="020B0604020202020204" pitchFamily="34" charset="0"/>
                <a:cs typeface="Arial" panose="020B0604020202020204" pitchFamily="34" charset="0"/>
              </a:rPr>
              <a:t>ШКОЛА В ЛЕСНОЙ ПОЛЯНЕ – ОБРАЗОВАНИЕ, ПЕРСПЕКТИВЫ И УСПЕХ ДЛЯ КАЖДОГО</a:t>
            </a:r>
            <a:endParaRPr lang="ru-RU" sz="3200" kern="0" dirty="0">
              <a:solidFill>
                <a:srgbClr val="70AD47">
                  <a:lumMod val="50000"/>
                </a:srgbClr>
              </a:solidFill>
              <a:latin typeface="Arial" panose="020B0604020202020204" pitchFamily="34" charset="0"/>
              <a:cs typeface="Arial" panose="020B0604020202020204" pitchFamily="34" charset="0"/>
            </a:endParaRPr>
          </a:p>
        </p:txBody>
      </p:sp>
      <p:sp>
        <p:nvSpPr>
          <p:cNvPr id="9" name="Объект 6"/>
          <p:cNvSpPr txBox="1">
            <a:spLocks/>
          </p:cNvSpPr>
          <p:nvPr/>
        </p:nvSpPr>
        <p:spPr>
          <a:xfrm>
            <a:off x="6239934" y="1762939"/>
            <a:ext cx="5666371" cy="4587062"/>
          </a:xfrm>
          <a:prstGeom prst="rect">
            <a:avLst/>
          </a:prstGeom>
          <a:solidFill>
            <a:srgbClr val="70AD47">
              <a:lumMod val="20000"/>
              <a:lumOff val="80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ru-RU" sz="2200" b="1" dirty="0" smtClean="0">
                <a:solidFill>
                  <a:srgbClr val="C00000"/>
                </a:solidFill>
                <a:latin typeface="Arial" panose="020B0604020202020204" pitchFamily="34" charset="0"/>
                <a:ea typeface="Arial" panose="020B0604020202020204" pitchFamily="34" charset="0"/>
                <a:cs typeface="Arial" panose="020B0604020202020204" pitchFamily="34" charset="0"/>
              </a:rPr>
              <a:t>Технологии</a:t>
            </a:r>
            <a:r>
              <a:rPr lang="ru-RU" sz="2200" b="1" dirty="0" smtClean="0">
                <a:solidFill>
                  <a:srgbClr val="70AD47">
                    <a:lumMod val="50000"/>
                  </a:srgbClr>
                </a:solidFill>
                <a:latin typeface="Arial" panose="020B0604020202020204" pitchFamily="34" charset="0"/>
                <a:ea typeface="Arial" panose="020B0604020202020204" pitchFamily="34" charset="0"/>
                <a:cs typeface="Arial" panose="020B0604020202020204" pitchFamily="34" charset="0"/>
              </a:rPr>
              <a:t> </a:t>
            </a:r>
            <a:r>
              <a:rPr lang="ru-RU" sz="2200" b="1" dirty="0" smtClean="0">
                <a:solidFill>
                  <a:srgbClr val="002060"/>
                </a:solidFill>
                <a:latin typeface="Arial" panose="020B0604020202020204" pitchFamily="34" charset="0"/>
                <a:ea typeface="Arial" panose="020B0604020202020204" pitchFamily="34" charset="0"/>
                <a:cs typeface="Arial" panose="020B0604020202020204" pitchFamily="34" charset="0"/>
              </a:rPr>
              <a:t>никогда не заменят учителя. Но учитель, эффективно применяющий технологии, заменит того, кто ими не владеет.</a:t>
            </a:r>
          </a:p>
          <a:p>
            <a:pPr marL="0" indent="0">
              <a:lnSpc>
                <a:spcPct val="100000"/>
              </a:lnSpc>
              <a:spcBef>
                <a:spcPts val="0"/>
              </a:spcBef>
              <a:buFont typeface="Arial" panose="020B0604020202020204" pitchFamily="34" charset="0"/>
              <a:buNone/>
              <a:defRPr/>
            </a:pPr>
            <a:r>
              <a:rPr lang="ru-RU" sz="2200" b="1" dirty="0" smtClean="0">
                <a:solidFill>
                  <a:srgbClr val="C00000"/>
                </a:solidFill>
                <a:latin typeface="Arial" panose="020B0604020202020204" pitchFamily="34" charset="0"/>
                <a:cs typeface="Arial" panose="020B0604020202020204" pitchFamily="34" charset="0"/>
              </a:rPr>
              <a:t>«Цифровой» учитель </a:t>
            </a:r>
            <a:r>
              <a:rPr lang="ru-RU" sz="2200" b="1" dirty="0" smtClean="0">
                <a:solidFill>
                  <a:srgbClr val="002060"/>
                </a:solidFill>
                <a:latin typeface="Arial" panose="020B0604020202020204" pitchFamily="34" charset="0"/>
                <a:cs typeface="Arial" panose="020B0604020202020204" pitchFamily="34" charset="0"/>
              </a:rPr>
              <a:t>идет по своей индивидуальной траектории, создавая свой индивидуальный бренд. </a:t>
            </a:r>
          </a:p>
          <a:p>
            <a:pPr marL="0" indent="0">
              <a:lnSpc>
                <a:spcPct val="100000"/>
              </a:lnSpc>
              <a:spcBef>
                <a:spcPts val="0"/>
              </a:spcBef>
              <a:buFont typeface="Arial" panose="020B0604020202020204" pitchFamily="34" charset="0"/>
              <a:buNone/>
              <a:defRPr/>
            </a:pPr>
            <a:r>
              <a:rPr lang="ru-RU" sz="2200" b="1" dirty="0" smtClean="0">
                <a:solidFill>
                  <a:srgbClr val="C00000"/>
                </a:solidFill>
                <a:latin typeface="Arial" panose="020B0604020202020204" pitchFamily="34" charset="0"/>
                <a:cs typeface="Arial" panose="020B0604020202020204" pitchFamily="34" charset="0"/>
              </a:rPr>
              <a:t>«Цифровизация» </a:t>
            </a:r>
            <a:r>
              <a:rPr lang="ru-RU" sz="2200" b="1" dirty="0" smtClean="0">
                <a:solidFill>
                  <a:srgbClr val="002060"/>
                </a:solidFill>
                <a:latin typeface="Arial" panose="020B0604020202020204" pitchFamily="34" charset="0"/>
                <a:cs typeface="Arial" panose="020B0604020202020204" pitchFamily="34" charset="0"/>
              </a:rPr>
              <a:t>– это средство получения желаемого результата, а именно гибкости образовательной деятельности, приносящего учащимся и их родителям успешный результат.</a:t>
            </a:r>
          </a:p>
          <a:p>
            <a:pPr marL="0" indent="0">
              <a:lnSpc>
                <a:spcPct val="100000"/>
              </a:lnSpc>
              <a:spcBef>
                <a:spcPts val="0"/>
              </a:spcBef>
              <a:buFont typeface="Arial" panose="020B0604020202020204" pitchFamily="34" charset="0"/>
              <a:buNone/>
              <a:defRPr/>
            </a:pPr>
            <a:r>
              <a:rPr lang="ru-RU" sz="2200" b="1" dirty="0" smtClean="0">
                <a:solidFill>
                  <a:srgbClr val="002060"/>
                </a:solidFill>
                <a:latin typeface="Arial" panose="020B0604020202020204" pitchFamily="34" charset="0"/>
                <a:cs typeface="Arial" panose="020B0604020202020204" pitchFamily="34" charset="0"/>
              </a:rPr>
              <a:t>У каждого человека свой </a:t>
            </a:r>
            <a:r>
              <a:rPr lang="ru-RU" sz="2200" b="1" dirty="0" smtClean="0">
                <a:solidFill>
                  <a:srgbClr val="C00000"/>
                </a:solidFill>
                <a:latin typeface="Arial" panose="020B0604020202020204" pitchFamily="34" charset="0"/>
                <a:cs typeface="Arial" panose="020B0604020202020204" pitchFamily="34" charset="0"/>
              </a:rPr>
              <a:t>УСПЕХ!</a:t>
            </a:r>
            <a:endParaRPr lang="ru-RU" sz="2200" b="1" dirty="0">
              <a:solidFill>
                <a:srgbClr val="C00000"/>
              </a:solidFill>
              <a:latin typeface="Arial" panose="020B0604020202020204" pitchFamily="34" charset="0"/>
              <a:cs typeface="Arial" panose="020B0604020202020204" pitchFamily="34" charset="0"/>
            </a:endParaRPr>
          </a:p>
        </p:txBody>
      </p:sp>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99" y="1796789"/>
            <a:ext cx="5715001" cy="4519362"/>
          </a:xfrm>
          <a:prstGeom prst="rect">
            <a:avLst/>
          </a:prstGeom>
          <a:ln w="38100" cap="sq">
            <a:solidFill>
              <a:schemeClr val="accent1">
                <a:lumMod val="20000"/>
                <a:lumOff val="80000"/>
              </a:schemeClr>
            </a:solidFill>
            <a:prstDash val="solid"/>
            <a:miter lim="800000"/>
          </a:ln>
          <a:effectLst>
            <a:outerShdw blurRad="50800" dist="38100" dir="2700000" algn="tl" rotWithShape="0">
              <a:srgbClr val="000000">
                <a:alpha val="43000"/>
              </a:srgbClr>
            </a:outerShdw>
          </a:effectLst>
        </p:spPr>
      </p:pic>
      <p:pic>
        <p:nvPicPr>
          <p:cNvPr id="11" name="Рисунок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8676" y="124621"/>
            <a:ext cx="995330" cy="126513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7558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s://avatars.mds.yandex.net/get-zen_doc/1875939/pub_5e20756604af1f00b15e2a0c_5e207c9e6f5f6f00ad07b4f6/scale_1200"/>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38711"/>
          <a:stretch/>
        </p:blipFill>
        <p:spPr bwMode="auto">
          <a:xfrm>
            <a:off x="13929" y="408147"/>
            <a:ext cx="12164142" cy="4970187"/>
          </a:xfrm>
          <a:prstGeom prst="rect">
            <a:avLst/>
          </a:prstGeom>
          <a:noFill/>
          <a:ln w="19050">
            <a:solidFill>
              <a:schemeClr val="accent6">
                <a:lumMod val="50000"/>
              </a:schemeClr>
            </a:solidFill>
          </a:ln>
          <a:extLst>
            <a:ext uri="{909E8E84-426E-40DD-AFC4-6F175D3DCCD1}">
              <a14:hiddenFill xmlns:a14="http://schemas.microsoft.com/office/drawing/2010/main">
                <a:solidFill>
                  <a:srgbClr val="FFFFFF"/>
                </a:solidFill>
              </a14:hiddenFill>
            </a:ext>
          </a:extLst>
        </p:spPr>
      </p:pic>
      <p:sp>
        <p:nvSpPr>
          <p:cNvPr id="6" name="Заголовок 1"/>
          <p:cNvSpPr txBox="1">
            <a:spLocks/>
          </p:cNvSpPr>
          <p:nvPr/>
        </p:nvSpPr>
        <p:spPr>
          <a:xfrm>
            <a:off x="193893" y="734809"/>
            <a:ext cx="6813490" cy="603596"/>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44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ДВИЖЕНИЕ ВП</a:t>
            </a:r>
            <a:r>
              <a:rPr kumimoji="0" lang="ru-RU" sz="4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rPr>
              <a:t>Е</a:t>
            </a:r>
            <a:r>
              <a:rPr kumimoji="0" lang="ru-RU" sz="4400" b="1" i="0" u="none" strike="noStrike" kern="1200" cap="none" spc="0" normalizeH="0" baseline="0" noProof="0" dirty="0" smtClean="0">
                <a:ln>
                  <a:noFill/>
                </a:ln>
                <a:solidFill>
                  <a:srgbClr val="C00000"/>
                </a:solidFill>
                <a:effectLst/>
                <a:uLnTx/>
                <a:uFillTx/>
                <a:latin typeface="Arial" panose="020B0604020202020204" pitchFamily="34" charset="0"/>
                <a:ea typeface="+mj-ea"/>
                <a:cs typeface="Arial" panose="020B0604020202020204" pitchFamily="34" charset="0"/>
              </a:rPr>
              <a:t>РЕД</a:t>
            </a:r>
            <a:endParaRPr kumimoji="0" lang="ru-RU" sz="4400" b="1" i="0" u="none" strike="noStrike" kern="1200" cap="none" spc="0" normalizeH="0" baseline="0" noProof="0" dirty="0">
              <a:ln>
                <a:noFill/>
              </a:ln>
              <a:solidFill>
                <a:srgbClr val="C00000"/>
              </a:solidFill>
              <a:effectLst/>
              <a:uLnTx/>
              <a:uFillTx/>
              <a:latin typeface="Arial" panose="020B0604020202020204" pitchFamily="34" charset="0"/>
              <a:ea typeface="+mj-ea"/>
              <a:cs typeface="Arial" panose="020B0604020202020204" pitchFamily="34" charset="0"/>
            </a:endParaRPr>
          </a:p>
        </p:txBody>
      </p:sp>
      <p:sp>
        <p:nvSpPr>
          <p:cNvPr id="8" name="Заголовок 1"/>
          <p:cNvSpPr txBox="1">
            <a:spLocks/>
          </p:cNvSpPr>
          <p:nvPr/>
        </p:nvSpPr>
        <p:spPr>
          <a:xfrm>
            <a:off x="0" y="5635532"/>
            <a:ext cx="12192000" cy="10839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lnSpc>
                <a:spcPct val="100000"/>
              </a:lnSpc>
              <a:spcBef>
                <a:spcPts val="0"/>
              </a:spcBef>
              <a:defRPr/>
            </a:pPr>
            <a:r>
              <a:rPr lang="ru-RU" sz="2400" b="1" dirty="0">
                <a:solidFill>
                  <a:schemeClr val="accent6">
                    <a:lumMod val="50000"/>
                  </a:schemeClr>
                </a:solidFill>
                <a:latin typeface="Arial" panose="020B0604020202020204" pitchFamily="34" charset="0"/>
                <a:cs typeface="Arial" panose="020B0604020202020204" pitchFamily="34" charset="0"/>
              </a:rPr>
              <a:t>«Нужно бежать со всех ног, чтобы только оставаться на месте, а чтобы куда-то попасть, надо бежать как минимум вдвое быстрее!» </a:t>
            </a:r>
          </a:p>
          <a:p>
            <a:pPr lvl="0" algn="r">
              <a:lnSpc>
                <a:spcPct val="100000"/>
              </a:lnSpc>
              <a:spcBef>
                <a:spcPts val="0"/>
              </a:spcBef>
              <a:defRPr/>
            </a:pPr>
            <a:r>
              <a:rPr lang="ru-RU" sz="2400" b="1" dirty="0">
                <a:solidFill>
                  <a:srgbClr val="C00000"/>
                </a:solidFill>
                <a:latin typeface="Arial" panose="020B0604020202020204" pitchFamily="34" charset="0"/>
                <a:cs typeface="Arial" panose="020B0604020202020204" pitchFamily="34" charset="0"/>
              </a:rPr>
              <a:t>Льюис Кэрролл</a:t>
            </a:r>
          </a:p>
        </p:txBody>
      </p:sp>
      <p:pic>
        <p:nvPicPr>
          <p:cNvPr id="9" name="Picture 2" descr="https://draw-paint.ru/wp-content/uploads/krolik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6866" y="5964708"/>
            <a:ext cx="1396538" cy="721178"/>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a:extLst>
              <a:ext uri="{FF2B5EF4-FFF2-40B4-BE49-F238E27FC236}">
                <a16:creationId xmlns:a16="http://schemas.microsoft.com/office/drawing/2014/main" id="{733B62DB-A9C6-4213-B953-AA806ACEBF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62352" y="524314"/>
            <a:ext cx="867296" cy="814091"/>
          </a:xfrm>
          <a:prstGeom prst="rect">
            <a:avLst/>
          </a:prstGeom>
          <a:ln>
            <a:noFill/>
          </a:ln>
          <a:effectLst>
            <a:outerShdw blurRad="190500" algn="tl" rotWithShape="0">
              <a:srgbClr val="000000">
                <a:alpha val="70000"/>
              </a:srgbClr>
            </a:outerShdw>
          </a:effectLst>
        </p:spPr>
      </p:pic>
      <p:sp>
        <p:nvSpPr>
          <p:cNvPr id="7" name="Прямоугольник 6">
            <a:extLst>
              <a:ext uri="{FF2B5EF4-FFF2-40B4-BE49-F238E27FC236}">
                <a16:creationId xmlns:a16="http://schemas.microsoft.com/office/drawing/2014/main" id="{D8DED84F-3BFB-4BC1-B0CC-EF66A772D214}"/>
              </a:ext>
            </a:extLst>
          </p:cNvPr>
          <p:cNvSpPr/>
          <p:nvPr/>
        </p:nvSpPr>
        <p:spPr>
          <a:xfrm>
            <a:off x="6160476" y="4978224"/>
            <a:ext cx="6031524" cy="400110"/>
          </a:xfrm>
          <a:prstGeom prst="rect">
            <a:avLst/>
          </a:prstGeom>
          <a:solidFill>
            <a:sysClr val="window" lastClr="FFFFFF">
              <a:lumMod val="95000"/>
            </a:sysClr>
          </a:solidFill>
          <a:scene3d>
            <a:camera prst="orthographicFront"/>
            <a:lightRig rig="threePt" dir="t"/>
          </a:scene3d>
          <a:sp3d>
            <a:bevelT/>
          </a:sp3d>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000" b="1" i="0" u="none" strike="noStrike" kern="0" cap="none" spc="0" normalizeH="0" baseline="0" noProof="0" dirty="0" smtClean="0">
                <a:ln w="0"/>
                <a:solidFill>
                  <a:srgbClr val="002060"/>
                </a:solidFill>
                <a:effectLst/>
                <a:uLnTx/>
                <a:uFillTx/>
                <a:latin typeface="Arial" panose="020B0604020202020204" pitchFamily="34" charset="0"/>
                <a:cs typeface="Arial" panose="020B0604020202020204" pitchFamily="34" charset="0"/>
              </a:rPr>
              <a:t>Криворучко Майя Олеговна, директор МАОУ «СОШ № 85» </a:t>
            </a:r>
            <a:endParaRPr kumimoji="0" lang="en-US" sz="1000" b="1" i="0" u="none" strike="noStrike" kern="0" cap="none" spc="0" normalizeH="0" baseline="0" noProof="0" dirty="0" smtClean="0">
              <a:ln w="0"/>
              <a:solidFill>
                <a:srgbClr val="002060"/>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000" b="1" i="0" u="none" strike="noStrike" kern="0" cap="none" spc="0" normalizeH="0" baseline="0" noProof="0" dirty="0" smtClean="0">
                <a:ln w="0"/>
                <a:solidFill>
                  <a:srgbClr val="002060"/>
                </a:solidFill>
                <a:effectLst/>
                <a:uLnTx/>
                <a:uFillTx/>
                <a:latin typeface="Arial" panose="020B0604020202020204" pitchFamily="34" charset="0"/>
                <a:cs typeface="Arial" panose="020B0604020202020204" pitchFamily="34" charset="0"/>
              </a:rPr>
              <a:t>г. Кемерово,</a:t>
            </a:r>
            <a:r>
              <a:rPr kumimoji="0" lang="en-US" sz="1000" b="1" i="0" u="none" strike="noStrike" kern="0" cap="none" spc="0" normalizeH="0" baseline="0" noProof="0" dirty="0" smtClean="0">
                <a:ln w="0"/>
                <a:solidFill>
                  <a:srgbClr val="002060"/>
                </a:solidFill>
                <a:effectLst/>
                <a:uLnTx/>
                <a:uFillTx/>
                <a:latin typeface="Arial" panose="020B0604020202020204" pitchFamily="34" charset="0"/>
                <a:cs typeface="Arial" panose="020B0604020202020204" pitchFamily="34" charset="0"/>
              </a:rPr>
              <a:t> </a:t>
            </a:r>
            <a:r>
              <a:rPr kumimoji="0" lang="ru-RU" sz="1000" b="1" i="0" u="none" strike="noStrike" kern="0" cap="none" spc="0" normalizeH="0" baseline="0" noProof="0" dirty="0" smtClean="0">
                <a:ln w="0"/>
                <a:solidFill>
                  <a:srgbClr val="002060"/>
                </a:solidFill>
                <a:effectLst/>
                <a:uLnTx/>
                <a:uFillTx/>
                <a:latin typeface="Arial" panose="020B0604020202020204" pitchFamily="34" charset="0"/>
                <a:cs typeface="Arial" panose="020B0604020202020204" pitchFamily="34" charset="0"/>
              </a:rPr>
              <a:t>пр. В. В. Михайлова, 5,  </a:t>
            </a:r>
            <a:r>
              <a:rPr kumimoji="0" lang="en-US" sz="1000" b="1" i="0" u="none" strike="noStrike" kern="0" cap="none" spc="0" normalizeH="0" baseline="0" noProof="0" dirty="0" smtClean="0">
                <a:ln w="0"/>
                <a:solidFill>
                  <a:srgbClr val="002060"/>
                </a:solidFill>
                <a:effectLst/>
                <a:uLnTx/>
                <a:uFillTx/>
                <a:latin typeface="Arial" panose="020B0604020202020204" pitchFamily="34" charset="0"/>
                <a:cs typeface="Arial" panose="020B0604020202020204" pitchFamily="34" charset="0"/>
              </a:rPr>
              <a:t>e-mail</a:t>
            </a:r>
            <a:r>
              <a:rPr kumimoji="0" lang="ru-RU" sz="1000" b="1" i="0" u="none" strike="noStrike" kern="0" cap="none" spc="0" normalizeH="0" baseline="0" noProof="0" dirty="0" smtClean="0">
                <a:ln w="0"/>
                <a:solidFill>
                  <a:srgbClr val="002060"/>
                </a:solidFill>
                <a:effectLst/>
                <a:uLnTx/>
                <a:uFillTx/>
                <a:latin typeface="Arial" panose="020B0604020202020204" pitchFamily="34" charset="0"/>
                <a:cs typeface="Arial" panose="020B0604020202020204" pitchFamily="34" charset="0"/>
              </a:rPr>
              <a:t>: </a:t>
            </a:r>
            <a:r>
              <a:rPr kumimoji="0" lang="en-US" sz="1000" b="1" i="1" u="none" strike="noStrike" kern="0" cap="none" spc="0" normalizeH="0" baseline="0" noProof="0" dirty="0" smtClean="0">
                <a:ln w="0"/>
                <a:solidFill>
                  <a:srgbClr val="99CB38">
                    <a:lumMod val="20000"/>
                    <a:lumOff val="80000"/>
                  </a:srgbClr>
                </a:solidFill>
                <a:effectLst/>
                <a:uLnTx/>
                <a:uFillTx/>
                <a:latin typeface="Arial" panose="020B0604020202020204" pitchFamily="34" charset="0"/>
                <a:cs typeface="Arial" panose="020B0604020202020204" pitchFamily="34" charset="0"/>
                <a:hlinkClick r:id="rId5"/>
              </a:rPr>
              <a:t>school85.info@mail.ru</a:t>
            </a:r>
            <a:r>
              <a:rPr kumimoji="0" lang="ru-RU" sz="1000" b="1" i="1" u="none" strike="noStrike" kern="0" cap="none" spc="0" normalizeH="0" baseline="0" noProof="0" dirty="0" smtClean="0">
                <a:ln w="0"/>
                <a:solidFill>
                  <a:srgbClr val="002060"/>
                </a:solidFill>
                <a:effectLst/>
                <a:uLnTx/>
                <a:uFillTx/>
                <a:latin typeface="Arial" panose="020B0604020202020204" pitchFamily="34" charset="0"/>
                <a:cs typeface="Arial" panose="020B0604020202020204" pitchFamily="34" charset="0"/>
              </a:rPr>
              <a:t>, </a:t>
            </a:r>
            <a:r>
              <a:rPr kumimoji="0" lang="en-US" sz="10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 </a:t>
            </a:r>
            <a:r>
              <a:rPr kumimoji="0" lang="ru-RU" sz="1000" b="1" i="0" u="none" strike="noStrike" kern="0" cap="none" spc="0" normalizeH="0" baseline="0" noProof="0" dirty="0" smtClean="0">
                <a:ln>
                  <a:noFill/>
                </a:ln>
                <a:solidFill>
                  <a:srgbClr val="002060"/>
                </a:solidFill>
                <a:effectLst/>
                <a:uLnTx/>
                <a:uFillTx/>
                <a:latin typeface="Arial" panose="020B0604020202020204" pitchFamily="34" charset="0"/>
                <a:cs typeface="Arial" panose="020B0604020202020204" pitchFamily="34" charset="0"/>
              </a:rPr>
              <a:t>сайт:</a:t>
            </a:r>
            <a:r>
              <a:rPr kumimoji="0" lang="ru-RU" sz="1000" b="0" i="0" u="none" strike="noStrike" kern="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 </a:t>
            </a:r>
            <a:r>
              <a:rPr kumimoji="0" lang="en-US" sz="1000" b="1" i="1" u="none" strike="noStrike" kern="0" cap="none" spc="0" normalizeH="0" baseline="0" noProof="0" dirty="0" smtClean="0">
                <a:ln>
                  <a:noFill/>
                </a:ln>
                <a:solidFill>
                  <a:srgbClr val="99CB38">
                    <a:lumMod val="75000"/>
                  </a:srgbClr>
                </a:solidFill>
                <a:effectLst/>
                <a:uLnTx/>
                <a:uFillTx/>
                <a:latin typeface="Arial" panose="020B0604020202020204" pitchFamily="34" charset="0"/>
                <a:cs typeface="Arial" panose="020B0604020202020204" pitchFamily="34" charset="0"/>
              </a:rPr>
              <a:t>www.school85.info</a:t>
            </a:r>
            <a:endParaRPr kumimoji="0" lang="ru-RU" sz="1000" b="1" i="1" u="none" strike="noStrike" kern="0" cap="none" spc="0" normalizeH="0" baseline="0" noProof="0" dirty="0" smtClean="0">
              <a:ln>
                <a:noFill/>
              </a:ln>
              <a:solidFill>
                <a:srgbClr val="99CB38">
                  <a:lumMod val="75000"/>
                </a:srgb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0389232"/>
      </p:ext>
    </p:extLst>
  </p:cSld>
  <p:clrMapOvr>
    <a:masterClrMapping/>
  </p:clrMapOvr>
  <p:timing>
    <p:tnLst>
      <p:par>
        <p:cTn id="1" dur="indefinite" restart="never" nodeType="tmRoot"/>
      </p:par>
    </p:tnLst>
  </p:timing>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Тема Office">
  <a:themeElements>
    <a:clrScheme name="Другая 8">
      <a:dk1>
        <a:srgbClr val="FFFFFF"/>
      </a:dk1>
      <a:lt1>
        <a:sysClr val="window" lastClr="FFFFFF"/>
      </a:lt1>
      <a:dk2>
        <a:srgbClr val="FFFFFF"/>
      </a:dk2>
      <a:lt2>
        <a:srgbClr val="FFFFFF"/>
      </a:lt2>
      <a:accent1>
        <a:srgbClr val="92D050"/>
      </a:accent1>
      <a:accent2>
        <a:srgbClr val="92D050"/>
      </a:accent2>
      <a:accent3>
        <a:srgbClr val="92D050"/>
      </a:accent3>
      <a:accent4>
        <a:srgbClr val="92D050"/>
      </a:accent4>
      <a:accent5>
        <a:srgbClr val="92D050"/>
      </a:accent5>
      <a:accent6>
        <a:srgbClr val="92D050"/>
      </a:accent6>
      <a:hlink>
        <a:srgbClr val="92D050"/>
      </a:hlink>
      <a:folHlink>
        <a:srgbClr val="92D050"/>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Тема Office">
  <a:themeElements>
    <a:clrScheme name="Другая 8">
      <a:dk1>
        <a:srgbClr val="FFFFFF"/>
      </a:dk1>
      <a:lt1>
        <a:sysClr val="window" lastClr="FFFFFF"/>
      </a:lt1>
      <a:dk2>
        <a:srgbClr val="FFFFFF"/>
      </a:dk2>
      <a:lt2>
        <a:srgbClr val="FFFFFF"/>
      </a:lt2>
      <a:accent1>
        <a:srgbClr val="92D050"/>
      </a:accent1>
      <a:accent2>
        <a:srgbClr val="92D050"/>
      </a:accent2>
      <a:accent3>
        <a:srgbClr val="92D050"/>
      </a:accent3>
      <a:accent4>
        <a:srgbClr val="92D050"/>
      </a:accent4>
      <a:accent5>
        <a:srgbClr val="92D050"/>
      </a:accent5>
      <a:accent6>
        <a:srgbClr val="92D050"/>
      </a:accent6>
      <a:hlink>
        <a:srgbClr val="92D050"/>
      </a:hlink>
      <a:folHlink>
        <a:srgbClr val="92D050"/>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5735</TotalTime>
  <Words>2497</Words>
  <Application>Microsoft Office PowerPoint</Application>
  <PresentationFormat>Широкоэкранный</PresentationFormat>
  <Paragraphs>199</Paragraphs>
  <Slides>20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5</vt:i4>
      </vt:variant>
      <vt:variant>
        <vt:lpstr>Заголовки слайдов</vt:lpstr>
      </vt:variant>
      <vt:variant>
        <vt:i4>20</vt:i4>
      </vt:variant>
    </vt:vector>
  </HeadingPairs>
  <TitlesOfParts>
    <vt:vector size="31" baseType="lpstr">
      <vt:lpstr>Arial</vt:lpstr>
      <vt:lpstr>Calibri</vt:lpstr>
      <vt:lpstr>Calibri Light</vt:lpstr>
      <vt:lpstr>Segoe UI Historic</vt:lpstr>
      <vt:lpstr>Times New Roman</vt:lpstr>
      <vt:lpstr>Wingdings</vt:lpstr>
      <vt:lpstr>Ретро</vt:lpstr>
      <vt:lpstr>Тема Office</vt:lpstr>
      <vt:lpstr>1_Тема Office</vt:lpstr>
      <vt:lpstr>2_Тема Office</vt:lpstr>
      <vt:lpstr>6_Тема Office</vt:lpstr>
      <vt:lpstr>Цифровая образовательная среда как ресурс развития многокомпонентного образовательного пространства (МАОУ «СОШ №85»)</vt:lpstr>
      <vt:lpstr>Презентация PowerPoint</vt:lpstr>
      <vt:lpstr>Национальный проект «ОБРАЗОВАНИЕ»</vt:lpstr>
      <vt:lpstr>СОВРЕМЕННАЯ ЦИФРОВАЯ ШКОЛА 85</vt:lpstr>
      <vt:lpstr>ЦИФРОВАЯ ОБРАЗОВАТЕЛЬНАЯ СРЕДА</vt:lpstr>
      <vt:lpstr>ЦИФРОВАЯ ОБРАЗОВАТЕЛЬНАЯ СРЕДА</vt:lpstr>
      <vt:lpstr>ЦИФРОВАЯ ОБРАЗОВАТЕЛЬНАЯ СРЕДА</vt:lpstr>
      <vt:lpstr>ЦИФРОВАЯ ОБРАЗОВАТЕЛЬНАЯ СРЕДА</vt:lpstr>
      <vt:lpstr>ИНЖЕНЕРНОЕ ОБРАЗОВАНИЕ</vt:lpstr>
      <vt:lpstr>ИНЖЕНЕРНОЕ ОБРАЗОВАНИЕ</vt:lpstr>
      <vt:lpstr>Цифровая образовательная среда</vt:lpstr>
      <vt:lpstr>Цифровая образовательная среда</vt:lpstr>
      <vt:lpstr>ЛИН – ПРОЕКТ «Оптимизация, координация и интеграция деятельности  педагогических работников МАОУ «СОШ № 85»</vt:lpstr>
      <vt:lpstr>ЦИФРОВАЯ ОБРАЗОВАТЕЛЬНАЯ СРЕДА</vt:lpstr>
      <vt:lpstr>Презентация PowerPoint</vt:lpstr>
      <vt:lpstr>Презентация PowerPoint</vt:lpstr>
      <vt:lpstr>ЦИФРОВАЯ ОБРАЗОВАТЕЛЬНАЯ СРЕДА</vt:lpstr>
      <vt:lpstr>ЦИФРОВАЯ ОБРАЗОВАТЕЛЬНАЯ СРЕДА</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Anatoli Ru</dc:creator>
  <cp:lastModifiedBy>Инна Антипина</cp:lastModifiedBy>
  <cp:revision>192</cp:revision>
  <dcterms:created xsi:type="dcterms:W3CDTF">2021-11-27T21:15:11Z</dcterms:created>
  <dcterms:modified xsi:type="dcterms:W3CDTF">2022-11-16T12:08:25Z</dcterms:modified>
</cp:coreProperties>
</file>