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256" r:id="rId2"/>
    <p:sldId id="257" r:id="rId3"/>
    <p:sldId id="263" r:id="rId4"/>
    <p:sldId id="264" r:id="rId5"/>
    <p:sldId id="265" r:id="rId6"/>
    <p:sldId id="266" r:id="rId7"/>
    <p:sldId id="271" r:id="rId8"/>
    <p:sldId id="275" r:id="rId9"/>
    <p:sldId id="267" r:id="rId10"/>
    <p:sldId id="268" r:id="rId11"/>
    <p:sldId id="272" r:id="rId12"/>
    <p:sldId id="273" r:id="rId13"/>
    <p:sldId id="270" r:id="rId14"/>
    <p:sldId id="269" r:id="rId15"/>
    <p:sldId id="281" r:id="rId16"/>
    <p:sldId id="274" r:id="rId17"/>
    <p:sldId id="277" r:id="rId18"/>
    <p:sldId id="279" r:id="rId19"/>
    <p:sldId id="280" r:id="rId20"/>
    <p:sldId id="258" r:id="rId21"/>
    <p:sldId id="278" r:id="rId22"/>
    <p:sldId id="259" r:id="rId23"/>
    <p:sldId id="260" r:id="rId24"/>
    <p:sldId id="262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Realizaciya_FGOS_osnovnogo_obschego_obrazovaniya_Uchebnij_predmet_Matematika_.ht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soo.ru/download/1028?hash=065a9f1ca139e7bb6400dc3f3052252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matematicheskaya-gramotnost/" TargetMode="External"/><Relationship Id="rId2" Type="http://schemas.openxmlformats.org/officeDocument/2006/relationships/hyperlink" Target="http://skiv.instrao.ru/bank-zadaniy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hyperlink" Target="http://skiv.instrao.ru/bank-zadaniy/matematicheskaya-gramotnost/05_%D0%94%D0%B5%D1%80%D0%B5%D0%B2%D1%8F%D0%BD%D0%BD%D0%B0%D1%8F%20%D1%84%D0%B0%D0%BD%D1%82%D0%B0%D0%B7%D0%B8%D1%8F_%D0%BA%D1%80%D0%B8%D1%82%D0%B5%D1%80%D0%B8%D0%B8.pdf" TargetMode="External"/><Relationship Id="rId18" Type="http://schemas.openxmlformats.org/officeDocument/2006/relationships/hyperlink" Target="http://skiv.instrao.ru/bank-zadaniy/matematicheskaya-gramotnost/08_%D0%9A%D0%B0%D1%80%D0%BD%D0%B0%D0%B2%D0%B0%D0%BB%20%D0%B2%20%D1%88%D0%BA%D0%BE%D0%BB%D0%B5_%D1%82%D0%B5%D0%BA%D1%81%D1%82.pdf" TargetMode="External"/><Relationship Id="rId26" Type="http://schemas.openxmlformats.org/officeDocument/2006/relationships/hyperlink" Target="http://skiv.instrao.ru/bank-zadaniy/matematicheskaya-gramotnost/12_%D0%A1%D0%BC%D0%BE%D1%80%D0%BE%D0%B4%D0%B8%D0%BD%D0%B0_%D1%82%D0%B5%D0%BA%D1%81%D1%82.pdf" TargetMode="External"/><Relationship Id="rId21" Type="http://schemas.openxmlformats.org/officeDocument/2006/relationships/hyperlink" Target="http://skiv.instrao.ru/bank-zadaniy/matematicheskaya-gramotnost/09_%D0%9A%D1%80%D0%BE%D1%81%D1%81_%D0%BA%D1%80%D0%B8%D1%82%D0%B5%D1%80%D0%B8%D0%B8.pdf" TargetMode="External"/><Relationship Id="rId34" Type="http://schemas.openxmlformats.org/officeDocument/2006/relationships/hyperlink" Target="http://skiv.instrao.ru/bank-zadaniy/matematicheskaya-gramotnost/16_%D0%A3%D1%80%D0%BE%D0%B6%D0%B0%D0%B9%20%D1%81%D0%B0%D0%BB%D0%B0%D1%82%D0%B0_%D1%82%D0%B5%D0%BA%D1%81%D1%82.pdf" TargetMode="External"/><Relationship Id="rId7" Type="http://schemas.openxmlformats.org/officeDocument/2006/relationships/hyperlink" Target="http://skiv.instrao.ru/bank-zadaniy/matematicheskaya-gramotnost/02_%D0%92%D0%B5%D0%BB%D0%BE%D1%81%D0%B8%D0%BF%D0%B5%D0%B4%D0%B8%D1%81%D1%82%D1%8B_%D0%BA%D1%80%D0%B8%D1%82%D0%B5%D1%80%D0%B8%D0%B8.pdf" TargetMode="External"/><Relationship Id="rId12" Type="http://schemas.openxmlformats.org/officeDocument/2006/relationships/hyperlink" Target="http://skiv.instrao.ru/bank-zadaniy/matematicheskaya-gramotnost/05_%D0%94%D0%B5%D1%80%D0%B5%D0%B2%D1%8F%D0%BD%D0%BD%D0%B0%D1%8F%20%D1%84%D0%B0%D0%BD%D1%82%D0%B0%D0%B7%D0%B8%D1%8F_%D1%82%D0%B5%D0%BA%D1%81%D1%82.pdf" TargetMode="External"/><Relationship Id="rId17" Type="http://schemas.openxmlformats.org/officeDocument/2006/relationships/hyperlink" Target="http://skiv.instrao.ru/bank-zadaniy/matematicheskaya-gramotnost/07_%D0%97%D0%B5%D0%BC%D0%BB%D1%8F%D0%BD%D0%B8%D0%BA%D0%B0_%D0%BA%D1%80%D0%B8%D1%82%D0%B5%D1%80%D0%B8%D0%B8.pdf" TargetMode="External"/><Relationship Id="rId25" Type="http://schemas.openxmlformats.org/officeDocument/2006/relationships/hyperlink" Target="http://skiv.instrao.ru/bank-zadaniy/matematicheskaya-gramotnost/11_%D0%9F%D0%B0%D1%80%D0%BA_%D0%BA%D1%80%D0%B8%D1%82%D0%B5%D1%80%D0%B8%D0%B8.pdf" TargetMode="External"/><Relationship Id="rId33" Type="http://schemas.openxmlformats.org/officeDocument/2006/relationships/hyperlink" Target="http://skiv.instrao.ru/bank-zadaniy/matematicheskaya-gramotnost/15_%D0%A1%D0%BF%D0%BE%D1%80%D1%82%D0%BA%D0%BE%D0%BC%D0%BF%D0%BB%D0%B5%D0%BA%D1%81_%D0%BA%D1%80%D0%B8%D1%82%D0%B5%D1%80%D0%B8%D0%B8.pdf" TargetMode="External"/><Relationship Id="rId2" Type="http://schemas.openxmlformats.org/officeDocument/2006/relationships/hyperlink" Target="http://skiv.instrao.ru/bank-zadaniy/" TargetMode="External"/><Relationship Id="rId16" Type="http://schemas.openxmlformats.org/officeDocument/2006/relationships/hyperlink" Target="http://skiv.instrao.ru/bank-zadaniy/matematicheskaya-gramotnost/07_%D0%97%D0%B5%D0%BC%D0%BB%D1%8F%D0%BD%D0%B8%D0%BA%D0%B0_%D1%82%D0%B5%D0%BA%D1%81%D1%82.pdf" TargetMode="External"/><Relationship Id="rId20" Type="http://schemas.openxmlformats.org/officeDocument/2006/relationships/hyperlink" Target="http://skiv.instrao.ru/bank-zadaniy/matematicheskaya-gramotnost/09_%D0%9A%D1%80%D0%BE%D1%81%D1%81_%D1%82%D0%B5%D0%BA%D1%81%D1%82.pdf" TargetMode="External"/><Relationship Id="rId29" Type="http://schemas.openxmlformats.org/officeDocument/2006/relationships/hyperlink" Target="http://skiv.instrao.ru/bank-zadaniy/matematicheskaya-gramotnost/13_%D0%A1%D0%BE%D0%BA_%D0%BA%D1%80%D0%B8%D1%82%D0%B5%D1%80%D0%B8%D0%B8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kiv.instrao.ru/bank-zadaniy/matematicheskaya-gramotnost/02_%D0%92%D0%B5%D0%BB%D0%BE%D1%81%D0%B8%D0%BF%D0%B5%D0%B4%D0%B8%D1%81%D1%82%D1%8B_%D1%82%D0%B5%D0%BA%D1%81%D1%82.pdf" TargetMode="External"/><Relationship Id="rId11" Type="http://schemas.openxmlformats.org/officeDocument/2006/relationships/hyperlink" Target="http://skiv.instrao.ru/bank-zadaniy/matematicheskaya-gramotnost/04_%D0%93%D1%80%D0%B8%D0%B1%D0%BD%D0%B0%D1%8F%20%D0%BE%D1%85%D0%BE%D1%82%D0%B0_%D0%BA%D1%80%D0%B8%D1%82%D0%B5%D1%80%D0%B8%D0%B8.pdf" TargetMode="External"/><Relationship Id="rId24" Type="http://schemas.openxmlformats.org/officeDocument/2006/relationships/hyperlink" Target="http://skiv.instrao.ru/bank-zadaniy/matematicheskaya-gramotnost/11_%D0%9F%D0%B0%D1%80%D0%BA_%D1%82%D0%B5%D0%BA%D1%81%D1%82.pdf" TargetMode="External"/><Relationship Id="rId32" Type="http://schemas.openxmlformats.org/officeDocument/2006/relationships/hyperlink" Target="http://skiv.instrao.ru/bank-zadaniy/matematicheskaya-gramotnost/15_%D0%A1%D0%BF%D0%BE%D1%80%D1%82%D0%BA%D0%BE%D0%BC%D0%BF%D0%BB%D0%B5%D0%BA%D1%81_%D1%82%D0%B5%D0%BA%D1%81%D1%82.pdf" TargetMode="External"/><Relationship Id="rId37" Type="http://schemas.openxmlformats.org/officeDocument/2006/relationships/hyperlink" Target="http://skiv.instrao.ru/bank-zadaniy/matematicheskaya-gramotnost/17_%D0%A8%D0%BA%D0%BE%D0%BB%D1%8C%D0%BD%D0%B0%D1%8F%20%D1%84%D0%BE%D1%80%D0%BC%D0%B0_%D0%BA%D1%80%D0%B8%D1%82%D0%B5%D1%80%D0%B8%D0%B8.pdf" TargetMode="External"/><Relationship Id="rId5" Type="http://schemas.openxmlformats.org/officeDocument/2006/relationships/hyperlink" Target="http://skiv.instrao.ru/bank-zadaniy/matematicheskaya-gramotnost/01_%D0%90%D0%BA%D0%BA%D1%83%D0%BC%D1%83%D0%BB%D1%8F%D1%82%D0%BE%D1%80%20%D1%80%D0%B0%D0%B4%D0%B8%D0%BE%D1%82%D0%B5%D0%BB%D0%B5%D1%84%D0%BE%D0%BD%D0%B0_%D0%BA%D1%80%D0%B8%D1%82%D0%B5%D1%80%D0%B8%D0%B8.pdf" TargetMode="External"/><Relationship Id="rId15" Type="http://schemas.openxmlformats.org/officeDocument/2006/relationships/hyperlink" Target="http://skiv.instrao.ru/bank-zadaniy/matematicheskaya-gramotnost/06_%D0%97%D0%B5%D0%BB%D1%91%D0%BD%D1%8B%D0%B9%20%D0%BA%D1%83%D0%B7%D0%BD%D0%B5%D1%87%D0%B8%D0%BA_%D0%BA%D1%80%D0%B8%D1%82%D0%B5%D1%80%D0%B8%D0%B8.pdf" TargetMode="External"/><Relationship Id="rId23" Type="http://schemas.openxmlformats.org/officeDocument/2006/relationships/hyperlink" Target="http://skiv.instrao.ru/bank-zadaniy/matematicheskaya-gramotnost/10_%D0%9C%D0%B0%D0%B3%D0%B0%D0%B7%D0%B8%D0%BD%20%D1%85%D0%BE%D0%B7%D1%8F%D0%B9%D1%81%D1%82%D0%B2%D0%B5%D0%BD%D0%BD%D1%8B%D1%85%20%D1%82%D0%BE%D0%B2%D0%B0%D1%80%D0%BE%D0%B2_%D0%BA%D1%80%D0%B8%D1%82%D0%B5%D1%80%D0%B8%D0%B8.pdf" TargetMode="External"/><Relationship Id="rId28" Type="http://schemas.openxmlformats.org/officeDocument/2006/relationships/hyperlink" Target="http://skiv.instrao.ru/bank-zadaniy/matematicheskaya-gramotnost/13_%D0%A1%D0%BE%D0%BA_%D1%82%D0%B5%D0%BA%D1%81%D1%82.pdf" TargetMode="External"/><Relationship Id="rId36" Type="http://schemas.openxmlformats.org/officeDocument/2006/relationships/hyperlink" Target="http://skiv.instrao.ru/bank-zadaniy/matematicheskaya-gramotnost/17_%D0%A8%D0%BA%D0%BE%D0%BB%D1%8C%D0%BD%D0%B0%D1%8F%20%D1%84%D0%BE%D1%80%D0%BC%D0%B0_%D1%82%D0%B5%D0%BA%D1%81%D1%82.pdf" TargetMode="External"/><Relationship Id="rId10" Type="http://schemas.openxmlformats.org/officeDocument/2006/relationships/hyperlink" Target="http://skiv.instrao.ru/bank-zadaniy/matematicheskaya-gramotnost/04_%D0%93%D1%80%D0%B8%D0%B1%D0%BD%D0%B0%D1%8F%20%D0%BE%D1%85%D0%BE%D1%82%D0%B0_%D1%82%D0%B5%D0%BA%D1%81%D1%82.pdf" TargetMode="External"/><Relationship Id="rId19" Type="http://schemas.openxmlformats.org/officeDocument/2006/relationships/hyperlink" Target="http://skiv.instrao.ru/bank-zadaniy/matematicheskaya-gramotnost/08_%D0%9A%D0%B0%D1%80%D0%BD%D0%B0%D0%B2%D0%B0%D0%BB%20%D0%B2%20%D1%88%D0%BA%D0%BE%D0%BB%D0%B5_%D0%BA%D1%80%D0%B8%D1%82%D0%B5%D1%80%D0%B8%D0%B8.pdf" TargetMode="External"/><Relationship Id="rId31" Type="http://schemas.openxmlformats.org/officeDocument/2006/relationships/hyperlink" Target="http://skiv.instrao.ru/bank-zadaniy/matematicheskaya-gramotnost/14_%D0%A1%D0%BF%D0%BE%D1%80%D1%82_%D0%BA%D1%80%D0%B8%D1%82%D0%B5%D1%80%D0%B8%D0%B8.pdf" TargetMode="External"/><Relationship Id="rId4" Type="http://schemas.openxmlformats.org/officeDocument/2006/relationships/hyperlink" Target="http://skiv.instrao.ru/bank-zadaniy/matematicheskaya-gramotnost/01_%D0%90%D0%BA%D0%BA%D1%83%D0%BC%D1%83%D0%BB%D1%8F%D1%82%D0%BE%D1%80%20%D1%80%D0%B0%D0%B4%D0%B8%D0%BE%D1%82%D0%B5%D0%BB%D0%B5%D1%84%D0%BE%D0%BD%D0%B0_%D1%82%D0%B5%D0%BA%D1%81%D1%82.pdf" TargetMode="External"/><Relationship Id="rId9" Type="http://schemas.openxmlformats.org/officeDocument/2006/relationships/hyperlink" Target="http://skiv.instrao.ru/bank-zadaniy/matematicheskaya-gramotnost/03_%D0%93%D1%80%D0%B0%D1%84%D1%84%D0%B8%D1%82%D0%B8_%D0%BA%D1%80%D0%B8%D1%82%D0%B5%D1%80%D0%B8%D0%B8.pdf" TargetMode="External"/><Relationship Id="rId14" Type="http://schemas.openxmlformats.org/officeDocument/2006/relationships/hyperlink" Target="http://skiv.instrao.ru/bank-zadaniy/matematicheskaya-gramotnost/06_%D0%97%D0%B5%D0%BB%D1%91%D0%BD%D1%8B%D0%B9%20%D0%BA%D1%83%D0%B7%D0%BD%D0%B5%D1%87%D0%B8%D0%BA_%D1%82%D0%B5%D0%BA%D1%81%D1%82.pdf" TargetMode="External"/><Relationship Id="rId22" Type="http://schemas.openxmlformats.org/officeDocument/2006/relationships/hyperlink" Target="http://skiv.instrao.ru/bank-zadaniy/matematicheskaya-gramotnost/10_%D0%9C%D0%B0%D0%B3%D0%B0%D0%B7%D0%B8%D0%BD%20%D1%85%D0%BE%D0%B7%D1%8F%D0%B9%D1%81%D1%82%D0%B2%D0%B5%D0%BD%D0%BD%D1%8B%D1%85%20%D1%82%D0%BE%D0%B2%D0%B0%D1%80%D0%BE%D0%B2_%D1%82%D0%B5%D0%BA%D1%81%D1%82.pdf" TargetMode="External"/><Relationship Id="rId27" Type="http://schemas.openxmlformats.org/officeDocument/2006/relationships/hyperlink" Target="http://skiv.instrao.ru/bank-zadaniy/matematicheskaya-gramotnost/12_%D0%A1%D0%BC%D0%BE%D1%80%D0%BE%D0%B4%D0%B8%D0%BD%D0%B0_%D0%BA%D1%80%D0%B8%D1%82%D0%B5%D1%80%D0%B8%D0%B8.pdf" TargetMode="External"/><Relationship Id="rId30" Type="http://schemas.openxmlformats.org/officeDocument/2006/relationships/hyperlink" Target="http://skiv.instrao.ru/bank-zadaniy/matematicheskaya-gramotnost/14_%D0%A1%D0%BF%D0%BE%D1%80%D1%82_%D1%82%D0%B5%D0%BA%D1%81%D1%82.pdf" TargetMode="External"/><Relationship Id="rId35" Type="http://schemas.openxmlformats.org/officeDocument/2006/relationships/hyperlink" Target="http://skiv.instrao.ru/bank-zadaniy/matematicheskaya-gramotnost/16_%D0%A3%D1%80%D0%BE%D0%B6%D0%B0%D0%B9%20%D1%81%D0%B0%D0%BB%D0%B0%D1%82%D0%B0_%D0%BA%D1%80%D0%B8%D1%82%D0%B5%D1%80%D0%B8%D0%B8.pdf" TargetMode="External"/><Relationship Id="rId8" Type="http://schemas.openxmlformats.org/officeDocument/2006/relationships/hyperlink" Target="http://skiv.instrao.ru/bank-zadaniy/matematicheskaya-gramotnost/03_%D0%93%D1%80%D0%B0%D1%84%D1%84%D0%B8%D1%82%D0%B8_%D1%82%D0%B5%D0%BA%D1%81%D1%82.pdf" TargetMode="External"/><Relationship Id="rId3" Type="http://schemas.openxmlformats.org/officeDocument/2006/relationships/hyperlink" Target="http://skiv.instrao.ru/bank-zadaniy/matematicheskaya-gramotnost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kiv.instrao.ru/support/demonstratsionnye-materialya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center-imc.ru/wp-content/uploads/2020/02/10120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doc331892717_629490159?hash=T7ekEQLc5y00O7hzjn3fUDi2kIhsBTdibHzAOZ27qdX" TargetMode="External"/><Relationship Id="rId2" Type="http://schemas.openxmlformats.org/officeDocument/2006/relationships/hyperlink" Target="https://vk.com/doc331892717_639569137?hash=K5LTfRzropfriIdBp0zH8FrkxqJQSWhUzfdy9WNMt2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vk.com/doc331892717_629489770?hash=vyQbuNE8szznktIiwKD4LFdDSOsYPuHY7BC48hKnF6L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785611" y="2161698"/>
            <a:ext cx="7843234" cy="187660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Урок математики среди электронного и дистанционного образования</a:t>
            </a:r>
          </a:p>
        </p:txBody>
      </p:sp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3493" y="3997373"/>
            <a:ext cx="7096259" cy="677657"/>
          </a:xfrm>
        </p:spPr>
        <p:txBody>
          <a:bodyPr>
            <a:noAutofit/>
          </a:bodyPr>
          <a:lstStyle/>
          <a:p>
            <a:r>
              <a:rPr lang="ru-RU" sz="2000" b="1" dirty="0">
                <a:ln w="12700">
                  <a:noFill/>
                  <a:prstDash val="solid"/>
                </a:ln>
                <a:solidFill>
                  <a:srgbClr val="002060"/>
                </a:solidFill>
              </a:rPr>
              <a:t>Электронные ресурсы для развития функциональной (математической) грамотности 5классников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3814" y="5924282"/>
            <a:ext cx="4752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Корчагина Ирина Афанасьевна,</a:t>
            </a:r>
          </a:p>
          <a:p>
            <a:r>
              <a:rPr lang="ru-RU" b="1" dirty="0">
                <a:solidFill>
                  <a:srgbClr val="002060"/>
                </a:solidFill>
              </a:rPr>
              <a:t>учитель математики МБОУ «СОШ № 37»</a:t>
            </a: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Содержание</a:t>
            </a:r>
          </a:p>
        </p:txBody>
      </p:sp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2133600" y="4556388"/>
            <a:ext cx="6132515" cy="658813"/>
            <a:chOff x="1248" y="1375"/>
            <a:chExt cx="3863" cy="415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1768" y="1375"/>
              <a:ext cx="334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/>
                <a:t>Примеры открытых заданий </a:t>
              </a:r>
              <a:r>
                <a:rPr lang="en-US" sz="2400" dirty="0"/>
                <a:t>PISA</a:t>
              </a: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gray">
            <a:xfrm>
              <a:off x="1296" y="14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4</a:t>
              </a: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2133600" y="1900502"/>
            <a:ext cx="5799142" cy="830263"/>
            <a:chOff x="1248" y="1876"/>
            <a:chExt cx="3653" cy="523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768" y="1876"/>
              <a:ext cx="3133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/>
                <a:t>Реализация ФГОС ООО.</a:t>
              </a:r>
            </a:p>
            <a:p>
              <a:pPr algn="l"/>
              <a:r>
                <a:rPr lang="ru-RU" sz="2400" dirty="0"/>
                <a:t> Методические рекомендации</a:t>
              </a:r>
              <a:endParaRPr lang="en-US" sz="2400" dirty="0"/>
            </a:p>
          </p:txBody>
        </p:sp>
        <p:sp>
          <p:nvSpPr>
            <p:cNvPr id="87" name="Text Box 11"/>
            <p:cNvSpPr txBox="1">
              <a:spLocks noChangeArrowheads="1"/>
            </p:cNvSpPr>
            <p:nvPr/>
          </p:nvSpPr>
          <p:spPr bwMode="gray">
            <a:xfrm>
              <a:off x="1296" y="20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1</a:t>
              </a: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2133600" y="2730764"/>
            <a:ext cx="6586540" cy="830263"/>
            <a:chOff x="1248" y="2481"/>
            <a:chExt cx="4149" cy="523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768" y="2481"/>
              <a:ext cx="362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/>
                <a:t>Банк заданий для формирования ФГ</a:t>
              </a:r>
            </a:p>
            <a:p>
              <a:pPr algn="l"/>
              <a:r>
                <a:rPr lang="ru-RU" sz="2400" dirty="0"/>
                <a:t>обучающихся 5-9 классов</a:t>
              </a:r>
              <a:endParaRPr lang="en-US" sz="2400" dirty="0"/>
            </a:p>
          </p:txBody>
        </p:sp>
        <p:sp>
          <p:nvSpPr>
            <p:cNvPr id="92" name="Text Box 16"/>
            <p:cNvSpPr txBox="1">
              <a:spLocks noChangeArrowheads="1"/>
            </p:cNvSpPr>
            <p:nvPr/>
          </p:nvSpPr>
          <p:spPr bwMode="gray">
            <a:xfrm>
              <a:off x="1296" y="265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2</a:t>
              </a: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2133600" y="3565789"/>
            <a:ext cx="6872292" cy="830263"/>
            <a:chOff x="1248" y="3069"/>
            <a:chExt cx="4329" cy="523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768" y="3069"/>
              <a:ext cx="3809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/>
                <a:t>Демонстрационные материалы</a:t>
              </a:r>
            </a:p>
            <a:p>
              <a:pPr algn="l"/>
              <a:r>
                <a:rPr lang="ru-RU" sz="2400" dirty="0"/>
                <a:t>для оценки ФГ учащихся 5 и 7 классов.</a:t>
              </a:r>
              <a:endParaRPr lang="en-US" sz="2400" dirty="0"/>
            </a:p>
          </p:txBody>
        </p:sp>
        <p:sp>
          <p:nvSpPr>
            <p:cNvPr id="97" name="Text Box 21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3</a:t>
              </a:r>
            </a:p>
          </p:txBody>
        </p:sp>
      </p:grpSp>
      <p:grpSp>
        <p:nvGrpSpPr>
          <p:cNvPr id="98" name="Group 22"/>
          <p:cNvGrpSpPr>
            <a:grpSpLocks/>
          </p:cNvGrpSpPr>
          <p:nvPr/>
        </p:nvGrpSpPr>
        <p:grpSpPr bwMode="auto">
          <a:xfrm>
            <a:off x="2133600" y="5215203"/>
            <a:ext cx="6132514" cy="1200151"/>
            <a:chOff x="1248" y="3038"/>
            <a:chExt cx="3863" cy="756"/>
          </a:xfrm>
        </p:grpSpPr>
        <p:sp>
          <p:nvSpPr>
            <p:cNvPr id="99" name="Line 23"/>
            <p:cNvSpPr>
              <a:spLocks noChangeShapeType="1"/>
            </p:cNvSpPr>
            <p:nvPr/>
          </p:nvSpPr>
          <p:spPr bwMode="gray">
            <a:xfrm>
              <a:off x="1440" y="35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0" name="Rectangle 24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0099"/>
                </a:gs>
                <a:gs pos="100000">
                  <a:srgbClr val="9900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0099"/>
              </a:extrusionClr>
              <a:contourClr>
                <a:srgbClr val="9900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01" name="Text Box 25"/>
            <p:cNvSpPr txBox="1">
              <a:spLocks noChangeArrowheads="1"/>
            </p:cNvSpPr>
            <p:nvPr/>
          </p:nvSpPr>
          <p:spPr bwMode="gray">
            <a:xfrm>
              <a:off x="1768" y="3038"/>
              <a:ext cx="3343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/>
              <a:r>
                <a:rPr lang="ru-RU" sz="2400" dirty="0"/>
                <a:t>Сборники эталонных заданий серии «Функциональная грамотность.</a:t>
              </a:r>
            </a:p>
            <a:p>
              <a:pPr algn="l"/>
              <a:r>
                <a:rPr lang="ru-RU" sz="2400" dirty="0"/>
                <a:t> Учимся для жизни»</a:t>
              </a:r>
              <a:endParaRPr lang="en-US" sz="2400" dirty="0"/>
            </a:p>
          </p:txBody>
        </p:sp>
        <p:sp>
          <p:nvSpPr>
            <p:cNvPr id="102" name="Text Box 26"/>
            <p:cNvSpPr txBox="1">
              <a:spLocks noChangeArrowheads="1"/>
            </p:cNvSpPr>
            <p:nvPr/>
          </p:nvSpPr>
          <p:spPr bwMode="gray">
            <a:xfrm>
              <a:off x="1296" y="3244"/>
              <a:ext cx="21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1.Реализация ФГОС ООО</a:t>
            </a:r>
            <a:br>
              <a:rPr lang="ru-RU" sz="3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Методическое пособие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00664"/>
            <a:ext cx="9000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определению известного психолога А.А. Леонтьева,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способность человека использовать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308986"/>
            <a:ext cx="90005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Под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математической грамотностью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понимается способность ребенка использовать математические знания в разных контекстах, на основе математических данных описывать, объяснять, предсказывать явления.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Формировать математическую грамотность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значит учить ребёнка принимать взвешенные решения, формулировать объективное мнение, анализировать окружающую действительность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47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901" y="140747"/>
            <a:ext cx="4209689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ФГОС ООО</a:t>
            </a: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1262" t="17836" r="28338" b="8417"/>
          <a:stretch/>
        </p:blipFill>
        <p:spPr bwMode="auto">
          <a:xfrm>
            <a:off x="4864962" y="142043"/>
            <a:ext cx="3604335" cy="4684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870051"/>
            <a:ext cx="434771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/>
              <a:t>В пособии отражены ключевые нововведения в части математического образования, связанные с принятием обновленных ФГОС ООО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/>
              <a:t>Основное содержание пособия составляют рекомендации по организации преподавания в 5-х классах ведущих тем и содержательных линий курса,   отражающих данные нововведения.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47712" y="482667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hlinkClick r:id="rId3"/>
              </a:rPr>
              <a:t>Математика. Реализация ФГОС основного общего образования. Методическое пособие для </a:t>
            </a:r>
            <a:r>
              <a:rPr lang="ru-RU" dirty="0" err="1">
                <a:hlinkClick r:id="rId3"/>
              </a:rPr>
              <a:t>учителя</a:t>
            </a:r>
            <a:r>
              <a:rPr lang="ru-RU" dirty="0" err="1"/>
              <a:t>Авторы</a:t>
            </a:r>
            <a:r>
              <a:rPr lang="ru-RU" dirty="0"/>
              <a:t>: Л.О. Рослова, Е.Е. Алексеева, Е.В. Буцко / Под ред. Л.О. Рословой.</a:t>
            </a:r>
          </a:p>
          <a:p>
            <a:r>
              <a:rPr lang="ru-RU" cap="all" dirty="0">
                <a:hlinkClick r:id="rId4" tooltip="Скачать файл"/>
              </a:rPr>
              <a:t>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6215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ФГОС ООО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275" y="1190445"/>
            <a:ext cx="8816197" cy="9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Впервые во ФГОС основного общего образования зафиксированы требования не только 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базовом,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но 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углубленном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уровне.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5275" y="2605177"/>
            <a:ext cx="88161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Базовый курс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ориентирован на интересы и потребности тех учащихся, кому математика будет нужна </a:t>
            </a:r>
            <a:r>
              <a:rPr lang="ru-RU" sz="24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только «для жизни»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но не в профессии. </a:t>
            </a:r>
          </a:p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Углубленный курс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ориентирован на потребности и возможности всех тех учащихся, кто будет математиком или будет использовать математику в профессии (инженеры, программисты, технологи и пр.).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131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ФГОС ООО.  ПРП ООО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2528" y="1535501"/>
            <a:ext cx="8828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Одной из </a:t>
            </a:r>
            <a:r>
              <a:rPr lang="ru-RU" sz="24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особенностей результатов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обучения математике, соответствующей ФГОС ООО и примерным рабочим программам основного общего образования по математике базового и углубленного уровней, является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их ориентация на формирование функциональной математической грамотности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при изучении школьного курса математики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529" y="3904255"/>
            <a:ext cx="88280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Процесс формирования функциональной математической грамотности у обучающихся должен быть построен на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деятельностном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подходе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который является методологической основой ФГОС ООО. В основе этого процесса лежит </a:t>
            </a:r>
            <a:r>
              <a:rPr lang="ru-RU" sz="24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личная деятельность каждого школьника, специально организованная учителем с помощью заданий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способствующих формированию функциональной математической грамотности.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89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rgbClr val="4472C4">
                    <a:lumMod val="50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ФГОС ООО.  ПРП ООО</a:t>
            </a:r>
            <a:endParaRPr lang="ru-RU" sz="4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770" y="897148"/>
            <a:ext cx="9023230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Процесс формирования ФМГ способствует формированию ценностного отношения к математическому образованию, так как в этом процессе акцентируется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значимость математических знаний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умений для реальной жизни. </a:t>
            </a:r>
          </a:p>
          <a:p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Качество обучения математике в направлении достижения ФМГ в основном определяется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качеством заданий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которые использует учитель </a:t>
            </a:r>
            <a:r>
              <a:rPr lang="ru-RU" sz="24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для организации активной учебно-познавательной деятельности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учащихся.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Процесс формирования и развития ФМГ ориентирован на использование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системы задач и заданий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включающей математические, учебно-познавательные и контекстные задачи, соответствующие дидактической цели.</a:t>
            </a:r>
          </a:p>
        </p:txBody>
      </p:sp>
    </p:spTree>
    <p:extLst>
      <p:ext uri="{BB962C8B-B14F-4D97-AF65-F5344CB8AC3E}">
        <p14:creationId xmlns:p14="http://schemas.microsoft.com/office/powerpoint/2010/main" val="4973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33166"/>
          </a:xfrm>
        </p:spPr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задач в обучении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математике</a:t>
            </a:r>
            <a:endParaRPr lang="en-GB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 descr="C:\Documents and Settings\pmarkasian\Desktop\Шаблоны\Шаблоны\Иконки\заготовки\3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647311"/>
            <a:ext cx="5835276" cy="260108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C:\Documents and Settings\pmarkasian\Desktop\Шаблоны\Шаблоны\Иконки\заготовки\1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71446"/>
            <a:ext cx="4844870" cy="17099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C:\Documents and Settings\pmarkasian\Desktop\Шаблоны\Шаблоны\Иконки\заготовки\2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0" y="2514600"/>
            <a:ext cx="4659550" cy="21927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2630224" y="2281535"/>
            <a:ext cx="391489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l">
              <a:spcBef>
                <a:spcPct val="50000"/>
              </a:spcBef>
            </a:pPr>
            <a:r>
              <a:rPr lang="ru-RU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Математические</a:t>
            </a:r>
          </a:p>
          <a:p>
            <a:pPr algn="l">
              <a:spcBef>
                <a:spcPct val="50000"/>
              </a:spcBef>
            </a:pPr>
            <a:endParaRPr lang="ru-RU" sz="28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 rot="21221755">
            <a:off x="4284300" y="2787280"/>
            <a:ext cx="39148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l">
              <a:spcBef>
                <a:spcPct val="50000"/>
              </a:spcBef>
            </a:pPr>
            <a:r>
              <a:rPr lang="en-US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Учебно-познавательные</a:t>
            </a:r>
          </a:p>
        </p:txBody>
      </p:sp>
      <p:sp>
        <p:nvSpPr>
          <p:cNvPr id="34" name="Text Box 4"/>
          <p:cNvSpPr txBox="1">
            <a:spLocks noChangeArrowheads="1"/>
          </p:cNvSpPr>
          <p:nvPr/>
        </p:nvSpPr>
        <p:spPr bwMode="auto">
          <a:xfrm rot="20892659">
            <a:off x="4150148" y="4356805"/>
            <a:ext cx="39148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l">
              <a:spcBef>
                <a:spcPct val="50000"/>
              </a:spcBef>
            </a:pPr>
            <a:r>
              <a:rPr lang="ru-RU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Контекстные</a:t>
            </a:r>
          </a:p>
        </p:txBody>
      </p:sp>
    </p:spTree>
    <p:extLst>
      <p:ext uri="{BB962C8B-B14F-4D97-AF65-F5344CB8AC3E}">
        <p14:creationId xmlns:p14="http://schemas.microsoft.com/office/powerpoint/2010/main" val="248874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8143" y="154192"/>
            <a:ext cx="4717171" cy="501416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задач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9784" y="621102"/>
            <a:ext cx="8954216" cy="306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2060"/>
                </a:solidFill>
                <a:ea typeface="Calibri"/>
                <a:cs typeface="Times New Roman"/>
              </a:rPr>
              <a:t>Математическая задача</a:t>
            </a:r>
            <a:r>
              <a:rPr lang="ru-RU" sz="24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400" dirty="0">
                <a:ea typeface="Calibri"/>
                <a:cs typeface="Times New Roman"/>
              </a:rPr>
              <a:t>– в практике обучения математике при традиционном подходе к этому понятию понимается текст из условия и требования, которые являются математическими объектами. Условие содержит известные числовые величины и математические отношения (принадлежность, равенство, подобие и др.), требование – найти неизвестные величины или доказать неизвестные математические отношения.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9783" y="3686557"/>
            <a:ext cx="8816193" cy="306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>
                <a:solidFill>
                  <a:srgbClr val="215968"/>
                </a:solidFill>
                <a:ea typeface="Calibri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ea typeface="Calibri"/>
                <a:cs typeface="Times New Roman"/>
              </a:rPr>
              <a:t>Учебно-познавательная задача</a:t>
            </a:r>
            <a:r>
              <a:rPr lang="ru-RU" sz="2400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400" dirty="0">
                <a:ea typeface="Calibri"/>
                <a:cs typeface="Times New Roman"/>
              </a:rPr>
              <a:t>– задача, содержащая в себе затруднения и представляющая часть содержания математики (учебной информации, учебного материала), который учащемуся необходимо исследовать и преобразовать. Структура учебно-познавательной задачи аналогична математической задаче: условие и требование, но результатом ее решения являются приобретенные (открытые) новые знания или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171305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543" y="1621766"/>
            <a:ext cx="8781687" cy="473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Контекстная задача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задача, связанная с реальными жизненными ситуациями, в которых могут оказаться школьники и которые соотносятся с их социокультурным опытом. В условии задачи описаны реальные или вымышленные события, а требование содержит проблему, которую необходимо решить, используя математический аппарат, соответствующий уровню математической подготовленности обучающегося. При решении контекстной задачи учащимся необходимо не просто применить математические знания для ответа на вопрос, а осуществить выбор способа действия в описываемом событии или найти путь решения поставленной жизненной проблемы</a:t>
            </a:r>
          </a:p>
        </p:txBody>
      </p:sp>
    </p:spTree>
    <p:extLst>
      <p:ext uri="{BB962C8B-B14F-4D97-AF65-F5344CB8AC3E}">
        <p14:creationId xmlns:p14="http://schemas.microsoft.com/office/powerpoint/2010/main" val="36047237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023" y="154192"/>
            <a:ext cx="8764437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Характеристические свойства системы задач, ориентированной на формирование ФМГ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819" y="1138687"/>
            <a:ext cx="862167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Деятельность учащихся при решении задач способствует формированию и развитию функциональной математической грамотности через: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формирование умения распознавать проявления математического понятия в реальных или вымышленных жизненных ситуациях, в задачах других предметных областей;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формирование компетенций использования </a:t>
            </a:r>
            <a:r>
              <a:rPr lang="ru-RU" dirty="0" err="1"/>
              <a:t>метапредметных</a:t>
            </a:r>
            <a:r>
              <a:rPr lang="ru-RU" dirty="0"/>
              <a:t> результатов обучения, в частности УУД, и предметных знаний, сформированных при изучении темы школьного курса математики, в обучении другим школьным предметам;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формирование готовности решать различные учебно-познавательные задачи, проблемы, связанные с реальными или вымышленными жизненными ситуациями, оперируя математическим понятием;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формирование умения создания математических моделей реальных жизненных ситуаций, применяя освоенный математический аппарат при изучении темы школьного курса математики;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формирование умения применять освоенный математический аппарат при работе с математической моделью реальной жизненной ситуации, интерпретировать и оценивать полученные результаты.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825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заданий для формирования  и оценки ФМГ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1540" y="1673524"/>
            <a:ext cx="87410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поставленные вне предметной области и решаемые         с помощью предметных заданий.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задании описывается вымышленная или реальная жизненная ситуация, как правило, близкая и понятная учащимся.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 заданий близок к проблемным ситуациям, возникающим в повседневной жизни.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требует осознанного выбора модели поведения.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Вопросы изложены простым, ясным языком.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перевод с обыденного языка на математический язык.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разные форматы представления информации: рисунки, таблицы, диаграммы, комиксы и др. </a:t>
            </a:r>
          </a:p>
        </p:txBody>
      </p:sp>
    </p:spTree>
    <p:extLst>
      <p:ext uri="{BB962C8B-B14F-4D97-AF65-F5344CB8AC3E}">
        <p14:creationId xmlns:p14="http://schemas.microsoft.com/office/powerpoint/2010/main" val="866308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62" y="154192"/>
            <a:ext cx="8419381" cy="7958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ФМГ пятиклассников при изучении темы «Натуральные числа»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0770" y="1587260"/>
            <a:ext cx="89024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задач по формированию ФМГ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организации процесса формирования функциональной грамотности при обучении темы «Натуральные числа»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устной работы при формировании ФМГ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ФМГ в единстве с личностными результатами обучения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1. Примеры задач.</a:t>
            </a:r>
          </a:p>
        </p:txBody>
      </p:sp>
    </p:spTree>
    <p:extLst>
      <p:ext uri="{BB962C8B-B14F-4D97-AF65-F5344CB8AC3E}">
        <p14:creationId xmlns:p14="http://schemas.microsoft.com/office/powerpoint/2010/main" val="1282579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781" y="154192"/>
            <a:ext cx="8678174" cy="7958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задач, ориентированная на формирование ФМГ при изучении темы «Натуральные числа», включает: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068" y="1518249"/>
            <a:ext cx="85327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Математические задачи, ориентированные на формирование ФМГ в единстве с предметными навыками по теме;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Математические задачи с эстетическим, экологическим и другим содержанием, способствующие формированию ФМГ в единстве с предметными и личностными результатами обучения;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Учебно-познавательные задачи, способствующие формированию ФМГ в единстве с формированием УУД;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Задачи по другим школьным предметам, ориентированные на использование теории математики и применение математики;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Специально сконструированные задачи, ориентированные на формирование ФМГ.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90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6F5B82-C9AF-4821-8119-63A37F7F0204}"/>
              </a:ext>
            </a:extLst>
          </p:cNvPr>
          <p:cNvSpPr txBox="1"/>
          <p:nvPr/>
        </p:nvSpPr>
        <p:spPr>
          <a:xfrm>
            <a:off x="410817" y="1828800"/>
            <a:ext cx="83488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 –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репродуктивная деятельность.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уровень –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продуктивная     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деятельность.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уровень –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эвристическая деятельность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1343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012" y="1759788"/>
            <a:ext cx="87136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задач, используемых при изучении темы «Натуральные числа» для организации процесса формирования ФМГ.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тем  и материалов  для конструирования кейсов.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заданий для организации процесса формирования и выявления уровня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ФМГ  в 5 классе.</a:t>
            </a:r>
          </a:p>
        </p:txBody>
      </p:sp>
    </p:spTree>
    <p:extLst>
      <p:ext uri="{BB962C8B-B14F-4D97-AF65-F5344CB8AC3E}">
        <p14:creationId xmlns:p14="http://schemas.microsoft.com/office/powerpoint/2010/main" val="1014857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" y="504092"/>
            <a:ext cx="8358554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Учебно-познавательная задача «Натуральное число»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923" y="1078523"/>
            <a:ext cx="8323386" cy="9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400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Задача направлена на выявление уровня понимания понятия «натуральное число».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923" y="2345635"/>
            <a:ext cx="8593014" cy="341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Проанализируйте понятия и выберите из п. 2 понятие, которого не хватает в п.1.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Конкретизируйте понятие, объединяющее понятия п. 1 с выбранным понятием из п. 2.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1. Арифметические действия, предметы, приёмы выполнения вычислений.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2. Квадрат, число, треугольник, окружность.</a:t>
            </a:r>
          </a:p>
        </p:txBody>
      </p:sp>
    </p:spTree>
    <p:extLst>
      <p:ext uri="{BB962C8B-B14F-4D97-AF65-F5344CB8AC3E}">
        <p14:creationId xmlns:p14="http://schemas.microsoft.com/office/powerpoint/2010/main" val="3585340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8246" y="638345"/>
            <a:ext cx="8569570" cy="39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 </a:t>
            </a:r>
            <a:endParaRPr lang="ru-RU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10862" y="-1"/>
            <a:ext cx="4642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246" y="1477108"/>
            <a:ext cx="85695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Маленький коала съедает листья с одного эвкалиптового дерева за 10 часов, а каждый из его родителей ест вдвое быстрее. За сколько времени это семейство объест все листья с одного эвкалиптового дерева? </a:t>
            </a:r>
          </a:p>
          <a:p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Запиши решение по действиям с пояснениями и ответ.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4615" y="833687"/>
            <a:ext cx="4331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Задача «Медведь коала».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4615" y="2965938"/>
            <a:ext cx="4874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Задача «Путешествие мухи».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246" y="3427603"/>
            <a:ext cx="8710247" cy="269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/>
                <a:cs typeface="Times New Roman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Миша и Паша вышли одновременно из городов A и B, в которых они проживали, и двигались навстречу друг другу без остановок один со скоростью 4 км/ч, а другой – 5 км/ч.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начальный момент движения друзей из города A вылетает муха и принимается летать между Мишей и Машей со скоростью 12 км/ч вперёд и назад, пока ребята не встретились. Какое расстояние пролетела муха, если расстояние между городами 27 км?</a:t>
            </a:r>
          </a:p>
        </p:txBody>
      </p:sp>
    </p:spTree>
    <p:extLst>
      <p:ext uri="{BB962C8B-B14F-4D97-AF65-F5344CB8AC3E}">
        <p14:creationId xmlns:p14="http://schemas.microsoft.com/office/powerpoint/2010/main" val="2940522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410" y="762000"/>
            <a:ext cx="7828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Задача «Кислород и вредные выбросы».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370" y="1488831"/>
            <a:ext cx="84757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Автолюбитель решил перед путешествием на расстояние 1680 км к морю сравнить потребление кислорода и выбросы диоксида углерода за эту поездку, и решить, каким транспортом он поедет в путешествие. </a:t>
            </a:r>
          </a:p>
          <a:p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Бак легкового автомобиля вмещает около 56 л бензина, или почти 42 кг по массе. Для его использования потребуется по массе почти в 4 раза больше кислорода. При эксплуатации автомобиля расход топлива составляет 10 л на 100 км. При потреблении 14 л бензина выброс диоксида углерода составляет 9 кг. Помогите путешественнику выполнить расчёты и принять решение.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0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72" y="154192"/>
            <a:ext cx="8487177" cy="2344309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2. Банк заданий для формирования и оценки функциональной грамотности  обучающихся основной школы (5-9 классы).</a:t>
            </a:r>
            <a:b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ФГБНУ «Институт стратегии развития образования российской академии образования»</a:t>
            </a:r>
            <a:b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ru-RU" sz="2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0445" y="2967487"/>
            <a:ext cx="3671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rgbClr val="007AD0"/>
                </a:solidFill>
                <a:ea typeface="Calibri"/>
                <a:cs typeface="Times New Roman"/>
                <a:hlinkClick r:id="rId2"/>
              </a:rPr>
              <a:t>http://skiv.instrao.ru/bank-zadaniy/</a:t>
            </a:r>
            <a:r>
              <a:rPr lang="ru-RU" dirty="0">
                <a:solidFill>
                  <a:srgbClr val="555555"/>
                </a:solidFill>
                <a:latin typeface="Tahoma"/>
                <a:ea typeface="Calibri"/>
              </a:rPr>
              <a:t>. 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07366" y="4451230"/>
            <a:ext cx="7556741" cy="558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just">
              <a:lnSpc>
                <a:spcPts val="1650"/>
              </a:lnSpc>
              <a:spcAft>
                <a:spcPts val="0"/>
              </a:spcAft>
            </a:pPr>
            <a:r>
              <a:rPr lang="ru-RU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http://skiv.instrao.ru/bank-zadaniy/matematicheskaya-gramotnost/</a:t>
            </a:r>
            <a:endParaRPr lang="ru-RU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2C2D2E"/>
                </a:solidFill>
                <a:latin typeface="Tahoma"/>
                <a:ea typeface="Calibri"/>
                <a:cs typeface="Times New Roman"/>
              </a:rPr>
              <a:t> 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0445" y="4019909"/>
            <a:ext cx="3092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Математическая грамотность</a:t>
            </a:r>
          </a:p>
        </p:txBody>
      </p:sp>
    </p:spTree>
    <p:extLst>
      <p:ext uri="{BB962C8B-B14F-4D97-AF65-F5344CB8AC3E}">
        <p14:creationId xmlns:p14="http://schemas.microsoft.com/office/powerpoint/2010/main" val="3552794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587" y="4235125"/>
            <a:ext cx="38222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05438BE-597A-4812-BF1D-463DCF8E1E3D}"/>
              </a:ext>
            </a:extLst>
          </p:cNvPr>
          <p:cNvSpPr/>
          <p:nvPr/>
        </p:nvSpPr>
        <p:spPr>
          <a:xfrm>
            <a:off x="826181" y="18457"/>
            <a:ext cx="7359458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400" b="1" dirty="0">
                <a:solidFill>
                  <a:schemeClr val="dk1"/>
                </a:solidFill>
              </a:rPr>
              <a:t>Проект института стратегии развития образования РАО «Мониторинг функциональной грамотности». </a:t>
            </a:r>
            <a:endParaRPr lang="ru-RU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A24D6E-0F08-4393-8237-69428403BF23}"/>
              </a:ext>
            </a:extLst>
          </p:cNvPr>
          <p:cNvSpPr txBox="1"/>
          <p:nvPr/>
        </p:nvSpPr>
        <p:spPr>
          <a:xfrm>
            <a:off x="636279" y="1410832"/>
            <a:ext cx="1353029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333333"/>
                </a:solidFill>
                <a:effectLst/>
                <a:hlinkClick r:id="rId2"/>
              </a:rPr>
              <a:t>БАНК ЗАДАНИЙ</a:t>
            </a:r>
            <a:endParaRPr lang="ru-RU" b="1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7BF059B-0E09-4803-B571-89E45240C8CB}"/>
              </a:ext>
            </a:extLst>
          </p:cNvPr>
          <p:cNvSpPr/>
          <p:nvPr/>
        </p:nvSpPr>
        <p:spPr>
          <a:xfrm>
            <a:off x="141793" y="2649756"/>
            <a:ext cx="1914691" cy="646331"/>
          </a:xfrm>
          <a:prstGeom prst="rect">
            <a:avLst/>
          </a:prstGeom>
          <a:solidFill>
            <a:srgbClr val="F1F400"/>
          </a:solidFill>
        </p:spPr>
        <p:txBody>
          <a:bodyPr wrap="none">
            <a:spAutoFit/>
          </a:bodyPr>
          <a:lstStyle/>
          <a:p>
            <a:r>
              <a:rPr lang="ru-RU" b="1" dirty="0">
                <a:hlinkClick r:id="rId3"/>
              </a:rPr>
              <a:t>Математическая </a:t>
            </a:r>
          </a:p>
          <a:p>
            <a:r>
              <a:rPr lang="ru-RU" b="1" dirty="0">
                <a:hlinkClick r:id="rId3"/>
              </a:rPr>
              <a:t>грамотность</a:t>
            </a:r>
            <a:endParaRPr lang="ru-RU" b="1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8E5408A-A443-48D8-8DB0-600951A63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427424"/>
              </p:ext>
            </p:extLst>
          </p:nvPr>
        </p:nvGraphicFramePr>
        <p:xfrm>
          <a:off x="332914" y="2176639"/>
          <a:ext cx="16046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638">
                  <a:extLst>
                    <a:ext uri="{9D8B030D-6E8A-4147-A177-3AD203B41FA5}">
                      <a16:colId xmlns:a16="http://schemas.microsoft.com/office/drawing/2014/main" val="11811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5 класс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270613614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162680" y="1412685"/>
            <a:ext cx="3652475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b="1" dirty="0"/>
              <a:t>http://skiv.instrao.ru/bank-zadaniy/</a:t>
            </a:r>
            <a:endParaRPr lang="ru-RU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375740"/>
              </p:ext>
            </p:extLst>
          </p:nvPr>
        </p:nvGraphicFramePr>
        <p:xfrm>
          <a:off x="2324359" y="1782016"/>
          <a:ext cx="6634849" cy="4831080"/>
        </p:xfrm>
        <a:graphic>
          <a:graphicData uri="http://schemas.openxmlformats.org/drawingml/2006/table">
            <a:tbl>
              <a:tblPr/>
              <a:tblGrid>
                <a:gridCol w="3151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3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155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Задания</a:t>
                      </a:r>
                      <a:endParaRPr lang="ru-RU" sz="16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effectLst/>
                        </a:rPr>
                        <a:t>Характеристики заданий и система оценивания</a:t>
                      </a:r>
                      <a:endParaRPr lang="ru-RU" sz="16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704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4"/>
                        </a:rPr>
                        <a:t>01_Аккумулятор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4"/>
                        </a:rPr>
                        <a:t>радиотелефона_текст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5"/>
                        </a:rPr>
                        <a:t>01_Аккумулятор радиотелефона_критерии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6"/>
                        </a:rPr>
                        <a:t>02_Велосипедисты_текст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7"/>
                        </a:rPr>
                        <a:t>02_Велосипедисты_критерии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8"/>
                        </a:rPr>
                        <a:t>03_Граффити_текст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9"/>
                        </a:rPr>
                        <a:t>03_Граффити_критерии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0"/>
                        </a:rPr>
                        <a:t>04_Грибная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0"/>
                        </a:rPr>
                        <a:t>охота_текст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1"/>
                        </a:rPr>
                        <a:t>04_Грибная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1"/>
                        </a:rPr>
                        <a:t>охота_критерии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2"/>
                        </a:rPr>
                        <a:t>05_Деревянная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2"/>
                        </a:rPr>
                        <a:t>фантазия_текст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3"/>
                        </a:rPr>
                        <a:t>05_Деревянная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3"/>
                        </a:rPr>
                        <a:t>фантазия_критерии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4"/>
                        </a:rPr>
                        <a:t>06_Зелёный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4"/>
                        </a:rPr>
                        <a:t>кузнечик_текст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5"/>
                        </a:rPr>
                        <a:t>06_Зелёный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5"/>
                        </a:rPr>
                        <a:t>кузнечик_критерии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16"/>
                        </a:rPr>
                        <a:t>07_Земляника_текст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7"/>
                        </a:rPr>
                        <a:t>07_Земляника_критерии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18"/>
                        </a:rPr>
                        <a:t>08_Карнавал в школе_текст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19"/>
                        </a:rPr>
                        <a:t>08_Карнавал в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19"/>
                        </a:rPr>
                        <a:t>школе_критерии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20"/>
                        </a:rPr>
                        <a:t>09_Кросс_текст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21"/>
                        </a:rPr>
                        <a:t>09_Кросс_критерии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704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22"/>
                        </a:rPr>
                        <a:t>10_Магазин хозяйственных товаров_текст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23"/>
                        </a:rPr>
                        <a:t>10_Магазин хозяйственных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23"/>
                        </a:rPr>
                        <a:t>товаров_критерии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24"/>
                        </a:rPr>
                        <a:t>11_Парк_текст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25"/>
                        </a:rPr>
                        <a:t>11_Парк_критерии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26"/>
                        </a:rPr>
                        <a:t>12_Смородина_текст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DD0000"/>
                          </a:solidFill>
                          <a:effectLst/>
                          <a:hlinkClick r:id="rId27"/>
                        </a:rPr>
                        <a:t>12_Смородина_критерии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28"/>
                        </a:rPr>
                        <a:t>13_Сок_текст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29"/>
                        </a:rPr>
                        <a:t>13_Сок_критерии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30"/>
                        </a:rPr>
                        <a:t>14_Спорт_текст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31"/>
                        </a:rPr>
                        <a:t>14_Спорт_критерии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32"/>
                        </a:rPr>
                        <a:t>15_Спорткомплекс_текст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33"/>
                        </a:rPr>
                        <a:t>15_Спорткомплекс_критерии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>
                          <a:solidFill>
                            <a:srgbClr val="486DAA"/>
                          </a:solidFill>
                          <a:effectLst/>
                          <a:hlinkClick r:id="rId34"/>
                        </a:rPr>
                        <a:t>16_Урожай салата_текст</a:t>
                      </a:r>
                      <a:endParaRPr lang="ru-RU" sz="15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35"/>
                        </a:rPr>
                        <a:t>16_Урожай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35"/>
                        </a:rPr>
                        <a:t>салата_критерии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6352"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36"/>
                        </a:rPr>
                        <a:t>17_Школьная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36"/>
                        </a:rPr>
                        <a:t>форма_текст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solidFill>
                            <a:srgbClr val="486DAA"/>
                          </a:solidFill>
                          <a:effectLst/>
                          <a:hlinkClick r:id="rId37"/>
                        </a:rPr>
                        <a:t>17_Школьная </a:t>
                      </a:r>
                      <a:r>
                        <a:rPr lang="ru-RU" sz="1500" dirty="0" err="1">
                          <a:solidFill>
                            <a:srgbClr val="486DAA"/>
                          </a:solidFill>
                          <a:effectLst/>
                          <a:hlinkClick r:id="rId37"/>
                        </a:rPr>
                        <a:t>форма_критерии</a:t>
                      </a:r>
                      <a:endParaRPr lang="ru-RU" sz="15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71663" y="2078851"/>
            <a:ext cx="1847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2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Tahoma" pitchFamily="34" charset="0"/>
                <a:cs typeface="Tahoma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464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057" y="154192"/>
            <a:ext cx="8177841" cy="212318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3. Демонстрационные материалы для оценки функциональной грамотности учащихся 5 классов. ФГБНУ «Институт стратегии развития образования российской академии образования» (Демонстрационные материалы) </a:t>
            </a:r>
            <a:b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ru-RU" sz="2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55940" y="2242868"/>
            <a:ext cx="6052298" cy="531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ts val="165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u="sng" dirty="0">
                <a:solidFill>
                  <a:srgbClr val="007AD0"/>
                </a:solidFill>
                <a:ea typeface="Calibri"/>
                <a:cs typeface="Times New Roman"/>
                <a:hlinkClick r:id="rId2"/>
              </a:rPr>
              <a:t>http://skiv.instrao.ru/support/demonstratsionnye-materialya/</a:t>
            </a:r>
            <a:r>
              <a:rPr lang="ru-RU" dirty="0">
                <a:solidFill>
                  <a:srgbClr val="555555"/>
                </a:solidFill>
                <a:latin typeface="Tahoma"/>
                <a:ea typeface="Calibri"/>
                <a:cs typeface="Times New Roman"/>
              </a:rPr>
              <a:t>.</a:t>
            </a:r>
            <a:endParaRPr lang="ru-RU" sz="2000" dirty="0">
              <a:solidFill>
                <a:srgbClr val="555555"/>
              </a:solidFill>
              <a:ea typeface="Calibri"/>
              <a:cs typeface="Times New Roman"/>
            </a:endParaRPr>
          </a:p>
          <a:p>
            <a:pPr marL="457200" algn="just">
              <a:lnSpc>
                <a:spcPts val="1650"/>
              </a:lnSpc>
              <a:spcAft>
                <a:spcPts val="0"/>
              </a:spcAft>
            </a:pPr>
            <a:r>
              <a:rPr lang="ru-RU" dirty="0">
                <a:solidFill>
                  <a:srgbClr val="555555"/>
                </a:solidFill>
                <a:latin typeface="Tahoma"/>
                <a:ea typeface="Calibri"/>
                <a:cs typeface="Times New Roman"/>
              </a:rPr>
              <a:t> 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3019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563" y="154192"/>
            <a:ext cx="8436634" cy="195065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4. Примеры открытых заданий </a:t>
            </a:r>
            <a:r>
              <a:rPr lang="en-US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PISA</a:t>
            </a:r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по читательской, математической, естественнонаучной, финансовой грамотности и заданий по совместному решению задач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5389" y="2260121"/>
            <a:ext cx="6155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u="sng" dirty="0">
                <a:solidFill>
                  <a:srgbClr val="007AD0"/>
                </a:solidFill>
                <a:ea typeface="Calibri"/>
                <a:cs typeface="Times New Roman"/>
                <a:hlinkClick r:id="rId2"/>
              </a:rPr>
              <a:t>http://center-imc.ru/wp-content/uploads/2020/02/10120.pdf</a:t>
            </a:r>
            <a:r>
              <a:rPr lang="ru-RU" dirty="0">
                <a:solidFill>
                  <a:srgbClr val="555555"/>
                </a:solidFill>
                <a:latin typeface="Tahoma"/>
                <a:ea typeface="Calibri"/>
              </a:rPr>
              <a:t>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844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797" y="6113961"/>
            <a:ext cx="6765698" cy="390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2"/>
              </a:rPr>
              <a:t>Тренажер. Математическая грамотность 6-8 </a:t>
            </a:r>
            <a:r>
              <a:rPr lang="ru-RU" u="sng" dirty="0" err="1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2"/>
              </a:rPr>
              <a:t>кл</a:t>
            </a:r>
            <a:r>
              <a:rPr lang="ru-RU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2"/>
              </a:rPr>
              <a:t>. Сергеева.pdf</a:t>
            </a:r>
            <a:endParaRPr lang="ru-RU" sz="2400" dirty="0"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0647" y="1866226"/>
            <a:ext cx="4093878" cy="410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3"/>
              </a:rPr>
              <a:t>5.2. Сборник мат грамотности ч2.pdf</a:t>
            </a:r>
            <a:endParaRPr lang="ru-RU" sz="2400" dirty="0">
              <a:ea typeface="Calibri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670" y="5755329"/>
            <a:ext cx="623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5.3.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2407" y="1354777"/>
            <a:ext cx="4222118" cy="410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solidFill>
                  <a:srgbClr val="0000FF"/>
                </a:solidFill>
                <a:latin typeface="Arial"/>
                <a:ea typeface="Calibri"/>
                <a:cs typeface="Times New Roman"/>
                <a:hlinkClick r:id="rId4"/>
              </a:rPr>
              <a:t>5.1.   Сборник мат грамотности ч1.pdf</a:t>
            </a:r>
            <a:endParaRPr lang="ru-RU" sz="2400" dirty="0">
              <a:ea typeface="Calibri"/>
              <a:cs typeface="Times New Roman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78BB8CE-3CFB-4D74-A26E-592A1210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" y="49931"/>
            <a:ext cx="8640418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5. Сборник эталонных заданий серии «Функциональная грамотность. Учимся для жизни» издательства «Просвещение»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46EF9F-6541-2A51-CD23-F24A769DE6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895"/>
          <a:stretch/>
        </p:blipFill>
        <p:spPr>
          <a:xfrm>
            <a:off x="2294791" y="2241594"/>
            <a:ext cx="6326879" cy="386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34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61" y="154192"/>
            <a:ext cx="4897553" cy="795801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696914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</TotalTime>
  <Words>1845</Words>
  <Application>Microsoft Office PowerPoint</Application>
  <PresentationFormat>Экран (4:3)</PresentationFormat>
  <Paragraphs>159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Tahoma</vt:lpstr>
      <vt:lpstr>Times New Roman</vt:lpstr>
      <vt:lpstr>Wingdings</vt:lpstr>
      <vt:lpstr>Тема Office</vt:lpstr>
      <vt:lpstr>Урок математики среди электронного и дистанционного образования</vt:lpstr>
      <vt:lpstr>Содержание</vt:lpstr>
      <vt:lpstr>1.Реализация ФГОС ООО Методическое пособие</vt:lpstr>
      <vt:lpstr>ФГОС ООО</vt:lpstr>
      <vt:lpstr>ФГОС ООО</vt:lpstr>
      <vt:lpstr>ФГОС ООО.  ПРП ООО</vt:lpstr>
      <vt:lpstr>ФГОС ООО.  ПРП ООО</vt:lpstr>
      <vt:lpstr>Система задач в обучении математике</vt:lpstr>
      <vt:lpstr>Виды задач</vt:lpstr>
      <vt:lpstr>Презентация PowerPoint</vt:lpstr>
      <vt:lpstr>Характеристические свойства системы задач, ориентированной на формирование ФМГ</vt:lpstr>
      <vt:lpstr>Особенности заданий для формирования  и оценки ФМГ</vt:lpstr>
      <vt:lpstr>Формирование ФМГ пятиклассников при изучении темы «Натуральные числа»</vt:lpstr>
      <vt:lpstr>Система задач, ориентированная на формирование ФМГ при изучении темы «Натуральные числа», включает:</vt:lpstr>
      <vt:lpstr>Презентация PowerPoint</vt:lpstr>
      <vt:lpstr>Приложения</vt:lpstr>
      <vt:lpstr>Презентация PowerPoint</vt:lpstr>
      <vt:lpstr>Презентация PowerPoint</vt:lpstr>
      <vt:lpstr>Презентация PowerPoint</vt:lpstr>
      <vt:lpstr>2. Банк заданий для формирования и оценки функциональной грамотности  обучающихся основной школы (5-9 классы). ФГБНУ «Институт стратегии развития образования российской академии образования» </vt:lpstr>
      <vt:lpstr>Презентация PowerPoint</vt:lpstr>
      <vt:lpstr>3. Демонстрационные материалы для оценки функциональной грамотности учащихся 5 классов. ФГБНУ «Институт стратегии развития образования российской академии образования» (Демонстрационные материалы)  </vt:lpstr>
      <vt:lpstr>4. Примеры открытых заданий PISA по читательской, математической, естественнонаучной, финансовой грамотности и заданий по совместному решению задач</vt:lpstr>
      <vt:lpstr>5. Сборник эталонных заданий серии «Функциональная грамотность. Учимся для жизни» издательства «Просвещение»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Ирина Корчагина</cp:lastModifiedBy>
  <cp:revision>146</cp:revision>
  <dcterms:created xsi:type="dcterms:W3CDTF">2014-11-21T11:00:06Z</dcterms:created>
  <dcterms:modified xsi:type="dcterms:W3CDTF">2022-11-17T03:17:50Z</dcterms:modified>
</cp:coreProperties>
</file>