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65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6" autoAdjust="0"/>
  </p:normalViewPr>
  <p:slideViewPr>
    <p:cSldViewPr>
      <p:cViewPr varScale="1">
        <p:scale>
          <a:sx n="37" d="100"/>
          <a:sy n="37" d="100"/>
        </p:scale>
        <p:origin x="-139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64427AF-46CC-46A6-9C28-DF6EE3213474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658579-1849-4B3B-81B5-D741D28C1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solium.ru/forum/showthread.php?t=5970" TargetMode="External"/><Relationship Id="rId2" Type="http://schemas.openxmlformats.org/officeDocument/2006/relationships/hyperlink" Target="http://arch-proec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ximus-art.ru/joomla-overview/2010-09-08-12-05-0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5052545"/>
            <a:ext cx="6336703" cy="968743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Кривда </a:t>
            </a:r>
            <a:r>
              <a:rPr lang="ru-RU" sz="1600" dirty="0"/>
              <a:t>Г</a:t>
            </a:r>
            <a:r>
              <a:rPr lang="ru-RU" sz="1600" dirty="0" smtClean="0"/>
              <a:t>алина Александровна,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учитель изобразительного искусства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/>
              <a:t> МБОУ ООШ № 73, г. </a:t>
            </a:r>
            <a:r>
              <a:rPr lang="ru-RU" sz="1600" dirty="0" err="1" smtClean="0"/>
              <a:t>Ленинск-Кузнецкий</a:t>
            </a:r>
            <a:r>
              <a:rPr lang="ru-RU" sz="1600" dirty="0" smtClean="0"/>
              <a:t> ГО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175351" cy="4448785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Кроссворд. Стили в архитектуре </a:t>
            </a:r>
            <a:br>
              <a:rPr lang="ru-RU" dirty="0" smtClean="0"/>
            </a:br>
            <a:r>
              <a:rPr lang="ru-RU" dirty="0" smtClean="0"/>
              <a:t>7 класс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40968"/>
            <a:ext cx="2099594" cy="118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998080"/>
            <a:ext cx="2041919" cy="138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77072"/>
            <a:ext cx="2445965" cy="137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1931676" cy="144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12775"/>
            <a:ext cx="1497782" cy="159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2534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3464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000" b="0" dirty="0" smtClean="0">
                <a:solidFill>
                  <a:schemeClr val="tx1"/>
                </a:solidFill>
                <a:effectLst/>
              </a:rPr>
              <a:t>1. Проявился </a:t>
            </a:r>
            <a:r>
              <a:rPr lang="ru-RU" sz="2000" b="0" dirty="0">
                <a:solidFill>
                  <a:schemeClr val="tx1"/>
                </a:solidFill>
                <a:effectLst/>
              </a:rPr>
              <a:t>в архитектуре храмов, соборов, </a:t>
            </a:r>
            <a:r>
              <a:rPr lang="ru-RU" sz="2000" b="0" dirty="0" smtClean="0">
                <a:solidFill>
                  <a:schemeClr val="tx1"/>
                </a:solidFill>
                <a:effectLst/>
              </a:rPr>
              <a:t>церквей, монастырей</a:t>
            </a:r>
            <a:r>
              <a:rPr lang="ru-RU" sz="2000" b="0" dirty="0">
                <a:solidFill>
                  <a:schemeClr val="tx1"/>
                </a:solidFill>
                <a:effectLst/>
              </a:rPr>
              <a:t>. Х</a:t>
            </a:r>
            <a:r>
              <a:rPr lang="ru-RU" sz="2000" b="0" dirty="0" smtClean="0">
                <a:solidFill>
                  <a:schemeClr val="tx1"/>
                </a:solidFill>
                <a:effectLst/>
              </a:rPr>
              <a:t>арактерны </a:t>
            </a:r>
            <a:r>
              <a:rPr lang="ru-RU" sz="2000" b="0" dirty="0">
                <a:solidFill>
                  <a:schemeClr val="tx1"/>
                </a:solidFill>
                <a:effectLst/>
              </a:rPr>
              <a:t>арки с заострённым верхом, узкие и высокие башни и колонны, </a:t>
            </a:r>
            <a:r>
              <a:rPr lang="ru-RU" sz="2000" b="0" dirty="0" smtClean="0">
                <a:solidFill>
                  <a:schemeClr val="tx1"/>
                </a:solidFill>
                <a:effectLst/>
              </a:rPr>
              <a:t>многоцветные </a:t>
            </a:r>
            <a:r>
              <a:rPr lang="ru-RU" sz="2000" b="0" dirty="0">
                <a:solidFill>
                  <a:schemeClr val="tx1"/>
                </a:solidFill>
                <a:effectLst/>
              </a:rPr>
              <a:t>витражные стрельчатые окна. Все элементы стиля подчёркивают вертикаль.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78" y="731838"/>
            <a:ext cx="6177843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909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7"/>
            <a:ext cx="8553274" cy="619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5278542"/>
              </p:ext>
            </p:extLst>
          </p:nvPr>
        </p:nvGraphicFramePr>
        <p:xfrm>
          <a:off x="4355977" y="836712"/>
          <a:ext cx="1872207" cy="365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39"/>
                <a:gridCol w="309309"/>
                <a:gridCol w="341894"/>
                <a:gridCol w="263625"/>
                <a:gridCol w="298670"/>
                <a:gridCol w="298670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а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11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437112"/>
            <a:ext cx="7118176" cy="1721128"/>
          </a:xfrm>
        </p:spPr>
        <p:txBody>
          <a:bodyPr/>
          <a:lstStyle/>
          <a:p>
            <a:pPr marL="0" indent="0" algn="l">
              <a:buNone/>
            </a:pPr>
            <a:r>
              <a:rPr lang="ru-RU" sz="1800" b="0" dirty="0" smtClean="0">
                <a:solidFill>
                  <a:srgbClr val="000000"/>
                </a:solidFill>
                <a:effectLst/>
              </a:rPr>
              <a:t>2. Образовалось </a:t>
            </a:r>
            <a:r>
              <a:rPr lang="ru-RU" sz="1800" b="0" dirty="0">
                <a:solidFill>
                  <a:srgbClr val="000000"/>
                </a:solidFill>
                <a:effectLst/>
              </a:rPr>
              <a:t>как противоположность модернизму.  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0" dirty="0">
                <a:solidFill>
                  <a:srgbClr val="000000"/>
                </a:solidFill>
                <a:effectLst/>
              </a:rPr>
              <a:t>В городском строительстве стиль м предполагает отречение от свободной и отдает преимущество постоянной, обычно симметричной системе построек и доскональному учету </a:t>
            </a:r>
            <a:br>
              <a:rPr lang="ru-RU" sz="1800" b="0" dirty="0">
                <a:solidFill>
                  <a:srgbClr val="000000"/>
                </a:solidFill>
                <a:effectLst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</a:rPr>
              <a:t>принципов </a:t>
            </a:r>
            <a:r>
              <a:rPr lang="ru-RU" sz="1800" b="0" dirty="0">
                <a:solidFill>
                  <a:srgbClr val="000000"/>
                </a:solidFill>
                <a:effectLst/>
              </a:rPr>
              <a:t>имеющейся городской среды.  </a:t>
            </a:r>
            <a:endParaRPr lang="ru-RU" sz="1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309" y="731838"/>
            <a:ext cx="464618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5152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20891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720980"/>
              </p:ext>
            </p:extLst>
          </p:nvPr>
        </p:nvGraphicFramePr>
        <p:xfrm>
          <a:off x="4355974" y="1052736"/>
          <a:ext cx="1800204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4"/>
                <a:gridCol w="300034"/>
                <a:gridCol w="300034"/>
                <a:gridCol w="300034"/>
                <a:gridCol w="300034"/>
                <a:gridCol w="300034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54908551"/>
              </p:ext>
            </p:extLst>
          </p:nvPr>
        </p:nvGraphicFramePr>
        <p:xfrm>
          <a:off x="4644008" y="764704"/>
          <a:ext cx="360040" cy="3622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2769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7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7388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22108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1600" b="0" dirty="0" smtClean="0">
                <a:solidFill>
                  <a:schemeClr val="tx1"/>
                </a:solidFill>
              </a:rPr>
              <a:t>3. Архитектурный </a:t>
            </a:r>
            <a:r>
              <a:rPr lang="ru-RU" sz="1600" b="0" dirty="0">
                <a:solidFill>
                  <a:schemeClr val="tx1"/>
                </a:solidFill>
              </a:rPr>
              <a:t>стиль и эстетическое направление в европейском искусстве конца XVII — начала XIX вв. Главной чертой архитектуры </a:t>
            </a:r>
            <a:r>
              <a:rPr lang="ru-RU" sz="1600" b="0" dirty="0" smtClean="0">
                <a:solidFill>
                  <a:schemeClr val="tx1"/>
                </a:solidFill>
              </a:rPr>
              <a:t> </a:t>
            </a:r>
            <a:r>
              <a:rPr lang="ru-RU" sz="1600" b="0" dirty="0">
                <a:solidFill>
                  <a:schemeClr val="tx1"/>
                </a:solidFill>
              </a:rPr>
              <a:t>было обращение к формам античного </a:t>
            </a:r>
            <a:r>
              <a:rPr lang="ru-RU" sz="1600" b="0" dirty="0" smtClean="0">
                <a:solidFill>
                  <a:schemeClr val="tx1"/>
                </a:solidFill>
              </a:rPr>
              <a:t>зодчества. присуща </a:t>
            </a:r>
            <a:r>
              <a:rPr lang="ru-RU" sz="1600" b="0" dirty="0">
                <a:solidFill>
                  <a:schemeClr val="tx1"/>
                </a:solidFill>
              </a:rPr>
              <a:t>регулярность планировки и четкость объемной формы. С</a:t>
            </a:r>
            <a:r>
              <a:rPr lang="ru-RU" sz="1600" b="0" dirty="0" smtClean="0">
                <a:solidFill>
                  <a:schemeClr val="tx1"/>
                </a:solidFill>
              </a:rPr>
              <a:t>войственны </a:t>
            </a:r>
            <a:r>
              <a:rPr lang="ru-RU" sz="1600" b="0" dirty="0">
                <a:solidFill>
                  <a:schemeClr val="tx1"/>
                </a:solidFill>
              </a:rPr>
              <a:t>симметрично-осевые композиции, сдержанность декоративного убранства, регулярная система планировки </a:t>
            </a:r>
            <a:r>
              <a:rPr lang="ru-RU" sz="1600" b="0" dirty="0" smtClean="0">
                <a:solidFill>
                  <a:schemeClr val="tx1"/>
                </a:solidFill>
              </a:rPr>
              <a:t>городов.</a:t>
            </a:r>
            <a:endParaRPr lang="ru-RU" sz="1600" b="0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26" y="731838"/>
            <a:ext cx="5110348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224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5755108"/>
              </p:ext>
            </p:extLst>
          </p:nvPr>
        </p:nvGraphicFramePr>
        <p:xfrm>
          <a:off x="4211960" y="980728"/>
          <a:ext cx="1800198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3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7199369"/>
              </p:ext>
            </p:extLst>
          </p:nvPr>
        </p:nvGraphicFramePr>
        <p:xfrm>
          <a:off x="4499992" y="692696"/>
          <a:ext cx="300446" cy="388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446"/>
              </a:tblGrid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0480188"/>
              </p:ext>
            </p:extLst>
          </p:nvPr>
        </p:nvGraphicFramePr>
        <p:xfrm>
          <a:off x="5364089" y="980728"/>
          <a:ext cx="360041" cy="3024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1"/>
              </a:tblGrid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0855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4. Постройки </a:t>
            </a:r>
            <a:r>
              <a:rPr lang="ru-RU" sz="1600" dirty="0">
                <a:solidFill>
                  <a:schemeClr val="tx1"/>
                </a:solidFill>
              </a:rPr>
              <a:t>вызывают ощущение статичности за счет наслоения друг на друга горизонтальных этажей. Из античной архитектуры </a:t>
            </a:r>
            <a:r>
              <a:rPr lang="ru-RU" sz="1600" dirty="0" smtClean="0">
                <a:solidFill>
                  <a:schemeClr val="tx1"/>
                </a:solidFill>
              </a:rPr>
              <a:t>перенимает </a:t>
            </a:r>
            <a:r>
              <a:rPr lang="ru-RU" sz="1600" dirty="0">
                <a:solidFill>
                  <a:schemeClr val="tx1"/>
                </a:solidFill>
              </a:rPr>
              <a:t>ордерную систему. Колонна, пилон, пилястра, архитрав, архивольт и свод являются основными элементами, которые </a:t>
            </a:r>
            <a:r>
              <a:rPr lang="ru-RU" sz="1600" dirty="0" smtClean="0">
                <a:solidFill>
                  <a:schemeClr val="tx1"/>
                </a:solidFill>
              </a:rPr>
              <a:t>свободно </a:t>
            </a:r>
            <a:r>
              <a:rPr lang="ru-RU" sz="1600" dirty="0">
                <a:solidFill>
                  <a:schemeClr val="tx1"/>
                </a:solidFill>
              </a:rPr>
              <a:t>использует, создавая их различные комбинации. </a:t>
            </a:r>
            <a:r>
              <a:rPr lang="ru-RU" sz="1600" dirty="0" smtClean="0">
                <a:solidFill>
                  <a:schemeClr val="tx1"/>
                </a:solidFill>
              </a:rPr>
              <a:t>Стена </a:t>
            </a:r>
            <a:r>
              <a:rPr lang="ru-RU" sz="1600" dirty="0">
                <a:solidFill>
                  <a:schemeClr val="tx1"/>
                </a:solidFill>
              </a:rPr>
              <a:t>опять приобретает свое первоначальное тектоническое значение. 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122" y="731838"/>
            <a:ext cx="521255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0746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0891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9064143"/>
              </p:ext>
            </p:extLst>
          </p:nvPr>
        </p:nvGraphicFramePr>
        <p:xfrm>
          <a:off x="4283968" y="908720"/>
          <a:ext cx="1800200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5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0611226"/>
              </p:ext>
            </p:extLst>
          </p:nvPr>
        </p:nvGraphicFramePr>
        <p:xfrm>
          <a:off x="4572000" y="620683"/>
          <a:ext cx="315428" cy="3960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428"/>
              </a:tblGrid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9249777"/>
              </p:ext>
            </p:extLst>
          </p:nvPr>
        </p:nvGraphicFramePr>
        <p:xfrm>
          <a:off x="5436097" y="908722"/>
          <a:ext cx="360040" cy="3024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68019330"/>
              </p:ext>
            </p:extLst>
          </p:nvPr>
        </p:nvGraphicFramePr>
        <p:xfrm>
          <a:off x="2843809" y="2420889"/>
          <a:ext cx="3240358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578"/>
                <a:gridCol w="294578"/>
                <a:gridCol w="294578"/>
                <a:gridCol w="294578"/>
                <a:gridCol w="294578"/>
                <a:gridCol w="294578"/>
                <a:gridCol w="294578"/>
                <a:gridCol w="294578"/>
                <a:gridCol w="294578"/>
                <a:gridCol w="294578"/>
                <a:gridCol w="294578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365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5. Архитектура </a:t>
            </a:r>
            <a:r>
              <a:rPr lang="ru-RU" sz="3600" dirty="0">
                <a:solidFill>
                  <a:schemeClr val="tx1"/>
                </a:solidFill>
              </a:rPr>
              <a:t>древнего Рима и </a:t>
            </a:r>
            <a:r>
              <a:rPr lang="ru-RU" sz="3600" dirty="0" smtClean="0">
                <a:solidFill>
                  <a:schemeClr val="tx1"/>
                </a:solidFill>
              </a:rPr>
              <a:t>Греции.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106" y="731838"/>
            <a:ext cx="6188587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717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806489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7454708"/>
              </p:ext>
            </p:extLst>
          </p:nvPr>
        </p:nvGraphicFramePr>
        <p:xfrm>
          <a:off x="4355978" y="908720"/>
          <a:ext cx="1728192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4404987"/>
              </p:ext>
            </p:extLst>
          </p:nvPr>
        </p:nvGraphicFramePr>
        <p:xfrm>
          <a:off x="4644008" y="620694"/>
          <a:ext cx="288032" cy="3816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3332042"/>
              </p:ext>
            </p:extLst>
          </p:nvPr>
        </p:nvGraphicFramePr>
        <p:xfrm>
          <a:off x="5508104" y="1484784"/>
          <a:ext cx="2304256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ч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62249516"/>
              </p:ext>
            </p:extLst>
          </p:nvPr>
        </p:nvGraphicFramePr>
        <p:xfrm>
          <a:off x="5508104" y="908716"/>
          <a:ext cx="288032" cy="295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ц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4094794"/>
              </p:ext>
            </p:extLst>
          </p:nvPr>
        </p:nvGraphicFramePr>
        <p:xfrm>
          <a:off x="2915820" y="2364581"/>
          <a:ext cx="3168352" cy="3443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44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ж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0844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6. Для архитектуры характерны </a:t>
            </a:r>
            <a:r>
              <a:rPr lang="ru-RU" sz="1600" dirty="0">
                <a:solidFill>
                  <a:schemeClr val="tx1"/>
                </a:solidFill>
              </a:rPr>
              <a:t>пространственный размах, слитность, текучесть сложных, обычно криволинейных форм. Часто встречаются развернутые </a:t>
            </a:r>
            <a:r>
              <a:rPr lang="ru-RU" sz="1600" dirty="0" smtClean="0">
                <a:solidFill>
                  <a:schemeClr val="tx1"/>
                </a:solidFill>
              </a:rPr>
              <a:t>масштабные </a:t>
            </a:r>
            <a:r>
              <a:rPr lang="ru-RU" sz="1600" dirty="0">
                <a:solidFill>
                  <a:schemeClr val="tx1"/>
                </a:solidFill>
              </a:rPr>
              <a:t>колоннады, изобилие скульптуры на фасадах и в интерьерах, волюты, большое число </a:t>
            </a:r>
            <a:r>
              <a:rPr lang="ru-RU" sz="1600" dirty="0" smtClean="0">
                <a:solidFill>
                  <a:schemeClr val="tx1"/>
                </a:solidFill>
              </a:rPr>
              <a:t>раскреповок. </a:t>
            </a:r>
            <a:r>
              <a:rPr lang="ru-RU" sz="1600" dirty="0">
                <a:solidFill>
                  <a:schemeClr val="tx1"/>
                </a:solidFill>
              </a:rPr>
              <a:t>Купола приобретают сложные </a:t>
            </a:r>
            <a:r>
              <a:rPr lang="ru-RU" sz="1600" dirty="0" smtClean="0">
                <a:solidFill>
                  <a:schemeClr val="tx1"/>
                </a:solidFill>
              </a:rPr>
              <a:t>формы.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9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29" y="260648"/>
            <a:ext cx="792088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8388009"/>
              </p:ext>
            </p:extLst>
          </p:nvPr>
        </p:nvGraphicFramePr>
        <p:xfrm>
          <a:off x="4427986" y="836712"/>
          <a:ext cx="1728190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030"/>
                <a:gridCol w="276030"/>
                <a:gridCol w="276030"/>
                <a:gridCol w="276030"/>
                <a:gridCol w="276030"/>
                <a:gridCol w="348040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5903156"/>
              </p:ext>
            </p:extLst>
          </p:nvPr>
        </p:nvGraphicFramePr>
        <p:xfrm>
          <a:off x="4716016" y="548677"/>
          <a:ext cx="288032" cy="388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900818"/>
              </p:ext>
            </p:extLst>
          </p:nvPr>
        </p:nvGraphicFramePr>
        <p:xfrm>
          <a:off x="5580112" y="1412777"/>
          <a:ext cx="2232248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031"/>
                <a:gridCol w="279031"/>
                <a:gridCol w="279031"/>
                <a:gridCol w="279031"/>
                <a:gridCol w="279031"/>
                <a:gridCol w="279031"/>
                <a:gridCol w="279031"/>
                <a:gridCol w="279031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1873277"/>
              </p:ext>
            </p:extLst>
          </p:nvPr>
        </p:nvGraphicFramePr>
        <p:xfrm>
          <a:off x="5508105" y="836710"/>
          <a:ext cx="353566" cy="3096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566"/>
              </a:tblGrid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35875418"/>
              </p:ext>
            </p:extLst>
          </p:nvPr>
        </p:nvGraphicFramePr>
        <p:xfrm>
          <a:off x="3059832" y="2348881"/>
          <a:ext cx="3096346" cy="288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486"/>
                <a:gridCol w="281486"/>
                <a:gridCol w="281486"/>
                <a:gridCol w="281486"/>
                <a:gridCol w="281486"/>
                <a:gridCol w="281486"/>
                <a:gridCol w="281486"/>
                <a:gridCol w="261846"/>
                <a:gridCol w="216024"/>
                <a:gridCol w="366588"/>
                <a:gridCol w="281486"/>
              </a:tblGrid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77244326"/>
              </p:ext>
            </p:extLst>
          </p:nvPr>
        </p:nvGraphicFramePr>
        <p:xfrm>
          <a:off x="3923928" y="1700807"/>
          <a:ext cx="288032" cy="2160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870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7. Направление </a:t>
            </a:r>
            <a:r>
              <a:rPr lang="ru-RU" sz="1600" dirty="0">
                <a:solidFill>
                  <a:schemeClr val="tx1"/>
                </a:solidFill>
              </a:rPr>
              <a:t>в современной архитектуре, основанное на применении в строительной практике идей французского философа Жака </a:t>
            </a:r>
            <a:r>
              <a:rPr lang="ru-RU" sz="1600" dirty="0" err="1" smtClean="0">
                <a:solidFill>
                  <a:schemeClr val="tx1"/>
                </a:solidFill>
              </a:rPr>
              <a:t>Деррида</a:t>
            </a:r>
            <a:r>
              <a:rPr lang="ru-RU" sz="1600" dirty="0" smtClean="0">
                <a:solidFill>
                  <a:schemeClr val="tx1"/>
                </a:solidFill>
              </a:rPr>
              <a:t>. Характерны </a:t>
            </a:r>
            <a:r>
              <a:rPr lang="ru-RU" sz="1600" dirty="0">
                <a:solidFill>
                  <a:schemeClr val="tx1"/>
                </a:solidFill>
              </a:rPr>
              <a:t>визуальная усложнённость, неожиданные изломанные и нарочито деструктивные формы, а также подчёркнуто агрессивное вторжение в городскую среду.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88" y="731838"/>
            <a:ext cx="3270623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1985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9288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6018477"/>
              </p:ext>
            </p:extLst>
          </p:nvPr>
        </p:nvGraphicFramePr>
        <p:xfrm>
          <a:off x="4283968" y="908720"/>
          <a:ext cx="1656184" cy="353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031"/>
                <a:gridCol w="276031"/>
                <a:gridCol w="276031"/>
                <a:gridCol w="276031"/>
                <a:gridCol w="276031"/>
                <a:gridCol w="276029"/>
              </a:tblGrid>
              <a:tr h="353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6700275"/>
              </p:ext>
            </p:extLst>
          </p:nvPr>
        </p:nvGraphicFramePr>
        <p:xfrm>
          <a:off x="4572001" y="620682"/>
          <a:ext cx="288032" cy="38164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з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6159239"/>
              </p:ext>
            </p:extLst>
          </p:nvPr>
        </p:nvGraphicFramePr>
        <p:xfrm>
          <a:off x="5364088" y="1484785"/>
          <a:ext cx="2304256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ч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6781581"/>
              </p:ext>
            </p:extLst>
          </p:nvPr>
        </p:nvGraphicFramePr>
        <p:xfrm>
          <a:off x="3707905" y="1772819"/>
          <a:ext cx="288031" cy="20882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</a:tblGrid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48655254"/>
              </p:ext>
            </p:extLst>
          </p:nvPr>
        </p:nvGraphicFramePr>
        <p:xfrm>
          <a:off x="2843807" y="2364580"/>
          <a:ext cx="3168352" cy="3443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44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ж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1561026"/>
              </p:ext>
            </p:extLst>
          </p:nvPr>
        </p:nvGraphicFramePr>
        <p:xfrm>
          <a:off x="5364089" y="908720"/>
          <a:ext cx="360038" cy="295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38"/>
              </a:tblGrid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ц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62864031"/>
              </p:ext>
            </p:extLst>
          </p:nvPr>
        </p:nvGraphicFramePr>
        <p:xfrm>
          <a:off x="3131841" y="1484776"/>
          <a:ext cx="288031" cy="4752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</a:tblGrid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987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8. Отказ </a:t>
            </a:r>
            <a:r>
              <a:rPr lang="ru-RU" sz="1600" dirty="0">
                <a:solidFill>
                  <a:schemeClr val="tx1"/>
                </a:solidFill>
              </a:rPr>
              <a:t>от прямых линий и углов в пользу более естественных, «природных» линий, использование новых материалов (металл, стекло</a:t>
            </a:r>
            <a:r>
              <a:rPr lang="ru-RU" sz="1600" dirty="0" smtClean="0">
                <a:solidFill>
                  <a:schemeClr val="tx1"/>
                </a:solidFill>
              </a:rPr>
              <a:t>).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Большое </a:t>
            </a:r>
            <a:r>
              <a:rPr lang="ru-RU" sz="1600" dirty="0">
                <a:solidFill>
                  <a:schemeClr val="tx1"/>
                </a:solidFill>
              </a:rPr>
              <a:t>внимание уделялось не только внешнему виду зданий, но и интерьеру, который тщательно прорабатывался. Все конструктивные элементы — лестницы, двери, столбы, балконы — художественно обрабатывались.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668" y="731838"/>
            <a:ext cx="2605463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3979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5" y="404664"/>
            <a:ext cx="835389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44922120"/>
              </p:ext>
            </p:extLst>
          </p:nvPr>
        </p:nvGraphicFramePr>
        <p:xfrm>
          <a:off x="4427982" y="980728"/>
          <a:ext cx="1800204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4"/>
                <a:gridCol w="300034"/>
                <a:gridCol w="300034"/>
                <a:gridCol w="300034"/>
                <a:gridCol w="300034"/>
                <a:gridCol w="300034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8524896"/>
              </p:ext>
            </p:extLst>
          </p:nvPr>
        </p:nvGraphicFramePr>
        <p:xfrm>
          <a:off x="4716016" y="692690"/>
          <a:ext cx="360040" cy="3960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8883856"/>
              </p:ext>
            </p:extLst>
          </p:nvPr>
        </p:nvGraphicFramePr>
        <p:xfrm>
          <a:off x="5580112" y="1556793"/>
          <a:ext cx="2376264" cy="353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033"/>
                <a:gridCol w="297033"/>
                <a:gridCol w="297033"/>
                <a:gridCol w="261029"/>
                <a:gridCol w="333037"/>
                <a:gridCol w="297033"/>
                <a:gridCol w="297033"/>
                <a:gridCol w="297033"/>
              </a:tblGrid>
              <a:tr h="353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68020918"/>
              </p:ext>
            </p:extLst>
          </p:nvPr>
        </p:nvGraphicFramePr>
        <p:xfrm>
          <a:off x="3275856" y="1556792"/>
          <a:ext cx="288032" cy="4896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6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8987756"/>
              </p:ext>
            </p:extLst>
          </p:nvPr>
        </p:nvGraphicFramePr>
        <p:xfrm>
          <a:off x="5580112" y="980728"/>
          <a:ext cx="360040" cy="3024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1687062"/>
              </p:ext>
            </p:extLst>
          </p:nvPr>
        </p:nvGraphicFramePr>
        <p:xfrm>
          <a:off x="2915816" y="2492896"/>
          <a:ext cx="3313165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55"/>
                <a:gridCol w="294651"/>
                <a:gridCol w="294651"/>
                <a:gridCol w="294651"/>
                <a:gridCol w="294651"/>
                <a:gridCol w="254941"/>
                <a:gridCol w="334361"/>
                <a:gridCol w="294651"/>
                <a:gridCol w="294651"/>
                <a:gridCol w="294651"/>
                <a:gridCol w="294651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6535268"/>
              </p:ext>
            </p:extLst>
          </p:nvPr>
        </p:nvGraphicFramePr>
        <p:xfrm>
          <a:off x="3851920" y="1916832"/>
          <a:ext cx="281558" cy="2088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58"/>
              </a:tblGrid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4902265"/>
              </p:ext>
            </p:extLst>
          </p:nvPr>
        </p:nvGraphicFramePr>
        <p:xfrm>
          <a:off x="5580114" y="3717032"/>
          <a:ext cx="1800198" cy="2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3"/>
              </a:tblGrid>
              <a:tr h="281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558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9. Характерно </a:t>
            </a:r>
            <a:r>
              <a:rPr lang="ru-RU" sz="1600" dirty="0">
                <a:solidFill>
                  <a:schemeClr val="tx1"/>
                </a:solidFill>
              </a:rPr>
              <a:t>сочетание ясного архитектурного силуэта и лаконичности наружной </a:t>
            </a:r>
            <a:r>
              <a:rPr lang="ru-RU" sz="1600" dirty="0" smtClean="0">
                <a:solidFill>
                  <a:schemeClr val="tx1"/>
                </a:solidFill>
              </a:rPr>
              <a:t>отделки, выглядело </a:t>
            </a:r>
            <a:r>
              <a:rPr lang="ru-RU" sz="1600" dirty="0">
                <a:solidFill>
                  <a:schemeClr val="tx1"/>
                </a:solidFill>
              </a:rPr>
              <a:t>особенно прочным и основательным. Этому способствовали массивные стены с узкими проёмами окон и ступенчато-углублёнными порталами. Такие стены несли в себе оборонительное </a:t>
            </a:r>
            <a:r>
              <a:rPr lang="ru-RU" sz="1600" dirty="0" smtClean="0">
                <a:solidFill>
                  <a:schemeClr val="tx1"/>
                </a:solidFill>
              </a:rPr>
              <a:t>назначение. Основными </a:t>
            </a:r>
            <a:r>
              <a:rPr lang="ru-RU" sz="1600" dirty="0">
                <a:solidFill>
                  <a:schemeClr val="tx1"/>
                </a:solidFill>
              </a:rPr>
              <a:t>постройками в этот период становятся храм-крепость и </a:t>
            </a:r>
            <a:r>
              <a:rPr lang="ru-RU" sz="1600" dirty="0" smtClean="0">
                <a:solidFill>
                  <a:schemeClr val="tx1"/>
                </a:solidFill>
              </a:rPr>
              <a:t>замок-крепость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2206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8377"/>
            <a:ext cx="828092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6443252"/>
              </p:ext>
            </p:extLst>
          </p:nvPr>
        </p:nvGraphicFramePr>
        <p:xfrm>
          <a:off x="4139952" y="908720"/>
          <a:ext cx="1800198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3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50073987"/>
              </p:ext>
            </p:extLst>
          </p:nvPr>
        </p:nvGraphicFramePr>
        <p:xfrm>
          <a:off x="4427984" y="620688"/>
          <a:ext cx="360040" cy="3905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396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01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01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487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13978967"/>
              </p:ext>
            </p:extLst>
          </p:nvPr>
        </p:nvGraphicFramePr>
        <p:xfrm>
          <a:off x="2699792" y="2348880"/>
          <a:ext cx="3240356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578"/>
                <a:gridCol w="294578"/>
                <a:gridCol w="294578"/>
                <a:gridCol w="294578"/>
                <a:gridCol w="294576"/>
                <a:gridCol w="294580"/>
                <a:gridCol w="294578"/>
                <a:gridCol w="294578"/>
                <a:gridCol w="235664"/>
                <a:gridCol w="353492"/>
                <a:gridCol w="294576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ж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0932634"/>
              </p:ext>
            </p:extLst>
          </p:nvPr>
        </p:nvGraphicFramePr>
        <p:xfrm>
          <a:off x="5292081" y="1484784"/>
          <a:ext cx="2376262" cy="2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669"/>
                <a:gridCol w="262661"/>
                <a:gridCol w="262661"/>
                <a:gridCol w="262661"/>
                <a:gridCol w="262661"/>
                <a:gridCol w="262661"/>
                <a:gridCol w="262661"/>
                <a:gridCol w="440227"/>
                <a:gridCol w="25400"/>
              </a:tblGrid>
              <a:tr h="281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9274413"/>
              </p:ext>
            </p:extLst>
          </p:nvPr>
        </p:nvGraphicFramePr>
        <p:xfrm>
          <a:off x="3563889" y="1772816"/>
          <a:ext cx="360039" cy="2116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39"/>
              </a:tblGrid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15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2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65500662"/>
              </p:ext>
            </p:extLst>
          </p:nvPr>
        </p:nvGraphicFramePr>
        <p:xfrm>
          <a:off x="2987825" y="1484784"/>
          <a:ext cx="288031" cy="4713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</a:tblGrid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10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1404793"/>
              </p:ext>
            </p:extLst>
          </p:nvPr>
        </p:nvGraphicFramePr>
        <p:xfrm>
          <a:off x="5292082" y="3501008"/>
          <a:ext cx="1800198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3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5317748"/>
              </p:ext>
            </p:extLst>
          </p:nvPr>
        </p:nvGraphicFramePr>
        <p:xfrm>
          <a:off x="6804248" y="2348880"/>
          <a:ext cx="288032" cy="2667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41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40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74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8185104"/>
              </p:ext>
            </p:extLst>
          </p:nvPr>
        </p:nvGraphicFramePr>
        <p:xfrm>
          <a:off x="5292081" y="908717"/>
          <a:ext cx="360040" cy="2959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935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>
                <a:solidFill>
                  <a:schemeClr val="tx1"/>
                </a:solidFill>
              </a:rPr>
              <a:t>10. </a:t>
            </a:r>
            <a:r>
              <a:rPr lang="ru-RU" sz="1600" dirty="0" smtClean="0">
                <a:solidFill>
                  <a:schemeClr val="tx1"/>
                </a:solidFill>
              </a:rPr>
              <a:t>Этому стилю присущи</a:t>
            </a:r>
            <a:r>
              <a:rPr lang="ru-RU" sz="1600" dirty="0">
                <a:solidFill>
                  <a:schemeClr val="tx1"/>
                </a:solidFill>
              </a:rPr>
              <a:t>, с одной стороны, все черты европейской архитектуры XV—XVIII веков, а с другой — в ней есть принципиально другие свойства. </a:t>
            </a:r>
            <a:r>
              <a:rPr lang="ru-RU" sz="1600" dirty="0" smtClean="0">
                <a:solidFill>
                  <a:schemeClr val="tx1"/>
                </a:solidFill>
              </a:rPr>
              <a:t>Он сохраняет </a:t>
            </a:r>
            <a:r>
              <a:rPr lang="ru-RU" sz="1600" dirty="0">
                <a:solidFill>
                  <a:schemeClr val="tx1"/>
                </a:solidFill>
              </a:rPr>
              <a:t>архитектурный ордер, но в ней он утратил свою исключительность. Формы и стили здания </a:t>
            </a:r>
            <a:r>
              <a:rPr lang="ru-RU" sz="1600" dirty="0" smtClean="0">
                <a:solidFill>
                  <a:schemeClr val="tx1"/>
                </a:solidFill>
              </a:rPr>
              <a:t>привязаны </a:t>
            </a:r>
            <a:r>
              <a:rPr lang="ru-RU" sz="1600" dirty="0">
                <a:solidFill>
                  <a:schemeClr val="tx1"/>
                </a:solidFill>
              </a:rPr>
              <a:t>к его функции.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86" y="731838"/>
            <a:ext cx="5285227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780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1" y="188640"/>
            <a:ext cx="806489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977864"/>
              </p:ext>
            </p:extLst>
          </p:nvPr>
        </p:nvGraphicFramePr>
        <p:xfrm>
          <a:off x="4283970" y="764704"/>
          <a:ext cx="1728192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288032"/>
                <a:gridCol w="288032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8738996"/>
              </p:ext>
            </p:extLst>
          </p:nvPr>
        </p:nvGraphicFramePr>
        <p:xfrm>
          <a:off x="4572000" y="476672"/>
          <a:ext cx="360040" cy="4032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10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0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28030280"/>
              </p:ext>
            </p:extLst>
          </p:nvPr>
        </p:nvGraphicFramePr>
        <p:xfrm>
          <a:off x="5436097" y="764704"/>
          <a:ext cx="288032" cy="3096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74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9371369"/>
              </p:ext>
            </p:extLst>
          </p:nvPr>
        </p:nvGraphicFramePr>
        <p:xfrm>
          <a:off x="2915812" y="2276872"/>
          <a:ext cx="3096349" cy="331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619"/>
                <a:gridCol w="274973"/>
                <a:gridCol w="274973"/>
                <a:gridCol w="274973"/>
                <a:gridCol w="274973"/>
                <a:gridCol w="274973"/>
                <a:gridCol w="274973"/>
                <a:gridCol w="274973"/>
                <a:gridCol w="274973"/>
                <a:gridCol w="274973"/>
                <a:gridCol w="274973"/>
              </a:tblGrid>
              <a:tr h="331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ж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4144367"/>
              </p:ext>
            </p:extLst>
          </p:nvPr>
        </p:nvGraphicFramePr>
        <p:xfrm>
          <a:off x="5436099" y="1412776"/>
          <a:ext cx="2304257" cy="2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29"/>
                <a:gridCol w="216024"/>
                <a:gridCol w="260924"/>
                <a:gridCol w="307856"/>
                <a:gridCol w="307856"/>
                <a:gridCol w="307856"/>
                <a:gridCol w="307856"/>
                <a:gridCol w="307856"/>
              </a:tblGrid>
              <a:tr h="281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63106922"/>
              </p:ext>
            </p:extLst>
          </p:nvPr>
        </p:nvGraphicFramePr>
        <p:xfrm>
          <a:off x="3779912" y="1700808"/>
          <a:ext cx="288032" cy="2160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041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9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44168558"/>
              </p:ext>
            </p:extLst>
          </p:nvPr>
        </p:nvGraphicFramePr>
        <p:xfrm>
          <a:off x="3203848" y="1340768"/>
          <a:ext cx="288032" cy="504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5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8361176"/>
              </p:ext>
            </p:extLst>
          </p:nvPr>
        </p:nvGraphicFramePr>
        <p:xfrm>
          <a:off x="5436095" y="3501009"/>
          <a:ext cx="1728192" cy="353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718"/>
                <a:gridCol w="166135"/>
                <a:gridCol w="283535"/>
                <a:gridCol w="346634"/>
                <a:gridCol w="315085"/>
                <a:gridCol w="315085"/>
              </a:tblGrid>
              <a:tr h="353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710713"/>
              </p:ext>
            </p:extLst>
          </p:nvPr>
        </p:nvGraphicFramePr>
        <p:xfrm>
          <a:off x="6876256" y="2276869"/>
          <a:ext cx="281558" cy="27500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58"/>
              </a:tblGrid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5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5570366"/>
              </p:ext>
            </p:extLst>
          </p:nvPr>
        </p:nvGraphicFramePr>
        <p:xfrm>
          <a:off x="1763688" y="3212976"/>
          <a:ext cx="2592288" cy="307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11223"/>
                <a:gridCol w="364841"/>
                <a:gridCol w="288032"/>
                <a:gridCol w="288032"/>
                <a:gridCol w="288032"/>
                <a:gridCol w="288032"/>
              </a:tblGrid>
              <a:tr h="3078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9183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>
                <a:solidFill>
                  <a:schemeClr val="tx1"/>
                </a:solidFill>
              </a:rPr>
              <a:t>11. </a:t>
            </a:r>
            <a:r>
              <a:rPr lang="ru-RU" sz="1600" dirty="0" smtClean="0">
                <a:solidFill>
                  <a:schemeClr val="tx1"/>
                </a:solidFill>
              </a:rPr>
              <a:t>Отрицание </a:t>
            </a:r>
            <a:r>
              <a:rPr lang="ru-RU" sz="1600" dirty="0">
                <a:solidFill>
                  <a:schemeClr val="tx1"/>
                </a:solidFill>
              </a:rPr>
              <a:t>исторической преемственности, отказ от декоративных элементов классических стилей, использование функциональной схемы как основы пространственной композиции. </a:t>
            </a:r>
            <a:r>
              <a:rPr lang="ru-RU" sz="1600" dirty="0" smtClean="0">
                <a:solidFill>
                  <a:schemeClr val="tx1"/>
                </a:solidFill>
              </a:rPr>
              <a:t>Искали </a:t>
            </a:r>
            <a:r>
              <a:rPr lang="ru-RU" sz="1600" dirty="0">
                <a:solidFill>
                  <a:schemeClr val="tx1"/>
                </a:solidFill>
              </a:rPr>
              <a:t>выразительность не в декоре, а в динамике простых конструкций, вертикалей и горизонталей строения, свободе плана </a:t>
            </a:r>
            <a:r>
              <a:rPr lang="ru-RU" sz="1600" dirty="0" smtClean="0">
                <a:solidFill>
                  <a:schemeClr val="tx1"/>
                </a:solidFill>
              </a:rPr>
              <a:t>здания.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95" y="731838"/>
            <a:ext cx="6152209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9227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1" y="404664"/>
            <a:ext cx="813690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2129868"/>
              </p:ext>
            </p:extLst>
          </p:nvPr>
        </p:nvGraphicFramePr>
        <p:xfrm>
          <a:off x="4355978" y="980729"/>
          <a:ext cx="1728189" cy="2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  <a:gridCol w="288031"/>
                <a:gridCol w="288031"/>
                <a:gridCol w="288033"/>
                <a:gridCol w="288032"/>
                <a:gridCol w="288031"/>
              </a:tblGrid>
              <a:tr h="281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2402682"/>
              </p:ext>
            </p:extLst>
          </p:nvPr>
        </p:nvGraphicFramePr>
        <p:xfrm>
          <a:off x="4644008" y="692702"/>
          <a:ext cx="259086" cy="3816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86"/>
              </a:tblGrid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0103806"/>
              </p:ext>
            </p:extLst>
          </p:nvPr>
        </p:nvGraphicFramePr>
        <p:xfrm>
          <a:off x="5508104" y="980726"/>
          <a:ext cx="288032" cy="295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5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8095559"/>
              </p:ext>
            </p:extLst>
          </p:nvPr>
        </p:nvGraphicFramePr>
        <p:xfrm>
          <a:off x="2915816" y="2420888"/>
          <a:ext cx="3168354" cy="353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88032"/>
                <a:gridCol w="328937"/>
                <a:gridCol w="247127"/>
                <a:gridCol w="288032"/>
                <a:gridCol w="308486"/>
                <a:gridCol w="267578"/>
                <a:gridCol w="288032"/>
                <a:gridCol w="288034"/>
              </a:tblGrid>
              <a:tr h="3535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2332937"/>
              </p:ext>
            </p:extLst>
          </p:nvPr>
        </p:nvGraphicFramePr>
        <p:xfrm>
          <a:off x="5508102" y="1556792"/>
          <a:ext cx="2304257" cy="288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4"/>
                <a:gridCol w="311934"/>
                <a:gridCol w="308024"/>
                <a:gridCol w="279253"/>
                <a:gridCol w="279253"/>
                <a:gridCol w="279253"/>
                <a:gridCol w="279253"/>
                <a:gridCol w="279253"/>
              </a:tblGrid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155172"/>
              </p:ext>
            </p:extLst>
          </p:nvPr>
        </p:nvGraphicFramePr>
        <p:xfrm>
          <a:off x="3779912" y="1844821"/>
          <a:ext cx="288032" cy="2088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27885157"/>
              </p:ext>
            </p:extLst>
          </p:nvPr>
        </p:nvGraphicFramePr>
        <p:xfrm>
          <a:off x="3203848" y="1556792"/>
          <a:ext cx="281558" cy="4680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58"/>
              </a:tblGrid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2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063178"/>
              </p:ext>
            </p:extLst>
          </p:nvPr>
        </p:nvGraphicFramePr>
        <p:xfrm>
          <a:off x="5508104" y="3573017"/>
          <a:ext cx="1728193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717"/>
                <a:gridCol w="274347"/>
                <a:gridCol w="288032"/>
                <a:gridCol w="233927"/>
                <a:gridCol w="315085"/>
                <a:gridCol w="315085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04060563"/>
              </p:ext>
            </p:extLst>
          </p:nvPr>
        </p:nvGraphicFramePr>
        <p:xfrm>
          <a:off x="6948265" y="2420886"/>
          <a:ext cx="281558" cy="2664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58"/>
              </a:tblGrid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5731217"/>
              </p:ext>
            </p:extLst>
          </p:nvPr>
        </p:nvGraphicFramePr>
        <p:xfrm>
          <a:off x="1763688" y="3284984"/>
          <a:ext cx="2592288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88032"/>
                <a:gridCol w="288032"/>
                <a:gridCol w="211223"/>
                <a:gridCol w="364841"/>
                <a:gridCol w="288032"/>
                <a:gridCol w="288032"/>
                <a:gridCol w="288032"/>
                <a:gridCol w="288032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47970838"/>
              </p:ext>
            </p:extLst>
          </p:nvPr>
        </p:nvGraphicFramePr>
        <p:xfrm>
          <a:off x="2051720" y="1268760"/>
          <a:ext cx="308223" cy="4104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223"/>
              </a:tblGrid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6503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600" dirty="0">
                <a:solidFill>
                  <a:schemeClr val="tx1"/>
                </a:solidFill>
              </a:rPr>
              <a:t>12. </a:t>
            </a:r>
            <a:r>
              <a:rPr lang="ru-RU" sz="1600" dirty="0" smtClean="0">
                <a:solidFill>
                  <a:schemeClr val="tx1"/>
                </a:solidFill>
              </a:rPr>
              <a:t>Архитектура </a:t>
            </a:r>
            <a:r>
              <a:rPr lang="ru-RU" sz="1600" dirty="0">
                <a:solidFill>
                  <a:schemeClr val="tx1"/>
                </a:solidFill>
              </a:rPr>
              <a:t>стремится быть лёгкой, приветливой, игривой; она не заботится ни об органичном сочетании и распределении частей сооружения, ни о целесообразности их форм, а распоряжается ими с полным произволом, доходящим до каприза, избегает строгой симметричности, без конца варьирует расчленения и орнаментальные детали и не скупится расточать последние. </a:t>
            </a: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117" y="731838"/>
            <a:ext cx="246456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2015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8810"/>
            <a:ext cx="8424936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6473753"/>
              </p:ext>
            </p:extLst>
          </p:nvPr>
        </p:nvGraphicFramePr>
        <p:xfrm>
          <a:off x="4211961" y="980728"/>
          <a:ext cx="1872207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39"/>
                <a:gridCol w="288032"/>
                <a:gridCol w="252028"/>
                <a:gridCol w="324036"/>
                <a:gridCol w="288032"/>
                <a:gridCol w="360040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3536369"/>
              </p:ext>
            </p:extLst>
          </p:nvPr>
        </p:nvGraphicFramePr>
        <p:xfrm>
          <a:off x="4572001" y="692697"/>
          <a:ext cx="288032" cy="388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9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1109277"/>
              </p:ext>
            </p:extLst>
          </p:nvPr>
        </p:nvGraphicFramePr>
        <p:xfrm>
          <a:off x="5436096" y="980728"/>
          <a:ext cx="288032" cy="3024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16207779"/>
              </p:ext>
            </p:extLst>
          </p:nvPr>
        </p:nvGraphicFramePr>
        <p:xfrm>
          <a:off x="2771801" y="2492896"/>
          <a:ext cx="3312367" cy="281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/>
                <a:gridCol w="324037"/>
                <a:gridCol w="270030"/>
                <a:gridCol w="270030"/>
                <a:gridCol w="360039"/>
                <a:gridCol w="288032"/>
                <a:gridCol w="288032"/>
                <a:gridCol w="288032"/>
                <a:gridCol w="265121"/>
                <a:gridCol w="310943"/>
                <a:gridCol w="334640"/>
                <a:gridCol w="25400"/>
              </a:tblGrid>
              <a:tr h="281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ж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7978586"/>
              </p:ext>
            </p:extLst>
          </p:nvPr>
        </p:nvGraphicFramePr>
        <p:xfrm>
          <a:off x="5436096" y="1556793"/>
          <a:ext cx="2376264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957"/>
                <a:gridCol w="275762"/>
                <a:gridCol w="317650"/>
                <a:gridCol w="287979"/>
                <a:gridCol w="287979"/>
                <a:gridCol w="287979"/>
                <a:gridCol w="287979"/>
                <a:gridCol w="287979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8576279"/>
              </p:ext>
            </p:extLst>
          </p:nvPr>
        </p:nvGraphicFramePr>
        <p:xfrm>
          <a:off x="3635896" y="1844824"/>
          <a:ext cx="360040" cy="2160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5254437"/>
              </p:ext>
            </p:extLst>
          </p:nvPr>
        </p:nvGraphicFramePr>
        <p:xfrm>
          <a:off x="3059833" y="1556792"/>
          <a:ext cx="360039" cy="4824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39"/>
              </a:tblGrid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1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80444844"/>
              </p:ext>
            </p:extLst>
          </p:nvPr>
        </p:nvGraphicFramePr>
        <p:xfrm>
          <a:off x="5436096" y="3645025"/>
          <a:ext cx="1800200" cy="360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289"/>
                <a:gridCol w="261775"/>
                <a:gridCol w="288032"/>
                <a:gridCol w="279677"/>
                <a:gridCol w="328213"/>
                <a:gridCol w="328214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46704839"/>
              </p:ext>
            </p:extLst>
          </p:nvPr>
        </p:nvGraphicFramePr>
        <p:xfrm>
          <a:off x="6876257" y="2420888"/>
          <a:ext cx="360040" cy="2800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"/>
              </a:tblGrid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68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0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й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9422747"/>
              </p:ext>
            </p:extLst>
          </p:nvPr>
        </p:nvGraphicFramePr>
        <p:xfrm>
          <a:off x="1547664" y="3390379"/>
          <a:ext cx="2736305" cy="326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34"/>
                <a:gridCol w="304034"/>
                <a:gridCol w="304034"/>
                <a:gridCol w="222958"/>
                <a:gridCol w="385109"/>
                <a:gridCol w="304034"/>
                <a:gridCol w="304034"/>
                <a:gridCol w="304034"/>
                <a:gridCol w="304034"/>
              </a:tblGrid>
              <a:tr h="326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1656094"/>
              </p:ext>
            </p:extLst>
          </p:nvPr>
        </p:nvGraphicFramePr>
        <p:xfrm>
          <a:off x="1907704" y="1268760"/>
          <a:ext cx="288032" cy="41764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</a:tblGrid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57767371"/>
              </p:ext>
            </p:extLst>
          </p:nvPr>
        </p:nvGraphicFramePr>
        <p:xfrm>
          <a:off x="683568" y="1268760"/>
          <a:ext cx="1800198" cy="360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0033"/>
                <a:gridCol w="300033"/>
                <a:gridCol w="300033"/>
                <a:gridCol w="300033"/>
                <a:gridCol w="300033"/>
                <a:gridCol w="300033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5619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68952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14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Молодцы!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Спасибо за работу!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92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dirty="0" smtClean="0"/>
              <a:t>Используемые </a:t>
            </a:r>
            <a:r>
              <a:rPr lang="ru-RU" smtClean="0"/>
              <a:t>интернет </a:t>
            </a:r>
            <a:r>
              <a:rPr lang="ru-RU" smtClean="0"/>
              <a:t>ресурсы</a:t>
            </a:r>
            <a:endParaRPr lang="ru-RU" dirty="0" smtClean="0"/>
          </a:p>
          <a:p>
            <a:pPr marL="502920" indent="-457200">
              <a:buFont typeface="Georgia" pitchFamily="18" charset="0"/>
              <a:buAutoNum type="arabicPeriod"/>
            </a:pPr>
            <a:r>
              <a:rPr lang="ru-RU" b="1" dirty="0" smtClean="0"/>
              <a:t>Значимые архитектурные </a:t>
            </a:r>
            <a:r>
              <a:rPr lang="ru-RU" b="1" dirty="0" smtClean="0"/>
              <a:t>стили.- Режим доступа: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2"/>
              </a:rPr>
              <a:t>://arch-proect.com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/</a:t>
            </a:r>
            <a:endParaRPr lang="ru-RU" dirty="0" smtClean="0">
              <a:solidFill>
                <a:schemeClr val="tx1"/>
              </a:solidFill>
            </a:endParaRPr>
          </a:p>
          <a:p>
            <a:pPr marL="502920" indent="-457200">
              <a:buAutoNum type="arabicPeriod"/>
            </a:pPr>
            <a:r>
              <a:rPr lang="ru-RU" dirty="0" smtClean="0"/>
              <a:t>Архитектурные стили в </a:t>
            </a:r>
            <a:r>
              <a:rPr lang="ru-RU" dirty="0" smtClean="0"/>
              <a:t>картинках.</a:t>
            </a:r>
            <a:r>
              <a:rPr lang="ru-RU" b="1" dirty="0" smtClean="0"/>
              <a:t>- </a:t>
            </a:r>
            <a:r>
              <a:rPr lang="ru-RU" b="1" dirty="0" smtClean="0"/>
              <a:t>Режим доступа: </a:t>
            </a:r>
            <a:r>
              <a:rPr lang="ru-RU" b="1" dirty="0" smtClean="0"/>
              <a:t>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solium.ru/forum/showthread.php?t=5970</a:t>
            </a:r>
            <a:endParaRPr lang="ru-RU" dirty="0" smtClean="0">
              <a:solidFill>
                <a:schemeClr val="tx1"/>
              </a:solidFill>
            </a:endParaRPr>
          </a:p>
          <a:p>
            <a:pPr marL="502920" indent="-457200">
              <a:buFont typeface="Georgia" pitchFamily="18" charset="0"/>
              <a:buAutoNum type="arabicPeriod"/>
            </a:pPr>
            <a:r>
              <a:rPr lang="ru-RU" b="1" dirty="0" smtClean="0"/>
              <a:t>Архитектура и </a:t>
            </a:r>
            <a:r>
              <a:rPr lang="ru-RU" b="1" dirty="0" smtClean="0"/>
              <a:t>стили</a:t>
            </a:r>
            <a:r>
              <a:rPr lang="ru-RU" dirty="0" smtClean="0"/>
              <a:t> .</a:t>
            </a:r>
            <a:r>
              <a:rPr lang="ru-RU" b="1" dirty="0" smtClean="0"/>
              <a:t>- Режим доступа: </a:t>
            </a:r>
            <a:r>
              <a:rPr lang="ru-RU" b="1" dirty="0" smtClean="0"/>
              <a:t> 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4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www.maximus-art.ru/joomla-overview/2010-09-08-12-05-08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695320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427</TotalTime>
  <Words>1270</Words>
  <Application>Microsoft Office PowerPoint</Application>
  <PresentationFormat>Экран (4:3)</PresentationFormat>
  <Paragraphs>774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Воздушный поток</vt:lpstr>
      <vt:lpstr>Кроссворд. Стили в архитектуре  7 класс</vt:lpstr>
      <vt:lpstr>Слайд 2</vt:lpstr>
      <vt:lpstr>1. Проявился в архитектуре храмов, соборов, церквей, монастырей. Характерны арки с заострённым верхом, узкие и высокие башни и колонны, многоцветные витражные стрельчатые окна. Все элементы стиля подчёркивают вертикаль.</vt:lpstr>
      <vt:lpstr>Слайд 4</vt:lpstr>
      <vt:lpstr>2. Образовалось как противоположность модернизму.   В городском строительстве стиль м предполагает отречение от свободной и отдает преимущество постоянной, обычно симметричной системе построек и доскональному учету  принципов имеющейся городской среды.  </vt:lpstr>
      <vt:lpstr>Слайд 6</vt:lpstr>
      <vt:lpstr>3. Архитектурный стиль и эстетическое направление в европейском искусстве конца XVII — начала XIX вв. Главной чертой архитектуры  было обращение к формам античного зодчества. присуща регулярность планировки и четкость объемной формы. Свойственны симметрично-осевые композиции, сдержанность декоративного убранства, регулярная система планировки городов.</vt:lpstr>
      <vt:lpstr>Слайд 8</vt:lpstr>
      <vt:lpstr>4. Постройки вызывают ощущение статичности за счет наслоения друг на друга горизонтальных этажей. Из античной архитектуры перенимает ордерную систему. Колонна, пилон, пилястра, архитрав, архивольт и свод являются основными элементами, которые свободно использует, создавая их различные комбинации. Стена опять приобретает свое первоначальное тектоническое значение. </vt:lpstr>
      <vt:lpstr>Слайд 10</vt:lpstr>
      <vt:lpstr>5. Архитектура древнего Рима и Греции.</vt:lpstr>
      <vt:lpstr>Слайд 12</vt:lpstr>
      <vt:lpstr>6. Для архитектуры характерны пространственный размах, слитность, текучесть сложных, обычно криволинейных форм. Часто встречаются развернутые масштабные колоннады, изобилие скульптуры на фасадах и в интерьерах, волюты, большое число раскреповок. Купола приобретают сложные формы.</vt:lpstr>
      <vt:lpstr>Слайд 14</vt:lpstr>
      <vt:lpstr>7. Направление в современной архитектуре, основанное на применении в строительной практике идей французского философа Жака Деррида. Характерны визуальная усложнённость, неожиданные изломанные и нарочито деструктивные формы, а также подчёркнуто агрессивное вторжение в городскую среду.</vt:lpstr>
      <vt:lpstr>Слайд 16</vt:lpstr>
      <vt:lpstr>8. Отказ от прямых линий и углов в пользу более естественных, «природных» линий, использование новых материалов (металл, стекло). Большое внимание уделялось не только внешнему виду зданий, но и интерьеру, который тщательно прорабатывался. Все конструктивные элементы — лестницы, двери, столбы, балконы — художественно обрабатывались.</vt:lpstr>
      <vt:lpstr>Слайд 18</vt:lpstr>
      <vt:lpstr>9. Характерно сочетание ясного архитектурного силуэта и лаконичности наружной отделки, выглядело особенно прочным и основательным. Этому способствовали массивные стены с узкими проёмами окон и ступенчато-углублёнными порталами. Такие стены несли в себе оборонительное назначение. Основными постройками в этот период становятся храм-крепость и замок-крепость</vt:lpstr>
      <vt:lpstr>Слайд 20</vt:lpstr>
      <vt:lpstr>10. Этому стилю присущи, с одной стороны, все черты европейской архитектуры XV—XVIII веков, а с другой — в ней есть принципиально другие свойства. Он сохраняет архитектурный ордер, но в ней он утратил свою исключительность. Формы и стили здания привязаны к его функции.</vt:lpstr>
      <vt:lpstr>Слайд 22</vt:lpstr>
      <vt:lpstr>11. Отрицание исторической преемственности, отказ от декоративных элементов классических стилей, использование функциональной схемы как основы пространственной композиции. Искали выразительность не в декоре, а в динамике простых конструкций, вертикалей и горизонталей строения, свободе плана здания. </vt:lpstr>
      <vt:lpstr>Слайд 24</vt:lpstr>
      <vt:lpstr>12. Архитектура стремится быть лёгкой, приветливой, игривой; она не заботится ни об органичном сочетании и распределении частей сооружения, ни о целесообразности их форм, а распоряжается ими с полным произволом, доходящим до каприза, избегает строгой симметричности, без конца варьирует расчленения и орнаментальные детали и не скупится расточать последние. </vt:lpstr>
      <vt:lpstr>Слайд 26</vt:lpstr>
      <vt:lpstr>Слайд 27</vt:lpstr>
      <vt:lpstr>Молодцы!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Кроссворд. Стили в архитектуре.  8 класс.</dc:title>
  <dc:creator>User</dc:creator>
  <cp:lastModifiedBy>Jei Klein</cp:lastModifiedBy>
  <cp:revision>41</cp:revision>
  <dcterms:created xsi:type="dcterms:W3CDTF">2017-04-03T03:00:23Z</dcterms:created>
  <dcterms:modified xsi:type="dcterms:W3CDTF">2017-08-27T16:23:32Z</dcterms:modified>
</cp:coreProperties>
</file>