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65443-E5C1-4F7D-80D0-32802B133F6A}" type="datetimeFigureOut">
              <a:rPr lang="ru-RU" smtClean="0"/>
              <a:t>14.11.2017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3D56EA93-BA51-41C9-817E-37A80580E1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31011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65443-E5C1-4F7D-80D0-32802B133F6A}" type="datetimeFigureOut">
              <a:rPr lang="ru-RU" smtClean="0"/>
              <a:t>14.11.2017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6EA93-BA51-41C9-817E-37A80580E1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2479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65443-E5C1-4F7D-80D0-32802B133F6A}" type="datetimeFigureOut">
              <a:rPr lang="ru-RU" smtClean="0"/>
              <a:t>14.11.2017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3D56EA93-BA51-41C9-817E-37A80580E1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35641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65443-E5C1-4F7D-80D0-32802B133F6A}" type="datetimeFigureOut">
              <a:rPr lang="ru-RU" smtClean="0"/>
              <a:t>14.11.2017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6EA93-BA51-41C9-817E-37A80580E1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7078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65443-E5C1-4F7D-80D0-32802B133F6A}" type="datetimeFigureOut">
              <a:rPr lang="ru-RU" smtClean="0"/>
              <a:t>14.11.2017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6EA93-BA51-41C9-817E-37A80580E1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05662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65443-E5C1-4F7D-80D0-32802B133F6A}" type="datetimeFigureOut">
              <a:rPr lang="ru-RU" smtClean="0"/>
              <a:t>14.11.2017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6EA93-BA51-41C9-817E-37A80580E1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79337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65443-E5C1-4F7D-80D0-32802B133F6A}" type="datetimeFigureOut">
              <a:rPr lang="ru-RU" smtClean="0"/>
              <a:t>14.11.2017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6EA93-BA51-41C9-817E-37A80580E1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62921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65443-E5C1-4F7D-80D0-32802B133F6A}" type="datetimeFigureOut">
              <a:rPr lang="ru-RU" smtClean="0"/>
              <a:t>14.11.2017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6EA93-BA51-41C9-817E-37A80580E1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78910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65443-E5C1-4F7D-80D0-32802B133F6A}" type="datetimeFigureOut">
              <a:rPr lang="ru-RU" smtClean="0"/>
              <a:t>14.11.2017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6EA93-BA51-41C9-817E-37A80580E1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1491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65443-E5C1-4F7D-80D0-32802B133F6A}" type="datetimeFigureOut">
              <a:rPr lang="ru-RU" smtClean="0"/>
              <a:t>14.11.2017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3D56EA93-BA51-41C9-817E-37A80580E1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3647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65443-E5C1-4F7D-80D0-32802B133F6A}" type="datetimeFigureOut">
              <a:rPr lang="ru-RU" smtClean="0"/>
              <a:t>14.11.2017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3D56EA93-BA51-41C9-817E-37A80580E1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87842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65443-E5C1-4F7D-80D0-32802B133F6A}" type="datetimeFigureOut">
              <a:rPr lang="ru-RU" smtClean="0"/>
              <a:t>14.11.2017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3D56EA93-BA51-41C9-817E-37A80580E137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667237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65443-E5C1-4F7D-80D0-32802B133F6A}" type="datetimeFigureOut">
              <a:rPr lang="ru-RU" smtClean="0"/>
              <a:t>14.11.2017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3D56EA93-BA51-41C9-817E-37A80580E1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01206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65443-E5C1-4F7D-80D0-32802B133F6A}" type="datetimeFigureOut">
              <a:rPr lang="ru-RU" smtClean="0"/>
              <a:t>14.11.2017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6EA93-BA51-41C9-817E-37A80580E1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98091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65443-E5C1-4F7D-80D0-32802B133F6A}" type="datetimeFigureOut">
              <a:rPr lang="ru-RU" smtClean="0"/>
              <a:t>14.11.2017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6EA93-BA51-41C9-817E-37A80580E1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78952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65443-E5C1-4F7D-80D0-32802B133F6A}" type="datetimeFigureOut">
              <a:rPr lang="ru-RU" smtClean="0"/>
              <a:t>14.11.2017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6EA93-BA51-41C9-817E-37A80580E1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03701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1E665443-E5C1-4F7D-80D0-32802B133F6A}" type="datetimeFigureOut">
              <a:rPr lang="ru-RU" smtClean="0"/>
              <a:t>14.11.2017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3D56EA93-BA51-41C9-817E-37A80580E1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3892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665443-E5C1-4F7D-80D0-32802B133F6A}" type="datetimeFigureOut">
              <a:rPr lang="ru-RU" smtClean="0"/>
              <a:t>14.11.2017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56EA93-BA51-41C9-817E-37A80580E1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22058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42338" y="0"/>
            <a:ext cx="7262447" cy="2373923"/>
          </a:xfrm>
        </p:spPr>
        <p:txBody>
          <a:bodyPr>
            <a:norm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оценки качества обучающихся на уроках истории и обществознания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-772911" y="4856634"/>
            <a:ext cx="9144000" cy="1655762"/>
          </a:xfrm>
        </p:spPr>
        <p:txBody>
          <a:bodyPr>
            <a:norm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Выполнила: Львова Наталья Леонидовна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учитель истории МБОУ ООШ № 33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г. Ленинск-Кузнецкий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2017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http://bgimc.ru/uploads/posts/2016-09/1474369782_hi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738" y="269998"/>
            <a:ext cx="4938348" cy="345684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im0-tub-ru.yandex.net/i?id=ad9ce1409a8f9b5b02bb69d14f5a5f51-l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1667" y="3548648"/>
            <a:ext cx="3318624" cy="318408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3220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001" y="568589"/>
            <a:ext cx="9613861" cy="1080938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оценивания качества образования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5755" y="2384095"/>
            <a:ext cx="7110897" cy="50673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   Система оценки достижения планируемых результатов включает в     себя две согласованные между собой системы оценок: 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/>
            </a:r>
            <a:br>
              <a:rPr lang="ru-RU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ru-RU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* </a:t>
            </a:r>
            <a:r>
              <a:rPr lang="ru-RU" b="1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</a:t>
            </a:r>
            <a:r>
              <a:rPr lang="ru-RU" b="1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нешнюю оценку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осуществляемую внешними по отношению к школе службами</a:t>
            </a:r>
            <a:r>
              <a:rPr lang="ru-RU" b="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; 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/>
            </a:r>
            <a:br>
              <a:rPr lang="ru-RU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endParaRPr lang="ru-RU" b="0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/>
            </a:r>
            <a:br>
              <a:rPr lang="ru-RU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ru-RU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*</a:t>
            </a:r>
            <a:r>
              <a:rPr lang="ru-RU" b="1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внутреннюю оценку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осуществляемую самой школой — обучающимися, педагогами, администрацией.</a:t>
            </a:r>
            <a:br>
              <a:rPr lang="ru-RU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endParaRPr lang="ru-RU" b="0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098" name="Picture 2" descr="http://ug.ru/uploads/images/toy_news/74/inline/%D0%9B%D1%8E%D0%B4%D0%BC%D0%B8%D0%BB%D0%B0%20%D0%98%D0%B2%D0%B0%D0%BD%D0%BE%D0%B2%D0%B0%20%D0%B4%D0%B5%D0%BC%D0%BE%D0%BD%D1%81%D1%82%D1%80%D0%B8%D1%80%D1%83%D0%B5%D1%82%20%D0%BA%D0%B0%D1%80%D1%82%D1%83%20%D1%81%D0%B0%D0%BC%D0%BE%D0%BE%D0%BF%D1%80%D0%B5%D0%B4%D0%B5%D0%BB%D0%B5%D0%BD%D0%B8%D1%8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6652" y="2728471"/>
            <a:ext cx="4894990" cy="326332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2360618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foto-kartinki.com/kartinky/kartinky/814/1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9485" y="121630"/>
            <a:ext cx="4346668" cy="2173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9450" y="767812"/>
            <a:ext cx="7230035" cy="880969"/>
          </a:xfrm>
        </p:spPr>
        <p:txBody>
          <a:bodyPr>
            <a:normAutofit/>
          </a:bodyPr>
          <a:lstStyle/>
          <a:p>
            <a:pPr algn="ctr"/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личностных результатов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9450" y="2356683"/>
            <a:ext cx="11428958" cy="4715436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личностных результатов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представляет собой оценку достижения обучающимися планируемых результатов в их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личностном развитии и состоит из трех блоков:</a:t>
            </a:r>
          </a:p>
          <a:p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самоопределение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сформированность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внутренней позиции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обучающегося</a:t>
            </a:r>
          </a:p>
          <a:p>
            <a:r>
              <a:rPr 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смыслоообразование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поиск и установление личностного смысла (т. е. «значения для себя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»)</a:t>
            </a:r>
          </a:p>
          <a:p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морально-этическая ориентация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знание основных моральных норм и ориентация на их выполнение на основе понимания их социальной необходимости</a:t>
            </a:r>
          </a:p>
        </p:txBody>
      </p:sp>
    </p:spTree>
    <p:extLst>
      <p:ext uri="{BB962C8B-B14F-4D97-AF65-F5344CB8AC3E}">
        <p14:creationId xmlns:p14="http://schemas.microsoft.com/office/powerpoint/2010/main" val="1582291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9408" y="751987"/>
            <a:ext cx="10515600" cy="1006475"/>
          </a:xfrm>
        </p:spPr>
        <p:txBody>
          <a:bodyPr/>
          <a:lstStyle/>
          <a:p>
            <a:r>
              <a:rPr lang="ru-RU" dirty="0" smtClean="0"/>
              <a:t>Оценка предметных результатов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15108" y="2435470"/>
            <a:ext cx="11101754" cy="4967654"/>
          </a:xfrm>
        </p:spPr>
        <p:txBody>
          <a:bodyPr>
            <a:normAutofit lnSpcReduction="10000"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предметных результатов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- оценка достижения обучающимся планируемых результатов по отдельным предметам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опорные знания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(основополагающие элементы научного знания - понятийный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аппарат, ключевые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теории, идеи, понятия, факты,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предметные действия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на основе познавательных УУД (использование знаково-символических средств; моделирование; сравнение, группировка и классификация объектов; действия анализа, синтеза и обобщения, установление связей, аналогий; поиск, преобразование, представление и интерпретация информации, рассуждения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достижения этих предметных результатов ведется как в ходе текущего и промежуточного оценивания, так и в ходе выполнения итоговых проверочных работ.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06147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446" y="804742"/>
            <a:ext cx="10515600" cy="988890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Каноны оценивания по ФГОС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06315" y="2356339"/>
            <a:ext cx="10515600" cy="50995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Существуют определенные каноны, характеризующие оценивание по ФГОС: Для достижения любой цели подходит несколько методов. Адекватно оценить индивидуальные способности школьников не может ни одна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критериальная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система оценивания. Необходимо осуществлять предварительную проверку, выявляя возможность применения выбранного метода для конкретной образовательной программы. Не следует использовать сразу все технологии, важно определить приоритетные направления.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Критериальное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оценивание ориентируется на формирование положительной мотивации, поддержку успешности школьников. ФГОС не предполагает превращение оценки в некий «кнут» для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обучающегося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4724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http://pnzgu.ru/files/iff.pnzgu.ru/news/131215/img_153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0662" y="3747226"/>
            <a:ext cx="4088422" cy="27239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052146" y="902838"/>
            <a:ext cx="10515600" cy="863790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Риски педагога при работе по ФГОС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0484" y="2333824"/>
            <a:ext cx="7570178" cy="5108331"/>
          </a:xfrm>
        </p:spPr>
        <p:txBody>
          <a:bodyPr>
            <a:normAutofit/>
          </a:bodyPr>
          <a:lstStyle/>
          <a:p>
            <a:r>
              <a:rPr lang="ru-RU" sz="2700" dirty="0" smtClean="0"/>
              <a:t> 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перегруженность отчетами;</a:t>
            </a:r>
          </a:p>
          <a:p>
            <a:r>
              <a:rPr lang="ru-RU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неумение 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увязать теорию с практикой;</a:t>
            </a:r>
          </a:p>
          <a:p>
            <a:r>
              <a:rPr lang="ru-RU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обилие и категоричность ценных указаний;</a:t>
            </a:r>
          </a:p>
          <a:p>
            <a:r>
              <a:rPr lang="ru-RU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авторитарность в преподавании;</a:t>
            </a:r>
          </a:p>
          <a:p>
            <a:r>
              <a:rPr lang="ru-RU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незнание требований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ФГОСов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их разночтение;</a:t>
            </a:r>
          </a:p>
          <a:p>
            <a:r>
              <a:rPr lang="ru-RU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чувство неудовлетворенности из-за ошибок в работе</a:t>
            </a:r>
          </a:p>
        </p:txBody>
      </p:sp>
      <p:pic>
        <p:nvPicPr>
          <p:cNvPr id="4104" name="Picture 8" descr="https://diamondelectric.ru/img_news/2/14/135/13449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8393" y="902838"/>
            <a:ext cx="3675185" cy="25590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1201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765789" y="813533"/>
            <a:ext cx="10515600" cy="865798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Риски обучающегося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9439" y="2714682"/>
            <a:ext cx="8037032" cy="4794983"/>
          </a:xfrm>
        </p:spPr>
        <p:txBody>
          <a:bodyPr/>
          <a:lstStyle/>
          <a:p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неумение работать с литературой;</a:t>
            </a:r>
          </a:p>
          <a:p>
            <a:r>
              <a:rPr lang="ru-RU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риск 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перегрузок;</a:t>
            </a:r>
          </a:p>
          <a:p>
            <a:r>
              <a:rPr lang="ru-RU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беспомощность 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выборе пути решения вопросов;</a:t>
            </a:r>
          </a:p>
          <a:p>
            <a:r>
              <a:rPr lang="ru-RU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привычка 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быть ведомым;</a:t>
            </a:r>
          </a:p>
          <a:p>
            <a:r>
              <a:rPr lang="ru-RU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завышенный 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притязаний;</a:t>
            </a:r>
          </a:p>
          <a:p>
            <a:r>
              <a:rPr lang="ru-RU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неумение 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формулировать цели.</a:t>
            </a:r>
          </a:p>
          <a:p>
            <a:endParaRPr lang="ru-RU" dirty="0"/>
          </a:p>
        </p:txBody>
      </p:sp>
      <p:pic>
        <p:nvPicPr>
          <p:cNvPr id="5122" name="Picture 2" descr="http://galina-soleil.narod.ru/olderfiles/10/DSC0182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1521" y="1556928"/>
            <a:ext cx="3586041" cy="2563081"/>
          </a:xfrm>
          <a:prstGeom prst="roundRect">
            <a:avLst>
              <a:gd name="adj" fmla="val 11163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5124" name="Picture 4" descr="https://bashny.net/uploads/images/00/00/39/2016/09/01/4d813a6af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6471" y="4294094"/>
            <a:ext cx="3536999" cy="23617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158321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47918" y="875782"/>
            <a:ext cx="10515600" cy="975947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Мониторинг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0322" y="2336873"/>
            <a:ext cx="7737538" cy="3599316"/>
          </a:xfrm>
        </p:spPr>
        <p:txBody>
          <a:bodyPr>
            <a:normAutofit/>
          </a:bodyPr>
          <a:lstStyle/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Мониторинг – это механизм, который поможет нам в достижении конечного результата, не более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того.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Диагностический инструментарий не должен быть громоздким и требовать большого количества времени и сил для подготовки и проведения изучения учебного процесса, обработки получаемых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результатов.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4" descr="критериальное оценивание по фгос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0515" y="3560885"/>
            <a:ext cx="4395384" cy="29386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3741110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740106" y="904880"/>
            <a:ext cx="10515600" cy="97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 fontScale="92500" lnSpcReduction="10000"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8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  <a:ea typeface="+mj-ea"/>
                <a:cs typeface="Arial"/>
              </a:rPr>
              <a:t>Объект мониторинга</a:t>
            </a:r>
            <a:r>
              <a:rPr kumimoji="0" lang="ru-RU" altLang="ru-RU" sz="3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j-ea"/>
                <a:cs typeface="Arial"/>
              </a:rPr>
              <a:t/>
            </a:r>
            <a:br>
              <a:rPr kumimoji="0" lang="ru-RU" altLang="ru-RU" sz="3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j-ea"/>
                <a:cs typeface="Arial"/>
              </a:rPr>
            </a:br>
            <a:endParaRPr kumimoji="0" lang="ru-RU" altLang="ru-RU" sz="3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+mj-ea"/>
              <a:cs typeface="Arial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0089798"/>
              </p:ext>
            </p:extLst>
          </p:nvPr>
        </p:nvGraphicFramePr>
        <p:xfrm>
          <a:off x="493060" y="2108238"/>
          <a:ext cx="7189694" cy="4659923"/>
        </p:xfrm>
        <a:graphic>
          <a:graphicData uri="http://schemas.openxmlformats.org/drawingml/2006/table">
            <a:tbl>
              <a:tblPr/>
              <a:tblGrid>
                <a:gridCol w="1766046">
                  <a:extLst>
                    <a:ext uri="{9D8B030D-6E8A-4147-A177-3AD203B41FA5}">
                      <a16:colId xmlns:a16="http://schemas.microsoft.com/office/drawing/2014/main" xmlns="" val="3471890496"/>
                    </a:ext>
                  </a:extLst>
                </a:gridCol>
                <a:gridCol w="5423648">
                  <a:extLst>
                    <a:ext uri="{9D8B030D-6E8A-4147-A177-3AD203B41FA5}">
                      <a16:colId xmlns:a16="http://schemas.microsoft.com/office/drawing/2014/main" xmlns="" val="1901570797"/>
                    </a:ext>
                  </a:extLst>
                </a:gridCol>
              </a:tblGrid>
              <a:tr h="45208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 indent="14288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 indent="-4763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 indent="-65088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 indent="-13335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panose="020B0604020202020204" pitchFamily="34" charset="0"/>
                        </a:rPr>
                        <a:t>Объект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 indent="14288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 indent="-4763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 indent="-65088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 indent="-13335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panose="020B0604020202020204" pitchFamily="34" charset="0"/>
                        </a:rPr>
                        <a:t>Этапы мониторинга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583137093"/>
                  </a:ext>
                </a:extLst>
              </a:tr>
              <a:tr h="420784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 indent="14288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 indent="-4763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 indent="-65088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 indent="-13335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Результативность учебного процесса</a:t>
                      </a: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 indent="14288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 indent="-4763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 indent="-65088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 indent="-13335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1. Вводное тестирование (определение уровня знаний полученных в пятом классе).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2. Анализ уровня </a:t>
                      </a:r>
                      <a:r>
                        <a:rPr kumimoji="0" lang="ru-RU" alt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обученности</a:t>
                      </a:r>
                      <a:r>
                        <a:rPr kumimoji="0" lang="ru-RU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 обучающегося по методике Третьякова П.И..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3. Диагностика определения уровня усвоения системы знаний по методике Г.А. Русских.</a:t>
                      </a:r>
                      <a:br>
                        <a:rPr kumimoji="0" lang="ru-RU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kumimoji="0" lang="ru-RU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4. Обработка результатов диагностирования (диаграмма).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5. Разработка направлений деятельности по коррекции знаний обучающихся.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   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58224383"/>
                  </a:ext>
                </a:extLst>
              </a:tr>
            </a:tbl>
          </a:graphicData>
        </a:graphic>
      </p:graphicFrame>
      <p:pic>
        <p:nvPicPr>
          <p:cNvPr id="6146" name="Picture 2" descr="http://russkiymir.ru/upload/iblock/00a/00a7676876e573feeda9a80225d6a8f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5831" y="322141"/>
            <a:ext cx="3946524" cy="2851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www.ampravda.ru/files/articles-1/38802/t2qaz3y2tzb8-64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378" y="3640015"/>
            <a:ext cx="4012222" cy="3009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5976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149" y="58441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alt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</a:t>
            </a:r>
            <a:r>
              <a:rPr lang="ru-RU" alt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обученности</a:t>
            </a:r>
            <a:r>
              <a:rPr lang="ru-RU" alt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учащихся</a:t>
            </a:r>
            <a:br>
              <a:rPr lang="ru-RU" alt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(по методике Третьякова П.И)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5906525"/>
              </p:ext>
            </p:extLst>
          </p:nvPr>
        </p:nvGraphicFramePr>
        <p:xfrm>
          <a:off x="1301260" y="2258321"/>
          <a:ext cx="9161583" cy="3916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1997">
                  <a:extLst>
                    <a:ext uri="{9D8B030D-6E8A-4147-A177-3AD203B41FA5}">
                      <a16:colId xmlns:a16="http://schemas.microsoft.com/office/drawing/2014/main" xmlns="" val="755280188"/>
                    </a:ext>
                  </a:extLst>
                </a:gridCol>
                <a:gridCol w="1528398">
                  <a:extLst>
                    <a:ext uri="{9D8B030D-6E8A-4147-A177-3AD203B41FA5}">
                      <a16:colId xmlns:a16="http://schemas.microsoft.com/office/drawing/2014/main" xmlns="" val="916488910"/>
                    </a:ext>
                  </a:extLst>
                </a:gridCol>
                <a:gridCol w="1145198">
                  <a:extLst>
                    <a:ext uri="{9D8B030D-6E8A-4147-A177-3AD203B41FA5}">
                      <a16:colId xmlns:a16="http://schemas.microsoft.com/office/drawing/2014/main" xmlns="" val="2323614058"/>
                    </a:ext>
                  </a:extLst>
                </a:gridCol>
                <a:gridCol w="1145198">
                  <a:extLst>
                    <a:ext uri="{9D8B030D-6E8A-4147-A177-3AD203B41FA5}">
                      <a16:colId xmlns:a16="http://schemas.microsoft.com/office/drawing/2014/main" xmlns="" val="301518551"/>
                    </a:ext>
                  </a:extLst>
                </a:gridCol>
                <a:gridCol w="1145198">
                  <a:extLst>
                    <a:ext uri="{9D8B030D-6E8A-4147-A177-3AD203B41FA5}">
                      <a16:colId xmlns:a16="http://schemas.microsoft.com/office/drawing/2014/main" xmlns="" val="87689700"/>
                    </a:ext>
                  </a:extLst>
                </a:gridCol>
                <a:gridCol w="1145198">
                  <a:extLst>
                    <a:ext uri="{9D8B030D-6E8A-4147-A177-3AD203B41FA5}">
                      <a16:colId xmlns:a16="http://schemas.microsoft.com/office/drawing/2014/main" xmlns="" val="688144172"/>
                    </a:ext>
                  </a:extLst>
                </a:gridCol>
                <a:gridCol w="1145198">
                  <a:extLst>
                    <a:ext uri="{9D8B030D-6E8A-4147-A177-3AD203B41FA5}">
                      <a16:colId xmlns:a16="http://schemas.microsoft.com/office/drawing/2014/main" xmlns="" val="4047142180"/>
                    </a:ext>
                  </a:extLst>
                </a:gridCol>
                <a:gridCol w="1145198">
                  <a:extLst>
                    <a:ext uri="{9D8B030D-6E8A-4147-A177-3AD203B41FA5}">
                      <a16:colId xmlns:a16="http://schemas.microsoft.com/office/drawing/2014/main" xmlns="" val="1957120438"/>
                    </a:ext>
                  </a:extLst>
                </a:gridCol>
              </a:tblGrid>
              <a:tr h="37084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№ п/п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Уровень </a:t>
                      </a:r>
                      <a:r>
                        <a:rPr kumimoji="0" lang="ru-RU" altLang="ru-RU" sz="160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обученности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Андрей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Настя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Максим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Костя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Юля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Дина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xmlns="" val="63308063"/>
                  </a:ext>
                </a:extLst>
              </a:tr>
              <a:tr h="37084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1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cap="none" normalizeH="0" baseline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Различение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0,74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0,56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0,56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0,64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cap="none" normalizeH="0" baseline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0,35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0,74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xmlns="" val="2659213848"/>
                  </a:ext>
                </a:extLst>
              </a:tr>
              <a:tr h="37084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2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Запоминание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0,86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0,63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0,33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0,86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cap="none" normalizeH="0" baseline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0,44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0,8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xmlns="" val="3172350891"/>
                  </a:ext>
                </a:extLst>
              </a:tr>
              <a:tr h="37084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3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Понимание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0,81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0,46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0,31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cap="none" normalizeH="0" baseline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0,53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cap="none" normalizeH="0" baseline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0,25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0,72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xmlns="" val="49739543"/>
                  </a:ext>
                </a:extLst>
              </a:tr>
              <a:tr h="370840"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Уровень </a:t>
                      </a:r>
                      <a:r>
                        <a:rPr kumimoji="0" lang="ru-RU" altLang="ru-RU" sz="160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обученности</a:t>
                      </a: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, %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80,33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55,00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4,00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cap="none" normalizeH="0" baseline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67,66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cap="none" normalizeH="0" baseline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34,66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75,33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xmlns="" val="3042459517"/>
                  </a:ext>
                </a:extLst>
              </a:tr>
              <a:tr h="370840">
                <a:tc rowSpan="2"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Рейтинг</a:t>
                      </a:r>
                    </a:p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60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</a:endParaRPr>
                    </a:p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Отметка</a:t>
                      </a:r>
                    </a:p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 horzOverflow="overflow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1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4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5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3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6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2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xmlns="" val="327899452"/>
                  </a:ext>
                </a:extLst>
              </a:tr>
              <a:tr h="370840">
                <a:tc gridSpan="2" vMerge="1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 horzOverflow="overflow"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5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3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3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4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2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4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xmlns="" val="980621205"/>
                  </a:ext>
                </a:extLst>
              </a:tr>
              <a:tr h="370840">
                <a:tc gridSpan="8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Вывод: данная методика позволяет определить в дальнейшем уровень сложности заданий для каждого учащегося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177427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9625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8408" y="703386"/>
            <a:ext cx="10515600" cy="1327637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Карта индивидуального развития обучающегося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://bigslide.ru/images/11/10685/389/img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770" y="2249791"/>
            <a:ext cx="5442438" cy="407133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900igr.net/datas/izo/Kriterii-otsenok-po-izo/0010-010-List-individualnykh-dostizhenij-uchaschikhsja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5" t="2437" r="5011" b="7337"/>
          <a:stretch/>
        </p:blipFill>
        <p:spPr bwMode="auto">
          <a:xfrm>
            <a:off x="6343361" y="2249791"/>
            <a:ext cx="5378901" cy="401871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3514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3562" y="691295"/>
            <a:ext cx="6397869" cy="107266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оценки предметных результатов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250830"/>
            <a:ext cx="4727331" cy="5266592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Диагностические работы (промежуточные и итоговые)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Тестирование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Собеседование (групповой, индивидуальный)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контрольного задания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исследовательской работы обучающегося</a:t>
            </a:r>
          </a:p>
          <a:p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Метопредметные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диагностические работы</a:t>
            </a:r>
          </a:p>
          <a:p>
            <a:endParaRPr lang="ru-RU" dirty="0"/>
          </a:p>
        </p:txBody>
      </p:sp>
      <p:pic>
        <p:nvPicPr>
          <p:cNvPr id="2050" name="Picture 2" descr="http://900igr.net/datas/pedagogika/Razrabotka-programmy-obuchenija/0142-142-Metapredmetnye-diagnosticheskie-raboty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6" t="7897" r="5696" b="15351"/>
          <a:stretch/>
        </p:blipFill>
        <p:spPr bwMode="auto">
          <a:xfrm>
            <a:off x="7236069" y="3587261"/>
            <a:ext cx="4756637" cy="3092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arhivurokov.ru/kopilka/uploads/user_file_56769b3b9e5fb/img_user_file_56769b3b9e5fb_1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4328" y="79130"/>
            <a:ext cx="4492871" cy="3369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349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38471" y="861279"/>
            <a:ext cx="10515600" cy="795460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ФГОС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одержимое 2"/>
          <p:cNvSpPr>
            <a:spLocks noGrp="1"/>
          </p:cNvSpPr>
          <p:nvPr>
            <p:ph idx="1"/>
          </p:nvPr>
        </p:nvSpPr>
        <p:spPr>
          <a:xfrm>
            <a:off x="4563207" y="2066192"/>
            <a:ext cx="7376747" cy="5301762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государственный образовательный стандарт нового поколения  поставил на первое место в качестве главных результатов образования не предметные, а личностные и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метапредметные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универсальные учебные действия </a:t>
            </a: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Поэтому обеспечение развития универсальных учебных действий, 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соответствии с требованиями Стандарта, становится актуальной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новой задачей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 УУД можно формировать по  средством предметов «история» и «обществознание»? Исходя из содержания каждого блока, можно сделать вывод о возможности формирования всех 4-х видов УУД. Главная проблема – как сформировать эти умения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endParaRPr lang="ru-RU" dirty="0"/>
          </a:p>
        </p:txBody>
      </p:sp>
      <p:pic>
        <p:nvPicPr>
          <p:cNvPr id="3074" name="Picture 2" descr="http://i.shkola12nov.ru/u/f3/fb75f4aac011e3981910bfc45aa83f/-/fgo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658" y="153499"/>
            <a:ext cx="4349549" cy="2211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i.konkurs-dlya-pedagogov2015.ru/u/pic/e0/a3cfde6e2211e5ba5ca58cdd20b3c5/-/191129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490" y="2847873"/>
            <a:ext cx="2992071" cy="3421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9852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42546" y="857496"/>
            <a:ext cx="10515600" cy="1041644"/>
          </a:xfrm>
        </p:spPr>
        <p:txBody>
          <a:bodyPr>
            <a:noAutofit/>
          </a:bodyPr>
          <a:lstStyle/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Конструктор приемов, формирующих универсальные учебные действия (УУД)</a:t>
            </a:r>
            <a:b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5991201"/>
              </p:ext>
            </p:extLst>
          </p:nvPr>
        </p:nvGraphicFramePr>
        <p:xfrm>
          <a:off x="685801" y="1987062"/>
          <a:ext cx="10814538" cy="48050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2378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49075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68288">
                <a:tc>
                  <a:txBody>
                    <a:bodyPr/>
                    <a:lstStyle/>
                    <a:p>
                      <a:pPr fontAlgn="base"/>
                      <a:r>
                        <a:rPr lang="ru-RU" b="1" dirty="0" smtClean="0"/>
                        <a:t>УУД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/>
                        <a:t>Приемы и методы формирования УУД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16363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/>
                        <a:t>Регулятивные</a:t>
                      </a:r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9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 метод проектов</a:t>
                      </a:r>
                    </a:p>
                    <a:p>
                      <a:r>
                        <a:rPr lang="ru-RU" sz="19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  приемы </a:t>
                      </a:r>
                      <a:r>
                        <a:rPr lang="ru-RU" sz="1900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целеполагания</a:t>
                      </a:r>
                      <a:r>
                        <a:rPr lang="ru-RU" sz="19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r>
                        <a:rPr lang="ru-RU" sz="19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приемы работы с текстом: создание алгоритмов действий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ru-RU" sz="19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Постановка вопросов по</a:t>
                      </a:r>
                      <a:r>
                        <a:rPr lang="ru-RU" sz="1900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теме и выход на задачи</a:t>
                      </a:r>
                      <a:endParaRPr lang="ru-RU" sz="1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78731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/>
                        <a:t>Познавательные</a:t>
                      </a:r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fontAlgn="base"/>
                      <a:r>
                        <a:rPr lang="ru-RU" sz="19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проблемная ситуация, дидактические игры</a:t>
                      </a:r>
                    </a:p>
                    <a:p>
                      <a:r>
                        <a:rPr lang="ru-RU" sz="19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900" b="1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Приемы технологии РКМ (развития критического мышления)</a:t>
                      </a:r>
                    </a:p>
                    <a:p>
                      <a:pPr>
                        <a:buFont typeface="Wingdings" pitchFamily="2" charset="2"/>
                        <a:buChar char="ü"/>
                      </a:pPr>
                      <a:r>
                        <a:rPr lang="ru-RU" sz="19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Приемы «Верные и неверные утверждения» («верите ли вы»), ключевые слова, «Как вы думаете»</a:t>
                      </a:r>
                    </a:p>
                    <a:p>
                      <a:pPr>
                        <a:buFont typeface="Wingdings" pitchFamily="2" charset="2"/>
                        <a:buChar char="ü"/>
                      </a:pPr>
                      <a:r>
                        <a:rPr lang="ru-RU" sz="19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Кластеры, </a:t>
                      </a:r>
                      <a:r>
                        <a:rPr lang="ru-RU" sz="1900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денотатный</a:t>
                      </a:r>
                      <a:r>
                        <a:rPr lang="ru-RU" sz="19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граф, логические цепочки</a:t>
                      </a:r>
                    </a:p>
                    <a:p>
                      <a:pPr>
                        <a:buFont typeface="Wingdings" pitchFamily="2" charset="2"/>
                        <a:buChar char="ü"/>
                      </a:pPr>
                      <a:r>
                        <a:rPr lang="ru-RU" sz="1900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Инсерт</a:t>
                      </a:r>
                      <a:r>
                        <a:rPr lang="ru-RU" sz="19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900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9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Дерево предсказаний, Толстые и тонкие вопросы</a:t>
                      </a:r>
                    </a:p>
                    <a:p>
                      <a:pPr>
                        <a:buFont typeface="Wingdings" pitchFamily="2" charset="2"/>
                        <a:buChar char="ü"/>
                      </a:pPr>
                      <a:r>
                        <a:rPr lang="ru-RU" sz="19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Таблицы,</a:t>
                      </a:r>
                      <a:r>
                        <a:rPr lang="ru-RU" sz="1900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9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Работа в группах, Зигзаг</a:t>
                      </a:r>
                    </a:p>
                    <a:p>
                      <a:pPr>
                        <a:buFont typeface="Wingdings" pitchFamily="2" charset="2"/>
                        <a:buChar char="ü"/>
                      </a:pPr>
                      <a:r>
                        <a:rPr lang="ru-RU" sz="19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Приемы проведения рефлексии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9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Стратегии «</a:t>
                      </a:r>
                      <a:r>
                        <a:rPr lang="en-US" sz="19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Fishbone</a:t>
                      </a:r>
                      <a:r>
                        <a:rPr lang="ru-RU" sz="19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»,  «РАФТ»,</a:t>
                      </a:r>
                      <a:r>
                        <a:rPr lang="ru-RU" sz="1900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9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9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IDEAL</a:t>
                      </a:r>
                      <a:endParaRPr lang="ru-RU" sz="1900" kern="1200" dirty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>
                        <a:buFont typeface="Wingdings" pitchFamily="2" charset="2"/>
                        <a:buChar char="ü"/>
                      </a:pPr>
                      <a:r>
                        <a:rPr lang="ru-RU" sz="19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Ранжирование, Пирамида приоритетов и др.</a:t>
                      </a:r>
                      <a:endParaRPr lang="ru-RU" sz="1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2596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Конструктор приемов, формирующих универсальные учебные действия (УУД)</a:t>
            </a:r>
            <a:r>
              <a:rPr lang="ru-RU" sz="4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0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62645091"/>
              </p:ext>
            </p:extLst>
          </p:nvPr>
        </p:nvGraphicFramePr>
        <p:xfrm>
          <a:off x="1897527" y="2057402"/>
          <a:ext cx="8185639" cy="472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6865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01698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98649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УУД</a:t>
                      </a:r>
                      <a:endParaRPr lang="ru-RU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Приемы и методы формирования УУД</a:t>
                      </a:r>
                      <a:endParaRPr lang="ru-RU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647049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Коммуникативные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fontAlgn="base"/>
                      <a:r>
                        <a:rPr lang="ru-RU" sz="2000" i="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Диалоговое взаимодействие</a:t>
                      </a:r>
                    </a:p>
                    <a:p>
                      <a:pPr lvl="0" fontAlgn="base"/>
                      <a:r>
                        <a:rPr lang="ru-RU" sz="2000" i="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Дискуссии</a:t>
                      </a:r>
                    </a:p>
                    <a:p>
                      <a:pPr lvl="0" fontAlgn="base"/>
                      <a:r>
                        <a:rPr lang="ru-RU" sz="2000" i="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Дебаты</a:t>
                      </a:r>
                    </a:p>
                    <a:p>
                      <a:pPr lvl="0" fontAlgn="base"/>
                      <a:r>
                        <a:rPr lang="ru-RU" sz="2000" i="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Конференция</a:t>
                      </a:r>
                    </a:p>
                    <a:p>
                      <a:pPr lvl="0" fontAlgn="base"/>
                      <a:r>
                        <a:rPr lang="ru-RU" sz="2000" i="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Круглый стол</a:t>
                      </a:r>
                    </a:p>
                    <a:p>
                      <a:r>
                        <a:rPr lang="ru-RU" sz="2000" i="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Ролевые игры, Деловая игра</a:t>
                      </a:r>
                    </a:p>
                    <a:p>
                      <a:r>
                        <a:rPr lang="ru-RU" sz="2000" i="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Технология сотрудничества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2000" b="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Приемы технологии РКМ (развития критического мышления): Синквейн, мозговой штурм, «ПОПС – формула, «Смытое слово» и др.)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84880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7925" y="720970"/>
            <a:ext cx="10515600" cy="1055076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оценивания по ФГОС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7925" y="2017467"/>
            <a:ext cx="11107614" cy="4840533"/>
          </a:xfrm>
        </p:spPr>
        <p:txBody>
          <a:bodyPr>
            <a:normAutofit fontScale="92500"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Рефлексия – стадия анализа, интерпретации и творческой переработки информации, ее методы позволяют оценить деятельность обучающегося за урок приемы рефлексии: 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Синквейн, «общее-уникальное», «перекрестная дискуссия» и др.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Эссе – начинается написание со среднего звена в виде творческих сочинений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– должна быть объективной и всесторонней, обучающиеся должны знать критерии выставления оценки и понимать ее правильность и объективность и уметь оценивать свой ответ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Мониторинг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Тесты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Контрольные работы (текущие и итоговые)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 картой 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Исследовательские и проектные работы обучающихся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http://2x2.su/public/wysiwyg/images/DSCN502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0575" y="4277824"/>
            <a:ext cx="3118339" cy="23387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2999314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8231" y="1063869"/>
            <a:ext cx="10515600" cy="72097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Критерии выставления оценки</a:t>
            </a:r>
            <a:b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устный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письменный ответ</a:t>
            </a:r>
            <a:b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96714" y="2013438"/>
            <a:ext cx="12458700" cy="4844562"/>
          </a:xfrm>
        </p:spPr>
        <p:txBody>
          <a:bodyPr>
            <a:normAutofit fontScale="92500"/>
          </a:bodyPr>
          <a:lstStyle/>
          <a:p>
            <a:pPr fontAlgn="base"/>
            <a:r>
              <a:rPr lang="ru-RU" sz="15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Отметка </a:t>
            </a:r>
            <a:r>
              <a:rPr lang="ru-RU" sz="15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«5»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выставляется в том случае, если учащийся в полном объеме выполняет предъявленные задания и демонстрирует следующие знания и умения:</a:t>
            </a:r>
          </a:p>
          <a:p>
            <a:pPr fontAlgn="base"/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осуществлять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поиск информации, представленной в различных знаковых системах;</a:t>
            </a:r>
          </a:p>
          <a:p>
            <a:pPr fontAlgn="base"/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логично, развернуто отвечать как на устный вопрос, так и на вопросы по историческому источнику;</a:t>
            </a:r>
          </a:p>
          <a:p>
            <a:pPr fontAlgn="base"/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соотносить исторические события, процессы с определенным периодом истории России и всеобщей истории, определять их место в историческом развитии страны и мира;</a:t>
            </a:r>
          </a:p>
          <a:p>
            <a:pPr fontAlgn="base"/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анализировать, сравнивать, обобщать факты прошлого и современности, руководствуясь принципом историзма;</a:t>
            </a:r>
          </a:p>
          <a:p>
            <a:pPr fontAlgn="base"/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давать оценку исторических событий и явлений, деятельности исторических личностей (значение, уроки, вклад в мировую историю, соответствие критериям нравственности);</a:t>
            </a:r>
          </a:p>
          <a:p>
            <a:pPr fontAlgn="base"/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сопоставлять различные точки зрения на исторические события, обосновывать свое мнение;</a:t>
            </a:r>
          </a:p>
          <a:p>
            <a:pPr fontAlgn="base"/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применять исторические знания при анализе различных проблем современного общества;</a:t>
            </a:r>
          </a:p>
          <a:p>
            <a:pPr fontAlgn="base"/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толковать содержание основных терминов исторической и общественно-политической лексики;</a:t>
            </a:r>
          </a:p>
          <a:p>
            <a:pPr fontAlgn="base"/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демонстрировать знание основных дат отечественной истории;</a:t>
            </a:r>
          </a:p>
          <a:p>
            <a:pPr fontAlgn="base"/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составлять краткий (тезисный) план предлагаемого к изучению материала;</a:t>
            </a:r>
          </a:p>
          <a:p>
            <a:pPr fontAlgn="base"/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оформлять контурную карту в соответствии с полнотой требований заданий (легенды);</a:t>
            </a:r>
          </a:p>
          <a:p>
            <a:pPr fontAlgn="base"/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читать карту, ориентируясь в историческом пространстве и времени;</a:t>
            </a:r>
          </a:p>
          <a:p>
            <a:pPr fontAlgn="base"/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преобразовывать текстовую информацию в иную (график, диаграмма, таблица);</a:t>
            </a:r>
          </a:p>
          <a:p>
            <a:endParaRPr lang="ru-RU" dirty="0"/>
          </a:p>
        </p:txBody>
      </p:sp>
      <p:pic>
        <p:nvPicPr>
          <p:cNvPr id="2050" name="Picture 2" descr="http://gou-npo-pu-25.ucoz.ru/_si/0/s1188394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17"/>
          <a:stretch/>
        </p:blipFill>
        <p:spPr bwMode="auto">
          <a:xfrm>
            <a:off x="8218121" y="4224704"/>
            <a:ext cx="3810000" cy="228392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1301341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9454" y="659423"/>
            <a:ext cx="10515600" cy="1046286"/>
          </a:xfrm>
        </p:spPr>
        <p:txBody>
          <a:bodyPr>
            <a:normAutofit/>
          </a:bodyPr>
          <a:lstStyle/>
          <a:p>
            <a:pPr algn="ctr"/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Критерии выставления оценки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8393" y="1987063"/>
            <a:ext cx="10515600" cy="5363306"/>
          </a:xfrm>
        </p:spPr>
        <p:txBody>
          <a:bodyPr>
            <a:normAutofit fontScale="92500" lnSpcReduction="20000"/>
          </a:bodyPr>
          <a:lstStyle/>
          <a:p>
            <a:pPr fontAlgn="base"/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Отметка «4»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выставляется в том случае, если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обучающийся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показывает предъявляемые требования, как и к ответу на «отлично», но при ответе допускает неточности, не искажающие общего исторического смысла;</a:t>
            </a:r>
          </a:p>
          <a:p>
            <a:pPr fontAlgn="base"/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демонстрирует знание причинно-следственных связей, основных дат;</a:t>
            </a:r>
          </a:p>
          <a:p>
            <a:pPr fontAlgn="base"/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дает определения прозвучавшим при ответе понятиям;</a:t>
            </a:r>
          </a:p>
          <a:p>
            <a:pPr fontAlgn="base"/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достаточно полно и уверенно владеет хотя бы 1-2 требуемыми практическими умениями при работе с исторической картой и историческим источником.</a:t>
            </a:r>
          </a:p>
          <a:p>
            <a:pPr fontAlgn="base"/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Отметка «3»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демонстрирует общие представления об историческом процессе;</a:t>
            </a:r>
          </a:p>
          <a:p>
            <a:pPr fontAlgn="base"/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путается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датах, допускает неточности в определении понятий;</a:t>
            </a:r>
          </a:p>
          <a:p>
            <a:pPr fontAlgn="base"/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показывает верное понимание отдельных элементов исторического содержания на основе частичного использования необходимых умений;</a:t>
            </a:r>
          </a:p>
          <a:p>
            <a:pPr fontAlgn="base"/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отсутствует логически построенный и продуманный ответ;</a:t>
            </a:r>
          </a:p>
          <a:p>
            <a:pPr fontAlgn="base"/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умеет сопоставлять исторические события в России с событиями всеобщей истории;</a:t>
            </a:r>
          </a:p>
          <a:p>
            <a:pPr fontAlgn="base"/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показывает знание различных точек зрения, существующих по проблеме;</a:t>
            </a:r>
          </a:p>
          <a:p>
            <a:pPr fontAlgn="base"/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Отметка «2»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выставляется в том случае, если учащийся не продемонстрировал никаких знаний либо отказался отвечать.</a:t>
            </a:r>
          </a:p>
          <a:p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0398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0661" y="694592"/>
            <a:ext cx="10515600" cy="1292471"/>
          </a:xfrm>
        </p:spPr>
        <p:txBody>
          <a:bodyPr>
            <a:normAutofit/>
          </a:bodyPr>
          <a:lstStyle/>
          <a:p>
            <a:pPr algn="ctr" fontAlgn="base"/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Нормы оценок работы с историческим источником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8054" y="2118947"/>
            <a:ext cx="10515600" cy="4585555"/>
          </a:xfrm>
        </p:spPr>
        <p:txBody>
          <a:bodyPr>
            <a:normAutofit fontScale="92500" lnSpcReduction="20000"/>
          </a:bodyPr>
          <a:lstStyle/>
          <a:p>
            <a:pPr fontAlgn="base"/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Отметка «5»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выставляется в том случае, если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обучающийся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установил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 источника и время (дату) его появления;</a:t>
            </a:r>
          </a:p>
          <a:p>
            <a:pPr fontAlgn="base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извлек из источника историческую информацию, на основе которой сформулировал и раскрыл поднятую в тексте проблему;</a:t>
            </a:r>
          </a:p>
          <a:p>
            <a:pPr fontAlgn="base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сопоставил факты нескольких исторических источников;</a:t>
            </a:r>
          </a:p>
          <a:p>
            <a:pPr fontAlgn="base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применил контекстные знания и базовые знания смежных предметных областей (география, искусство и т.д.)</a:t>
            </a:r>
          </a:p>
          <a:p>
            <a:pPr fontAlgn="base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объяснения содержания исторического источника;</a:t>
            </a:r>
          </a:p>
          <a:p>
            <a:pPr fontAlgn="base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дал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теоретическое обоснование информации источника и прокомментировал ее с использованием научной терминологии;</a:t>
            </a:r>
          </a:p>
          <a:p>
            <a:pPr marL="0" indent="0" fontAlgn="base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привел собственную точку зрения на рассматриваемую проблему;</a:t>
            </a:r>
          </a:p>
          <a:p>
            <a:pPr fontAlgn="base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аргументировал свою позицию с опорой на исторические факты и собственный жизненный опыт.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50890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269" y="703385"/>
            <a:ext cx="10515600" cy="1055076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Нормы оценок работы с историческим источником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4980" y="2235321"/>
            <a:ext cx="7718785" cy="5363308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ru-RU" b="1" i="1" dirty="0" smtClean="0"/>
              <a:t>     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Отметка 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«4»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выставляется в том случае, если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обучающийся  определил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 источника и историческую эпоху его появления;</a:t>
            </a:r>
          </a:p>
          <a:p>
            <a:pPr fontAlgn="base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извлек из источника историческую информацию, на основе которой обозначил и пояснил поднятую в тексте проблему;</a:t>
            </a:r>
          </a:p>
          <a:p>
            <a:pPr fontAlgn="base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сопоставил факты нескольких исторических источников;</a:t>
            </a:r>
          </a:p>
          <a:p>
            <a:pPr fontAlgn="base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применил контекстные знания для объяснения содержания исторического источника;</a:t>
            </a:r>
          </a:p>
          <a:p>
            <a:pPr fontAlgn="base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прокомментировал информацию источника с использованием научной терминологии;</a:t>
            </a:r>
          </a:p>
          <a:p>
            <a:pPr fontAlgn="base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привел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собственную точку зрения на рассматриваемую проблему, но затруднился с аргументацией свою позиции.</a:t>
            </a:r>
          </a:p>
          <a:p>
            <a:endParaRPr lang="ru-RU" dirty="0"/>
          </a:p>
        </p:txBody>
      </p:sp>
      <p:pic>
        <p:nvPicPr>
          <p:cNvPr id="7170" name="Picture 2" descr="https://i.ytimg.com/vi/spALeyBaS4s/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21" b="11201"/>
          <a:stretch/>
        </p:blipFill>
        <p:spPr bwMode="auto">
          <a:xfrm>
            <a:off x="7497667" y="2235321"/>
            <a:ext cx="4572000" cy="27252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1108828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arhivurokov.ru/kopilka/uploads/user_file_5481c72019af5/img_user_file_5481c72019af5_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7477" y="4017900"/>
            <a:ext cx="3288566" cy="24664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6846" y="545125"/>
            <a:ext cx="10515600" cy="1318846"/>
          </a:xfrm>
        </p:spPr>
        <p:txBody>
          <a:bodyPr>
            <a:normAutofit/>
          </a:bodyPr>
          <a:lstStyle/>
          <a:p>
            <a:pPr algn="ctr"/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Нормы оценок работы с историческим источником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4285" y="2136530"/>
            <a:ext cx="8666284" cy="5125915"/>
          </a:xfrm>
        </p:spPr>
        <p:txBody>
          <a:bodyPr>
            <a:normAutofit fontScale="92500" lnSpcReduction="20000"/>
          </a:bodyPr>
          <a:lstStyle/>
          <a:p>
            <a:pPr fontAlgn="base"/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Отметка «3»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выставляется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узнал тип источника, но указал примерное время его появления;</a:t>
            </a:r>
          </a:p>
          <a:p>
            <a:pPr fontAlgn="base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основе информации источника увидел проблему, но не смог ее сформулировать;</a:t>
            </a:r>
          </a:p>
          <a:p>
            <a:pPr fontAlgn="base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попытался раскрыть проблему, пользуясь общими рассуждениями при слабой опоре на информацию источника;</a:t>
            </a:r>
          </a:p>
          <a:p>
            <a:pPr fontAlgn="base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сформулировал собственную точку зрения (позицию, отношение) при ответе на вопросы и задания к тексту источника.</a:t>
            </a:r>
          </a:p>
          <a:p>
            <a:pPr fontAlgn="base"/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Отметка «2»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выставляется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указал тип источника, но сделал попытку ответить на поставленные вопросы;</a:t>
            </a:r>
          </a:p>
          <a:p>
            <a:pPr fontAlgn="base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увидел проблему и не смог ее сформулировать;</a:t>
            </a:r>
          </a:p>
          <a:p>
            <a:pPr fontAlgn="base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пересказал текст источника без его комментирования;</a:t>
            </a:r>
          </a:p>
          <a:p>
            <a:pPr fontAlgn="base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дал ответ не в контексте задания.</a:t>
            </a:r>
          </a:p>
          <a:p>
            <a:pPr marL="0" indent="0" fontAlgn="base">
              <a:buNone/>
            </a:pPr>
            <a:r>
              <a:rPr lang="ru-RU" dirty="0"/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22214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975946"/>
            <a:ext cx="10515600" cy="1063869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   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Нормы оценки эссе по обществознанию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4106" y="1925515"/>
            <a:ext cx="11280532" cy="5802923"/>
          </a:xfrm>
        </p:spPr>
        <p:txBody>
          <a:bodyPr>
            <a:noAutofit/>
          </a:bodyPr>
          <a:lstStyle/>
          <a:p>
            <a:pPr fontAlgn="base"/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Отметка «5»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выставляется в том случае, если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обучающийся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экзаменующийся в полном объеме выполнил предъявляемые задания:</a:t>
            </a:r>
          </a:p>
          <a:p>
            <a:pPr fontAlgn="base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увидел и сформулировал проблему, поднимаемую автором цитаты,</a:t>
            </a:r>
          </a:p>
          <a:p>
            <a:pPr fontAlgn="base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раскрыл проблему на теоретическом уровне (в связях и с обоснованием) с использованием научной терминологии в контексте задания;</a:t>
            </a:r>
          </a:p>
          <a:p>
            <a:pPr fontAlgn="base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представил собственную точку зрения (позицию, отношение) при раскрытии проблемы;</a:t>
            </a:r>
          </a:p>
          <a:p>
            <a:pPr fontAlgn="base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аргументировал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свою позицию с опорой на факты общественной жизни или на социальный личный опыт;</a:t>
            </a:r>
          </a:p>
          <a:p>
            <a:pPr fontAlgn="base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продемонстрировал базовые знания смежных предметных областей (естествознание, искусство и т.д.);</a:t>
            </a:r>
          </a:p>
          <a:p>
            <a:pPr fontAlgn="base"/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Отметка «4»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и выставляется в том случае, если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обучающийся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осуществил поиск социальной информации и извлек знания по заданной теме;</a:t>
            </a:r>
          </a:p>
          <a:p>
            <a:pPr fontAlgn="base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увидел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сформулировал идею, главную мысль текста;</a:t>
            </a:r>
          </a:p>
          <a:p>
            <a:pPr fontAlgn="base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представил собственную точку зрения (позицию, отношение) при ответе на вопросы текста;</a:t>
            </a:r>
          </a:p>
          <a:p>
            <a:pPr fontAlgn="base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аргументировал свою позицию с опорой на теоретические знания базового курса;</a:t>
            </a:r>
          </a:p>
          <a:p>
            <a:pPr fontAlgn="base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обнаружил затруднения в применении базовых знаний смежных предметных областей (естествознание, искусство и т.д.);</a:t>
            </a:r>
          </a:p>
          <a:p>
            <a:pPr fontAlgn="base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сумел интерпретировать полученную информацию и представить ее в различных знаковых системах;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3080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TM04033917[[fn=Берлин]]</Template>
  <TotalTime>535</TotalTime>
  <Words>676</Words>
  <Application>Microsoft Office PowerPoint</Application>
  <PresentationFormat>Широкоэкранный</PresentationFormat>
  <Paragraphs>227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9" baseType="lpstr">
      <vt:lpstr>Arial</vt:lpstr>
      <vt:lpstr>Tahoma</vt:lpstr>
      <vt:lpstr>Times New Roman</vt:lpstr>
      <vt:lpstr>Trebuchet MS</vt:lpstr>
      <vt:lpstr>Verdana</vt:lpstr>
      <vt:lpstr>Wingdings</vt:lpstr>
      <vt:lpstr>Берлин</vt:lpstr>
      <vt:lpstr>Система оценки качества обучающихся на уроках истории и обществознания</vt:lpstr>
      <vt:lpstr>Система оценивания качества образования</vt:lpstr>
      <vt:lpstr>Оценка личностных результатов</vt:lpstr>
      <vt:lpstr>Оценка предметных результатов</vt:lpstr>
      <vt:lpstr>Каноны оценивания по ФГОС</vt:lpstr>
      <vt:lpstr>Риски педагога при работе по ФГОС</vt:lpstr>
      <vt:lpstr>Риски обучающегося</vt:lpstr>
      <vt:lpstr>Мониторинг</vt:lpstr>
      <vt:lpstr>Презентация PowerPoint</vt:lpstr>
      <vt:lpstr>Уровень обученности учащихся (по методике Третьякова П.И)</vt:lpstr>
      <vt:lpstr>Карта индивидуального развития обучающегося</vt:lpstr>
      <vt:lpstr>Методы оценки предметных результатов</vt:lpstr>
      <vt:lpstr>ФГОС</vt:lpstr>
      <vt:lpstr>Конструктор приемов, формирующих универсальные учебные действия (УУД) </vt:lpstr>
      <vt:lpstr>Конструктор приемов, формирующих универсальные учебные действия (УУД) </vt:lpstr>
      <vt:lpstr>Система оценивания по ФГОС</vt:lpstr>
      <vt:lpstr>Критерии выставления оценки устный, письменный ответ </vt:lpstr>
      <vt:lpstr>Критерии выставления оценки</vt:lpstr>
      <vt:lpstr>Нормы оценок работы с историческим источником</vt:lpstr>
      <vt:lpstr>Нормы оценок работы с историческим источником</vt:lpstr>
      <vt:lpstr>Нормы оценок работы с историческим источником</vt:lpstr>
      <vt:lpstr>   Нормы оценки эссе по обществознанию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наталья</dc:creator>
  <cp:lastModifiedBy>k201</cp:lastModifiedBy>
  <cp:revision>55</cp:revision>
  <dcterms:created xsi:type="dcterms:W3CDTF">2017-08-23T02:50:36Z</dcterms:created>
  <dcterms:modified xsi:type="dcterms:W3CDTF">2017-11-14T06:43:37Z</dcterms:modified>
</cp:coreProperties>
</file>