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9" r:id="rId5"/>
    <p:sldId id="270" r:id="rId6"/>
    <p:sldId id="268" r:id="rId7"/>
    <p:sldId id="271" r:id="rId8"/>
    <p:sldId id="272" r:id="rId9"/>
    <p:sldId id="259" r:id="rId10"/>
    <p:sldId id="276" r:id="rId11"/>
  </p:sldIdLst>
  <p:sldSz cx="6858000" cy="9906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3366"/>
    <a:srgbClr val="B2B2B2"/>
    <a:srgbClr val="33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566" y="-9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41550" y="685800"/>
            <a:ext cx="23749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C8A7B69-FCBD-4CDF-81FB-2998C79275EB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47D281-EFE2-4980-95D2-69EE07F671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63D690-C840-4757-A409-7E4DF0259E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4736A-1D6C-45C7-8EF5-8532783908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5613E0-5473-473A-9327-FFBFFB3A985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9164A4-58E7-4A4D-91CA-C02B0E2D909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608EB-183E-42DE-972C-2FDC534218D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E8C07-9B02-4632-B29A-F718F643DC3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C4CAE-99B0-4359-B4D5-3BCA60BB63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D5563C-04AA-480C-85B1-72C28B3C66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A67C8-E068-48DB-A29D-48C2BF07F74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12784-FEC8-495A-A31B-72D6E7789E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2B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96875"/>
            <a:ext cx="6172200" cy="165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311400"/>
            <a:ext cx="6172200" cy="653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0175"/>
            <a:ext cx="21717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0175"/>
            <a:ext cx="16002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BCF416-BF9C-456E-9FC6-C6011A29634A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11\&#1056;&#1072;&#1073;&#1086;&#1095;&#1080;&#1081;%20&#1089;&#1090;&#1086;&#1083;\&#1050;&#1086;&#1087;&#1080;&#1103;%20Beethoven%20-%20beethoven.wav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765175" y="1065213"/>
            <a:ext cx="5543550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800" b="1">
                <a:solidFill>
                  <a:srgbClr val="000066"/>
                </a:solidFill>
              </a:rPr>
              <a:t>Сопереживание – великая тема искусства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773238" y="415925"/>
            <a:ext cx="3529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03366"/>
                </a:solidFill>
              </a:rPr>
              <a:t>Фильм - презентация</a:t>
            </a:r>
          </a:p>
        </p:txBody>
      </p:sp>
      <p:pic>
        <p:nvPicPr>
          <p:cNvPr id="2055" name="Picture 7" descr="сканирование0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0213" y="3729038"/>
            <a:ext cx="3506787" cy="4489450"/>
          </a:xfrm>
          <a:prstGeom prst="rect">
            <a:avLst/>
          </a:prstGeom>
          <a:noFill/>
          <a:ln w="76200" cmpd="tri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2056" name="Копия Beethoven - beethoven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0175" y="4881563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18981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0981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6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9D32-582A-41BB-97B4-3F5DC9FFA77A}" type="slidenum">
              <a:rPr lang="ru-RU"/>
              <a:pPr/>
              <a:t>2</a:t>
            </a:fld>
            <a:endParaRPr lang="ru-RU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341438" y="920750"/>
            <a:ext cx="4249737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000066"/>
                </a:solidFill>
              </a:rPr>
              <a:t>Самая высокая цель искусства – помочь людям понять друг друга. Уметь чувствовать чужие радости и страдания, ощущать их как свои собственные – именно</a:t>
            </a:r>
          </a:p>
          <a:p>
            <a:pPr algn="ctr"/>
            <a:r>
              <a:rPr lang="ru-RU" sz="2800" b="1">
                <a:solidFill>
                  <a:srgbClr val="000066"/>
                </a:solidFill>
              </a:rPr>
              <a:t>это делает человека по-настоящему Человеком. Когда человек не умеет понимать других людей, его называют чёрствым, сухим.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836613" y="7891463"/>
            <a:ext cx="452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95C9-33E9-4FDB-A9FD-7A65DE59ACC6}" type="slidenum">
              <a:rPr lang="ru-RU"/>
              <a:pPr/>
              <a:t>3</a:t>
            </a:fld>
            <a:endParaRPr lang="ru-RU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33375" y="8221663"/>
            <a:ext cx="61912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rgbClr val="000066"/>
                </a:solidFill>
              </a:rPr>
              <a:t>С древнейших времен в искусстве присутствует тема страдания. А рядом с ней –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тема великой любви и веры в добро.</a:t>
            </a:r>
          </a:p>
        </p:txBody>
      </p:sp>
      <p:pic>
        <p:nvPicPr>
          <p:cNvPr id="4101" name="Picture 5" descr="сканирование00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0" y="488950"/>
            <a:ext cx="5888038" cy="7185025"/>
          </a:xfrm>
          <a:prstGeom prst="rect">
            <a:avLst/>
          </a:prstGeom>
          <a:noFill/>
          <a:ln w="76200" cmpd="tri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476250" y="7761288"/>
            <a:ext cx="5976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Возвращение блудного сына. Рембрандт.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212CC-BB58-421C-9FF9-C5E94943F94B}" type="slidenum">
              <a:rPr lang="ru-RU"/>
              <a:pPr/>
              <a:t>4</a:t>
            </a:fld>
            <a:endParaRPr lang="ru-RU"/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260350" y="200025"/>
            <a:ext cx="63373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</a:rPr>
              <a:t>Василий Григорьевич Перов, один из русских художников, который  в своих работах показывал страдания простых русских людей. Художник жил в 19 веке, когда простым крестьянам и рабочим жилось очень плохо. Каждый раз, встречая на улице несчастных, нищих ребятишек, он очень переживал. Его грызла тревога: казалось, что нет в его картинах той силы, которая заставляет людей грозно сжимать кулаки, плакать злыми слезами. И тогда Перов пишет картину </a:t>
            </a:r>
            <a:r>
              <a:rPr lang="ru-RU" sz="2000" b="1">
                <a:solidFill>
                  <a:srgbClr val="003366"/>
                </a:solidFill>
              </a:rPr>
              <a:t>«Тройка».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260350" y="8193088"/>
            <a:ext cx="63373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3366"/>
                </a:solidFill>
              </a:rPr>
              <a:t>Зимняя, вьюжная улица… дети везут на салазках огромную бочку с водой. Дети выбились из сил, ветер рвет их дырявую одежду, а они все идут, тянут свои сани…</a:t>
            </a:r>
          </a:p>
        </p:txBody>
      </p:sp>
      <p:pic>
        <p:nvPicPr>
          <p:cNvPr id="15366" name="Picture 6" descr="сканирование01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9275" y="4089400"/>
            <a:ext cx="5688013" cy="3960813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D9DEF-656E-4FB1-9BDC-576AAE5014AD}" type="slidenum">
              <a:rPr lang="ru-RU"/>
              <a:pPr/>
              <a:t>5</a:t>
            </a:fld>
            <a:endParaRPr lang="ru-RU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60350" y="776288"/>
            <a:ext cx="6308725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Тему социальной трагедии в своем творчестве раскрывает и Илья Ефимович Репин</a:t>
            </a:r>
          </a:p>
          <a:p>
            <a:pPr>
              <a:spcBef>
                <a:spcPct val="50000"/>
              </a:spcBef>
            </a:pPr>
            <a:endParaRPr lang="ru-RU" b="1">
              <a:solidFill>
                <a:srgbClr val="003366"/>
              </a:solidFill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125538" y="1568450"/>
            <a:ext cx="247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908050" y="6537325"/>
            <a:ext cx="50387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</a:rPr>
              <a:t>…Берег Волги. По сырой отмели медленно, трудно идут бурлаки. Запряженные в кожаные лямки, тянут они тяжелую баржу. </a:t>
            </a:r>
          </a:p>
        </p:txBody>
      </p:sp>
      <p:pic>
        <p:nvPicPr>
          <p:cNvPr id="16391" name="Picture 7" descr="сканирование01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350" y="2216150"/>
            <a:ext cx="6345238" cy="324008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1700213" y="5673725"/>
            <a:ext cx="3421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«Бурлаки на волге»,   1873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AF37C-34B9-429A-A162-78CFF48F0270}" type="slidenum">
              <a:rPr lang="ru-RU"/>
              <a:pPr/>
              <a:t>6</a:t>
            </a:fld>
            <a:endParaRPr lang="ru-RU"/>
          </a:p>
        </p:txBody>
      </p:sp>
      <p:pic>
        <p:nvPicPr>
          <p:cNvPr id="14340" name="Picture 4" descr="сканирование0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" y="1208088"/>
            <a:ext cx="6191250" cy="5184775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04813" y="6753225"/>
            <a:ext cx="6119812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</a:rPr>
              <a:t>В центре две освещенные фигуры: отец и сын. Только что совершилось убийство, и в ту же секунду понял царь, что случилось не поправимое. И вот он уже не грозный царь, он отец: судорожно обнимает сына, зажимает рану, пытается остановить кровь. А в глазах нестерпимая мука, жалость, любовь…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052513" y="273050"/>
            <a:ext cx="496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Одна из  работ  Ильи Ефимовича Репина                   «Иван Грозный и сын его Иван».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/>
      <p:bldP spid="143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08174-494B-47A0-8FE7-5F1DB3C60565}" type="slidenum">
              <a:rPr lang="ru-RU"/>
              <a:pPr/>
              <a:t>7</a:t>
            </a:fld>
            <a:endParaRPr lang="ru-RU"/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49275" y="488950"/>
            <a:ext cx="5688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 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404813" y="704850"/>
            <a:ext cx="604837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</a:rPr>
              <a:t>Сумрачный петербургский зимний день. Серое небо. Нева замерзла… идут двое людей – старик и старушка. Идут медленно, согнувшись, лица у них грустные, покорные. С ними старая собачонка – верный друг и в горе и в радости.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836613" y="7761288"/>
            <a:ext cx="5400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Виктор Васнецов. «С квартиры на квартиру»</a:t>
            </a:r>
          </a:p>
        </p:txBody>
      </p:sp>
      <p:pic>
        <p:nvPicPr>
          <p:cNvPr id="17416" name="Picture 8" descr="сканирование01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813" y="3224213"/>
            <a:ext cx="6048375" cy="4335462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0648D-F585-43F5-BE69-C3EA01487147}" type="slidenum">
              <a:rPr lang="ru-RU"/>
              <a:pPr/>
              <a:t>8</a:t>
            </a:fld>
            <a:endParaRPr lang="ru-RU"/>
          </a:p>
        </p:txBody>
      </p:sp>
      <p:pic>
        <p:nvPicPr>
          <p:cNvPr id="18436" name="Picture 4" descr="сканирование00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413" y="631825"/>
            <a:ext cx="4248150" cy="5545138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81075" y="6897688"/>
            <a:ext cx="511175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>
                <a:solidFill>
                  <a:srgbClr val="000066"/>
                </a:solidFill>
              </a:rPr>
              <a:t>Владимир Маковский в своих картинах воссоздает бытовые драмы. Искренняя симпатия художника к героям картины перерастает в критику социальных отношений, которые оторвали сына от матери.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484313" y="6248400"/>
            <a:ext cx="3889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Свидание. В. Маковский. 1883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9E2FB-7821-4424-9A29-E7E6E9011651}" type="slidenum">
              <a:rPr lang="ru-RU"/>
              <a:pPr/>
              <a:t>9</a:t>
            </a:fld>
            <a:endParaRPr lang="ru-RU"/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260350" y="5921375"/>
            <a:ext cx="63373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000" b="1">
                <a:solidFill>
                  <a:srgbClr val="000066"/>
                </a:solidFill>
              </a:rPr>
              <a:t>Для человека характерны чувства. Он может любить, может ненавидеть, уважать, смеяться, радоваться, плакать. 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Животные тоже могут любить, плакать, радоваться.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Но наверное, самое главное это то, что человек может постоять за себя, а животное-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нет. Оно беззащитно. Конечно, в мире природы есть сильные и слабые, но все они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беззащитны перед человеком. А ведь именно кошки, собаки, лошади и др. животные учат людей доброте и любви.</a:t>
            </a:r>
          </a:p>
          <a:p>
            <a:pPr algn="ctr"/>
            <a:r>
              <a:rPr lang="ru-RU" sz="2000" b="1">
                <a:solidFill>
                  <a:srgbClr val="000066"/>
                </a:solidFill>
              </a:rPr>
              <a:t> </a:t>
            </a:r>
          </a:p>
        </p:txBody>
      </p:sp>
      <p:pic>
        <p:nvPicPr>
          <p:cNvPr id="5125" name="Picture 5" descr="P83025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7338" y="488950"/>
            <a:ext cx="3816350" cy="4968875"/>
          </a:xfrm>
          <a:prstGeom prst="rect">
            <a:avLst/>
          </a:prstGeom>
          <a:noFill/>
          <a:ln w="76200" cmpd="tri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844675" y="5600700"/>
            <a:ext cx="3240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solidFill>
                  <a:srgbClr val="003366"/>
                </a:solidFill>
              </a:rPr>
              <a:t>В. Аристов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E8C07-9B02-4632-B29A-F718F643DC3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505</Words>
  <Application>Microsoft Office PowerPoint</Application>
  <PresentationFormat>Лист A4 (210x297 мм)</PresentationFormat>
  <Paragraphs>37</Paragraphs>
  <Slides>10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Миша</dc:creator>
  <cp:lastModifiedBy>1</cp:lastModifiedBy>
  <cp:revision>14</cp:revision>
  <dcterms:created xsi:type="dcterms:W3CDTF">2007-01-25T14:30:38Z</dcterms:created>
  <dcterms:modified xsi:type="dcterms:W3CDTF">2012-04-24T15:49:37Z</dcterms:modified>
</cp:coreProperties>
</file>