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5" r:id="rId6"/>
    <p:sldId id="268" r:id="rId7"/>
    <p:sldId id="266" r:id="rId8"/>
    <p:sldId id="267" r:id="rId9"/>
    <p:sldId id="263" r:id="rId10"/>
    <p:sldId id="269" r:id="rId11"/>
    <p:sldId id="272" r:id="rId12"/>
    <p:sldId id="270" r:id="rId13"/>
    <p:sldId id="271" r:id="rId14"/>
    <p:sldId id="264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7224" y="152400"/>
            <a:ext cx="8758517" cy="65690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36176" y="259979"/>
            <a:ext cx="8471647" cy="6353917"/>
          </a:xfrm>
          <a:prstGeom prst="rect">
            <a:avLst/>
          </a:prstGeom>
          <a:solidFill>
            <a:schemeClr val="bg1">
              <a:alpha val="71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4866" y="163285"/>
            <a:ext cx="7794172" cy="6531429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</a:pPr>
            <a:r>
              <a:rPr lang="ru-RU" sz="1800" spc="12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 Автор-составитель</a:t>
            </a:r>
            <a:br>
              <a:rPr lang="ru-RU" sz="1800" spc="12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1800" spc="12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Миронова Ольга Юрьевна, педагог дополнительного </a:t>
            </a:r>
            <a:r>
              <a:rPr lang="ru-RU" sz="1800" spc="12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образования</a:t>
            </a:r>
            <a:br>
              <a:rPr lang="ru-RU" sz="1800" spc="12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1800" dirty="0"/>
              <a:t>МБДОУ 189 «Детский сад комбинированного вида», г. Кемерово</a:t>
            </a:r>
            <a:r>
              <a:rPr lang="ru-RU" sz="1800" spc="12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1800" spc="12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endParaRPr lang="ru-RU" sz="1800" spc="12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5886" y="1709056"/>
            <a:ext cx="6008914" cy="350519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Дополнительная образовательная </a:t>
            </a: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общеразвивающая программа </a:t>
            </a:r>
            <a: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«Волшебная мастерская»</a:t>
            </a:r>
            <a:endParaRPr lang="ru-RU" b="1" dirty="0" smtClean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   </a:t>
            </a:r>
            <a: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Возраст обучающихся: 4-7 лет</a:t>
            </a:r>
            <a:endParaRPr lang="ru-RU" sz="3200" dirty="0">
              <a:solidFill>
                <a:schemeClr val="bg1"/>
              </a:solidFill>
            </a:endParaRPr>
          </a:p>
          <a:p>
            <a:r>
              <a:rPr lang="ru-RU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Срок реализации: 3 года</a:t>
            </a:r>
          </a:p>
        </p:txBody>
      </p:sp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226" y="315686"/>
            <a:ext cx="7398329" cy="217714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n-lt"/>
              </a:rPr>
              <a:t>Цель</a:t>
            </a:r>
            <a:br>
              <a:rPr lang="ru-RU" sz="2800" b="1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200" dirty="0">
                <a:latin typeface="+mn-lt"/>
              </a:rPr>
              <a:t>Развитие </a:t>
            </a:r>
            <a:r>
              <a:rPr lang="ru-RU" sz="2200" dirty="0" smtClean="0">
                <a:latin typeface="+mn-lt"/>
              </a:rPr>
              <a:t>эмоциональной отзывчивости </a:t>
            </a:r>
            <a:r>
              <a:rPr lang="ru-RU" sz="2200" dirty="0">
                <a:latin typeface="+mn-lt"/>
              </a:rPr>
              <a:t>к </a:t>
            </a:r>
            <a:r>
              <a:rPr lang="ru-RU" sz="2200" dirty="0" smtClean="0">
                <a:latin typeface="+mn-lt"/>
              </a:rPr>
              <a:t>прекрасному, художественных способностей  и самостоятельности </a:t>
            </a:r>
            <a:br>
              <a:rPr lang="ru-RU" sz="2200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>формирование </a:t>
            </a:r>
            <a:r>
              <a:rPr lang="ru-RU" sz="2200" dirty="0">
                <a:ea typeface="Calibri"/>
                <a:cs typeface="Times New Roman"/>
              </a:rPr>
              <a:t>ручной </a:t>
            </a:r>
            <a:r>
              <a:rPr lang="ru-RU" sz="2200" dirty="0" smtClean="0">
                <a:ea typeface="Calibri"/>
                <a:cs typeface="Times New Roman"/>
              </a:rPr>
              <a:t>умелости, </a:t>
            </a:r>
            <a:r>
              <a:rPr lang="ru-RU" sz="2200" dirty="0" smtClean="0">
                <a:latin typeface="+mn-lt"/>
              </a:rPr>
              <a:t>художественного мышления, </a:t>
            </a:r>
            <a:r>
              <a:rPr lang="ru-RU" sz="2200" dirty="0" smtClean="0">
                <a:ea typeface="Calibri"/>
                <a:cs typeface="Times New Roman"/>
              </a:rPr>
              <a:t>пространственного воображения</a:t>
            </a:r>
            <a:endParaRPr lang="ru-RU" sz="22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2754085"/>
            <a:ext cx="7886700" cy="3792187"/>
          </a:xfrm>
        </p:spPr>
        <p:txBody>
          <a:bodyPr>
            <a:normAutofit lnSpcReduction="10000"/>
          </a:bodyPr>
          <a:lstStyle/>
          <a:p>
            <a:pPr lvl="0" algn="ctr">
              <a:lnSpc>
                <a:spcPct val="100000"/>
              </a:lnSpc>
              <a:spcBef>
                <a:spcPts val="600"/>
              </a:spcBef>
              <a:buClr>
                <a:srgbClr val="61625E"/>
              </a:buClr>
            </a:pPr>
            <a:r>
              <a:rPr lang="ru-RU" sz="3000" b="1" spc="30" dirty="0" smtClean="0">
                <a:solidFill>
                  <a:srgbClr val="48231E"/>
                </a:solidFill>
                <a:cs typeface="Calibri" panose="020F0502020204030204" pitchFamily="34" charset="0"/>
              </a:rPr>
              <a:t>Активная продуктивная деятельность </a:t>
            </a:r>
            <a:r>
              <a:rPr lang="ru-RU" sz="3000" b="1" spc="30" dirty="0">
                <a:solidFill>
                  <a:srgbClr val="48231E"/>
                </a:solidFill>
                <a:cs typeface="Calibri" panose="020F0502020204030204" pitchFamily="34" charset="0"/>
              </a:rPr>
              <a:t>детей </a:t>
            </a:r>
            <a:r>
              <a:rPr lang="ru-RU" sz="3000" b="1" spc="30" dirty="0" smtClean="0">
                <a:solidFill>
                  <a:srgbClr val="48231E"/>
                </a:solidFill>
                <a:cs typeface="Calibri" panose="020F0502020204030204" pitchFamily="34" charset="0"/>
              </a:rPr>
              <a:t>включает в себя</a:t>
            </a:r>
            <a:endParaRPr lang="ru-RU" sz="3000" b="1" spc="30" dirty="0">
              <a:solidFill>
                <a:srgbClr val="48231E"/>
              </a:solidFill>
              <a:cs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Познание </a:t>
            </a:r>
            <a:r>
              <a:rPr lang="ru-RU" dirty="0">
                <a:ea typeface="Calibri"/>
                <a:cs typeface="Times New Roman"/>
              </a:rPr>
              <a:t>свойств различных </a:t>
            </a:r>
            <a:r>
              <a:rPr lang="ru-RU" dirty="0" smtClean="0">
                <a:ea typeface="Calibri"/>
                <a:cs typeface="Times New Roman"/>
              </a:rPr>
              <a:t>материалов</a:t>
            </a:r>
          </a:p>
          <a:p>
            <a:pPr algn="ctr">
              <a:spcAft>
                <a:spcPts val="0"/>
              </a:spcAft>
            </a:pPr>
            <a:r>
              <a:rPr lang="ru-RU" dirty="0" smtClean="0"/>
              <a:t>Экспериментирование </a:t>
            </a:r>
            <a:r>
              <a:rPr lang="ru-RU" dirty="0"/>
              <a:t>с различными материалами и использование нетрадиционных техник </a:t>
            </a:r>
            <a:r>
              <a:rPr lang="ru-RU" dirty="0" smtClean="0"/>
              <a:t>в художественной деятельности</a:t>
            </a:r>
          </a:p>
          <a:p>
            <a:pPr algn="ctr"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Овладение </a:t>
            </a:r>
            <a:r>
              <a:rPr lang="ru-RU" dirty="0">
                <a:ea typeface="Calibri"/>
                <a:cs typeface="Times New Roman"/>
              </a:rPr>
              <a:t>разнообразными способами практических </a:t>
            </a:r>
            <a:r>
              <a:rPr lang="ru-RU" dirty="0" smtClean="0">
                <a:ea typeface="Calibri"/>
                <a:cs typeface="Times New Roman"/>
              </a:rPr>
              <a:t>действий</a:t>
            </a:r>
          </a:p>
          <a:p>
            <a:pPr algn="ctr"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Развитие исследовательской деятельности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4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318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</a:rPr>
              <a:t>Задачи программы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24001"/>
            <a:ext cx="7886700" cy="4746170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333333"/>
                </a:solidFill>
                <a:ea typeface="Times New Roman"/>
                <a:cs typeface="Times New Roman"/>
              </a:rPr>
              <a:t>формировать умения и навыки используя различные технические приемы, </a:t>
            </a:r>
            <a:r>
              <a:rPr lang="ru-RU" sz="2400" dirty="0">
                <a:solidFill>
                  <a:srgbClr val="333333"/>
                </a:solidFill>
                <a:ea typeface="Times New Roman"/>
                <a:cs typeface="Times New Roman"/>
              </a:rPr>
              <a:t>а также</a:t>
            </a:r>
            <a:r>
              <a:rPr lang="ru-RU" sz="2400" dirty="0">
                <a:solidFill>
                  <a:srgbClr val="000000"/>
                </a:solidFill>
                <a:ea typeface="Calibri"/>
              </a:rPr>
              <a:t> нужные инструментами и приспособления при </a:t>
            </a:r>
            <a:r>
              <a:rPr lang="ru-RU" sz="2400" dirty="0" smtClean="0">
                <a:solidFill>
                  <a:srgbClr val="000000"/>
                </a:solidFill>
                <a:ea typeface="Calibri"/>
              </a:rPr>
              <a:t>работе </a:t>
            </a:r>
            <a:r>
              <a:rPr lang="ru-RU" sz="2400" dirty="0">
                <a:solidFill>
                  <a:srgbClr val="000000"/>
                </a:solidFill>
                <a:ea typeface="Calibri"/>
              </a:rPr>
              <a:t>с бумагой</a:t>
            </a:r>
          </a:p>
          <a:p>
            <a:pPr lvl="0" algn="just">
              <a:lnSpc>
                <a:spcPct val="115000"/>
              </a:lnSpc>
            </a:pPr>
            <a:r>
              <a:rPr lang="ru-RU" sz="2400" dirty="0">
                <a:solidFill>
                  <a:prstClr val="black"/>
                </a:solidFill>
                <a:ea typeface="Calibri"/>
                <a:cs typeface="Times New Roman"/>
              </a:rPr>
              <a:t>воспитывать усидчивость, старательность, трудовые умения, учить работать вместе, уступать друг другу, договариваться о совместной работе,</a:t>
            </a:r>
            <a:r>
              <a:rPr lang="ru-RU" sz="2400" dirty="0">
                <a:solidFill>
                  <a:prstClr val="black"/>
                </a:solidFill>
                <a:ea typeface="Calibri"/>
              </a:rPr>
              <a:t> радоваться успехам своих товарищей при создании работы. </a:t>
            </a:r>
            <a:endParaRPr lang="ru-RU" sz="24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 dirty="0" smtClean="0">
                <a:ea typeface="Calibri"/>
                <a:cs typeface="Times New Roman"/>
              </a:rPr>
              <a:t>развивать </a:t>
            </a:r>
            <a:r>
              <a:rPr lang="ru-RU" sz="2400" dirty="0">
                <a:ea typeface="Calibri"/>
                <a:cs typeface="Times New Roman"/>
              </a:rPr>
              <a:t>смекалку, изобретательность и устойчивый интерес к творчеству </a:t>
            </a:r>
            <a:r>
              <a:rPr lang="ru-RU" sz="2400" dirty="0" smtClean="0">
                <a:ea typeface="Calibri"/>
                <a:cs typeface="Times New Roman"/>
              </a:rPr>
              <a:t>художника - </a:t>
            </a:r>
            <a:r>
              <a:rPr lang="ru-RU" sz="2400" dirty="0">
                <a:ea typeface="Calibri"/>
                <a:cs typeface="Times New Roman"/>
              </a:rPr>
              <a:t>дизайнера</a:t>
            </a:r>
            <a:r>
              <a:rPr lang="ru-RU" sz="2400" dirty="0" smtClean="0">
                <a:ea typeface="Calibri"/>
                <a:cs typeface="Times New Roman"/>
              </a:rPr>
              <a:t>; </a:t>
            </a:r>
            <a:r>
              <a:rPr lang="ru-RU" sz="2400" dirty="0">
                <a:ea typeface="Calibri"/>
                <a:cs typeface="Times New Roman"/>
              </a:rPr>
              <a:t>обогащать </a:t>
            </a:r>
            <a:r>
              <a:rPr lang="ru-RU" sz="2400" dirty="0" smtClean="0">
                <a:ea typeface="Calibri"/>
                <a:cs typeface="Times New Roman"/>
              </a:rPr>
              <a:t>словарный запас </a:t>
            </a:r>
            <a:r>
              <a:rPr lang="ru-RU" sz="2400" dirty="0">
                <a:ea typeface="Calibri"/>
                <a:cs typeface="Times New Roman"/>
              </a:rPr>
              <a:t>учащихся специальными </a:t>
            </a:r>
            <a:r>
              <a:rPr lang="ru-RU" sz="2400" dirty="0" smtClean="0">
                <a:ea typeface="Calibri"/>
                <a:cs typeface="Times New Roman"/>
              </a:rPr>
              <a:t>терминами и умения </a:t>
            </a:r>
            <a:r>
              <a:rPr lang="ru-RU" sz="2400" dirty="0">
                <a:ea typeface="Calibri"/>
                <a:cs typeface="Times New Roman"/>
              </a:rPr>
              <a:t>следовать устным </a:t>
            </a:r>
            <a:r>
              <a:rPr lang="ru-RU" sz="2400" dirty="0" smtClean="0">
                <a:ea typeface="Calibri"/>
                <a:cs typeface="Times New Roman"/>
              </a:rPr>
              <a:t>инструкциям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72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3738"/>
          </a:xfrm>
        </p:spPr>
        <p:txBody>
          <a:bodyPr/>
          <a:lstStyle/>
          <a:p>
            <a:pPr algn="ctr"/>
            <a: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</a:t>
            </a:r>
            <a:b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 год обучения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4-5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0457"/>
            <a:ext cx="8058150" cy="50242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a typeface="Calibri"/>
                <a:cs typeface="Times New Roman"/>
              </a:rPr>
              <a:t>В процессе занятий по программе учащийся будет уметь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 </a:t>
            </a:r>
            <a:r>
              <a:rPr lang="ru-RU" dirty="0">
                <a:ea typeface="Calibri"/>
                <a:cs typeface="Times New Roman"/>
              </a:rPr>
              <a:t>склеивать готовые элементы и соединять их в </a:t>
            </a:r>
            <a:r>
              <a:rPr lang="ru-RU" dirty="0" smtClean="0">
                <a:ea typeface="Calibri"/>
                <a:cs typeface="Times New Roman"/>
              </a:rPr>
              <a:t>образы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пользоваться </a:t>
            </a:r>
            <a:r>
              <a:rPr lang="ru-RU" dirty="0">
                <a:ea typeface="Calibri"/>
                <a:cs typeface="Times New Roman"/>
              </a:rPr>
              <a:t>ножницами, бумагой, клеем, бросовым и природным </a:t>
            </a:r>
            <a:r>
              <a:rPr lang="ru-RU" dirty="0" smtClean="0">
                <a:ea typeface="Calibri"/>
                <a:cs typeface="Times New Roman"/>
              </a:rPr>
              <a:t>материалом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преобразовывать геометрические формы </a:t>
            </a:r>
            <a:r>
              <a:rPr lang="ru-RU" dirty="0">
                <a:ea typeface="Calibri"/>
                <a:cs typeface="Times New Roman"/>
              </a:rPr>
              <a:t>методом складывания пополам, вчетверо в разных </a:t>
            </a:r>
            <a:r>
              <a:rPr lang="ru-RU" dirty="0" smtClean="0">
                <a:ea typeface="Calibri"/>
                <a:cs typeface="Times New Roman"/>
              </a:rPr>
              <a:t>направлениях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dirty="0" smtClean="0">
                <a:ea typeface="Calibri"/>
                <a:cs typeface="Times New Roman"/>
              </a:rPr>
              <a:t>составлять </a:t>
            </a:r>
            <a:r>
              <a:rPr lang="ru-RU" dirty="0">
                <a:ea typeface="Calibri"/>
                <a:cs typeface="Times New Roman"/>
              </a:rPr>
              <a:t>плоскостную, сюжетную </a:t>
            </a:r>
            <a:r>
              <a:rPr lang="ru-RU" dirty="0" smtClean="0">
                <a:ea typeface="Calibri"/>
                <a:cs typeface="Times New Roman"/>
              </a:rPr>
              <a:t>композицию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dirty="0" smtClean="0">
                <a:ea typeface="Calibri"/>
                <a:cs typeface="Times New Roman"/>
              </a:rPr>
              <a:t>выполнять последовательные действия в работе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38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 fontScale="90000"/>
          </a:bodyPr>
          <a:lstStyle/>
          <a:p>
            <a:r>
              <a:rPr lang="ru-RU" sz="2200" dirty="0" smtClean="0">
                <a:latin typeface="+mn-lt"/>
              </a:rPr>
              <a:t>Складывание полосок из бумаги пополам и приклеивание передавая образ животного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1600" dirty="0">
                <a:latin typeface="+mn-lt"/>
              </a:rPr>
              <a:t/>
            </a:r>
            <a:br>
              <a:rPr lang="ru-RU" sz="1600" dirty="0">
                <a:latin typeface="+mn-lt"/>
              </a:rPr>
            </a:br>
            <a:r>
              <a:rPr lang="ru-RU" sz="1600" dirty="0" smtClean="0">
                <a:latin typeface="+mn-lt"/>
              </a:rPr>
              <a:t/>
            </a:r>
            <a:br>
              <a:rPr lang="ru-RU" sz="1600" dirty="0" smtClean="0">
                <a:latin typeface="+mn-lt"/>
              </a:rPr>
            </a:br>
            <a:r>
              <a:rPr lang="ru-RU" sz="1600" dirty="0">
                <a:latin typeface="+mn-lt"/>
              </a:rPr>
              <a:t/>
            </a:r>
            <a:br>
              <a:rPr lang="ru-RU" sz="1600" dirty="0">
                <a:latin typeface="+mn-lt"/>
              </a:rPr>
            </a:br>
            <a:r>
              <a:rPr lang="ru-RU" sz="1600" dirty="0" smtClean="0">
                <a:latin typeface="+mn-lt"/>
              </a:rPr>
              <a:t/>
            </a:r>
            <a:br>
              <a:rPr lang="ru-RU" sz="1600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>Складывание полок из бумаги в виде капли, чтобы передать характерные особенности птицы</a:t>
            </a:r>
            <a:endParaRPr lang="ru-RU" sz="2200" dirty="0">
              <a:latin typeface="+mn-lt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2" y="1848186"/>
            <a:ext cx="3934497" cy="2838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156" y="2376826"/>
            <a:ext cx="4411161" cy="3639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177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016586" cy="1325563"/>
          </a:xfrm>
        </p:spPr>
        <p:txBody>
          <a:bodyPr numCol="2">
            <a:normAutofit fontScale="90000"/>
          </a:bodyPr>
          <a:lstStyle/>
          <a:p>
            <a:r>
              <a:rPr lang="ru-RU" sz="2000" dirty="0" smtClean="0">
                <a:latin typeface="+mn-lt"/>
              </a:rPr>
              <a:t>Создание объема из полосок цветной бумаги</a:t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 smtClean="0">
                <a:latin typeface="+mn-lt"/>
              </a:rPr>
              <a:t>Формирование из бумаги колечек для создания композиции, </a:t>
            </a:r>
            <a:r>
              <a:rPr lang="ru-RU" sz="2000" dirty="0" err="1" smtClean="0">
                <a:latin typeface="+mn-lt"/>
              </a:rPr>
              <a:t>дорисовывание</a:t>
            </a:r>
            <a:r>
              <a:rPr lang="ru-RU" sz="2000" dirty="0" smtClean="0">
                <a:latin typeface="+mn-lt"/>
              </a:rPr>
              <a:t> элементов любым художественным материалом</a:t>
            </a:r>
            <a:endParaRPr lang="ru-RU" sz="20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5" y="1280350"/>
            <a:ext cx="4016503" cy="48941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727" y="1690689"/>
            <a:ext cx="3564082" cy="48564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11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+mn-lt"/>
              </a:rPr>
              <a:t>Складывание симметричных фигур пополам преобразовывая в движущиеся предметы, а также создание объемных образов</a:t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endParaRPr lang="ru-RU" sz="2000" dirty="0">
              <a:latin typeface="+mn-lt"/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34" y="1139827"/>
            <a:ext cx="2732222" cy="321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Объект 1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21" y="1114784"/>
            <a:ext cx="3316029" cy="324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D:\Desktop\20201126_1524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5" b="14013"/>
          <a:stretch/>
        </p:blipFill>
        <p:spPr bwMode="auto">
          <a:xfrm>
            <a:off x="2526016" y="4430486"/>
            <a:ext cx="4144948" cy="21817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8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+mn-lt"/>
              </a:rPr>
              <a:t>Использование дополнительных подручных материалов для создания интересных образов </a:t>
            </a:r>
            <a:br>
              <a:rPr lang="ru-RU" sz="2400" dirty="0" smtClean="0">
                <a:latin typeface="+mn-lt"/>
              </a:rPr>
            </a:br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49" y="1194254"/>
            <a:ext cx="2601180" cy="3090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29" y="2081098"/>
            <a:ext cx="3110839" cy="381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Desktop\ракет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969" y="3229593"/>
            <a:ext cx="2696138" cy="3188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</a:t>
            </a:r>
            <a:b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Второй </a:t>
            </a:r>
            <a:r>
              <a:rPr lang="ru-RU" sz="28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 обучения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5-6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56656"/>
            <a:ext cx="7886700" cy="5000007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ru-RU" sz="3100" b="1" dirty="0">
                <a:solidFill>
                  <a:prstClr val="black"/>
                </a:solidFill>
                <a:ea typeface="Calibri"/>
                <a:cs typeface="Times New Roman"/>
              </a:rPr>
              <a:t>В процессе занятий по программе учащийся будет </a:t>
            </a:r>
            <a:r>
              <a:rPr lang="ru-RU" sz="3100" b="1" dirty="0" smtClean="0">
                <a:solidFill>
                  <a:prstClr val="black"/>
                </a:solidFill>
                <a:ea typeface="Calibri"/>
                <a:cs typeface="Times New Roman"/>
              </a:rPr>
              <a:t>уметь</a:t>
            </a:r>
            <a:endParaRPr lang="ru-RU" sz="31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склеивать </a:t>
            </a:r>
            <a:r>
              <a:rPr lang="ru-RU" dirty="0">
                <a:ea typeface="Calibri"/>
                <a:cs typeface="Times New Roman"/>
              </a:rPr>
              <a:t>готовые элементы и соединять их в </a:t>
            </a:r>
            <a:r>
              <a:rPr lang="ru-RU" dirty="0" smtClean="0">
                <a:ea typeface="Calibri"/>
                <a:cs typeface="Times New Roman"/>
              </a:rPr>
              <a:t>образы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рационально </a:t>
            </a:r>
            <a:r>
              <a:rPr lang="ru-RU" dirty="0">
                <a:ea typeface="Calibri"/>
                <a:cs typeface="Times New Roman"/>
              </a:rPr>
              <a:t>использовать материал, правильно находить место на листе для выполнения </a:t>
            </a:r>
            <a:r>
              <a:rPr lang="ru-RU" dirty="0" smtClean="0">
                <a:ea typeface="Calibri"/>
                <a:cs typeface="Times New Roman"/>
              </a:rPr>
              <a:t>работы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дополнять образ деталями из картона, ниток, </a:t>
            </a:r>
            <a:r>
              <a:rPr lang="ru-RU" dirty="0" smtClean="0">
                <a:ea typeface="Calibri"/>
                <a:cs typeface="Times New Roman"/>
              </a:rPr>
              <a:t>ткани при создании объемной игрушки </a:t>
            </a:r>
            <a:endParaRPr lang="ru-RU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a typeface="Calibri"/>
                <a:cs typeface="Times New Roman"/>
              </a:rPr>
              <a:t>пользоваться простейшими схемами оригами при создании небольших образов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и</a:t>
            </a:r>
            <a:r>
              <a:rPr lang="ru-RU" dirty="0" smtClean="0">
                <a:ea typeface="Calibri"/>
                <a:cs typeface="Times New Roman"/>
              </a:rPr>
              <a:t>спользовать в своей работе ножницы и вырезать аккуратно по контуру аккуратно 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3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pPr algn="ctr"/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Складывание простых схем в технике оригами</a:t>
            </a: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endParaRPr lang="ru-RU" sz="20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58" y="1534884"/>
            <a:ext cx="3721767" cy="4242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061" y="1589315"/>
            <a:ext cx="4643251" cy="4188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42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Плетение из полосок цветной бумаги </a:t>
            </a:r>
            <a:br>
              <a:rPr lang="ru-RU" sz="2400" dirty="0" smtClean="0">
                <a:latin typeface="+mn-lt"/>
              </a:rPr>
            </a:br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Создание объемных фигур</a:t>
            </a:r>
            <a:endParaRPr lang="ru-RU" sz="24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6" y="1516998"/>
            <a:ext cx="4863614" cy="4408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13" y="1516998"/>
            <a:ext cx="3473679" cy="4925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1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 fontScale="90000"/>
          </a:bodyPr>
          <a:lstStyle/>
          <a:p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>Вырезание симметричных фигур и составление композиции </a:t>
            </a: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>
                <a:latin typeface="+mn-lt"/>
              </a:rPr>
              <a:t/>
            </a:r>
            <a:br>
              <a:rPr lang="ru-RU" sz="2000" dirty="0">
                <a:latin typeface="+mn-lt"/>
              </a:rPr>
            </a:br>
            <a:r>
              <a:rPr lang="ru-RU" sz="2200" dirty="0" smtClean="0">
                <a:latin typeface="+mn-lt"/>
              </a:rPr>
              <a:t>Создание украшений в технике оригами</a:t>
            </a:r>
            <a:endParaRPr lang="ru-RU" sz="2200" dirty="0">
              <a:latin typeface="+mn-lt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20" y="2064075"/>
            <a:ext cx="4399561" cy="3572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46" y="1857861"/>
            <a:ext cx="4145181" cy="4572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185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Совместная работа педагога и использование дополнительных средств для создания динамичной игрушки </a:t>
            </a:r>
            <a:endParaRPr lang="ru-RU" sz="24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677895"/>
            <a:ext cx="3704359" cy="4939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8"/>
          <a:stretch/>
        </p:blipFill>
        <p:spPr>
          <a:xfrm>
            <a:off x="4204695" y="1690689"/>
            <a:ext cx="4554841" cy="4901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01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</a:t>
            </a:r>
            <a:br>
              <a:rPr lang="ru-RU" sz="28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 год обучения </a:t>
            </a:r>
            <a:r>
              <a:rPr lang="ru-RU" sz="2800" kern="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6-7 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0456"/>
            <a:ext cx="7886700" cy="4985657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ru-RU" sz="3100" b="1" dirty="0">
                <a:solidFill>
                  <a:prstClr val="black"/>
                </a:solidFill>
                <a:ea typeface="Calibri"/>
                <a:cs typeface="Times New Roman"/>
              </a:rPr>
              <a:t>В процессе занятий по программе учащийся будет </a:t>
            </a:r>
            <a:r>
              <a:rPr lang="ru-RU" sz="3100" b="1" dirty="0" smtClean="0">
                <a:solidFill>
                  <a:prstClr val="black"/>
                </a:solidFill>
                <a:ea typeface="Calibri"/>
                <a:cs typeface="Times New Roman"/>
              </a:rPr>
              <a:t>уметь</a:t>
            </a:r>
            <a:endParaRPr lang="ru-RU" sz="31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a typeface="Calibri"/>
                <a:cs typeface="Times New Roman"/>
              </a:rPr>
              <a:t>пользоваться специальными терминами и различать виды работы с бумагой и картоном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a typeface="Calibri"/>
                <a:cs typeface="Times New Roman"/>
              </a:rPr>
              <a:t>пользоваться инструментами: ножницы, скобки и др.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a typeface="Calibri"/>
                <a:cs typeface="Times New Roman"/>
              </a:rPr>
              <a:t>складывать объемные фигуры в технике оригами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a typeface="Calibri"/>
                <a:cs typeface="Times New Roman"/>
              </a:rPr>
              <a:t>пользоваться </a:t>
            </a:r>
            <a:r>
              <a:rPr lang="ru-RU" sz="2600" dirty="0">
                <a:ea typeface="Calibri"/>
                <a:cs typeface="Times New Roman"/>
              </a:rPr>
              <a:t>картинкой в качестве образца при выполнении </a:t>
            </a:r>
            <a:r>
              <a:rPr lang="ru-RU" sz="2600" dirty="0" smtClean="0">
                <a:ea typeface="Calibri"/>
                <a:cs typeface="Times New Roman"/>
              </a:rPr>
              <a:t>работы </a:t>
            </a:r>
            <a:endParaRPr lang="ru-RU" sz="26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a typeface="Calibri"/>
                <a:cs typeface="Times New Roman"/>
              </a:rPr>
              <a:t>создавать </a:t>
            </a:r>
            <a:r>
              <a:rPr lang="ru-RU" sz="2600" dirty="0">
                <a:ea typeface="Calibri"/>
                <a:cs typeface="Times New Roman"/>
              </a:rPr>
              <a:t>образы предметов, декоративные </a:t>
            </a:r>
            <a:r>
              <a:rPr lang="ru-RU" sz="2600" dirty="0" smtClean="0">
                <a:ea typeface="Calibri"/>
                <a:cs typeface="Times New Roman"/>
              </a:rPr>
              <a:t>композиции, используя готовые формы и нетрадиционные материалы</a:t>
            </a:r>
            <a:endParaRPr lang="ru-RU" sz="2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08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Составление композиции путем складывания нескольких предметов в технике оригами</a:t>
            </a:r>
            <a:endParaRPr lang="ru-RU" sz="24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3" y="1828305"/>
            <a:ext cx="4633735" cy="4109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r="7085"/>
          <a:stretch/>
        </p:blipFill>
        <p:spPr>
          <a:xfrm>
            <a:off x="5002118" y="1908898"/>
            <a:ext cx="3752468" cy="3183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91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201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n-lt"/>
              </a:rPr>
              <a:t>Объемные предметы в технике оригами</a:t>
            </a:r>
            <a:endParaRPr lang="ru-RU" sz="24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6" b="13369"/>
          <a:stretch/>
        </p:blipFill>
        <p:spPr>
          <a:xfrm>
            <a:off x="763732" y="1101942"/>
            <a:ext cx="3359923" cy="3025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2" b="10457"/>
          <a:stretch/>
        </p:blipFill>
        <p:spPr>
          <a:xfrm>
            <a:off x="2228862" y="4127923"/>
            <a:ext cx="4321821" cy="2505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D:\Desktop\тюльпа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785" y="1166506"/>
            <a:ext cx="2834920" cy="2997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85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+mn-lt"/>
              </a:rPr>
              <a:t>Модульное оригами</a:t>
            </a:r>
            <a:endParaRPr lang="ru-RU" sz="28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t="28743" r="7964" b="22108"/>
          <a:stretch/>
        </p:blipFill>
        <p:spPr>
          <a:xfrm>
            <a:off x="362303" y="2732809"/>
            <a:ext cx="5598232" cy="2026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535" y="1804947"/>
            <a:ext cx="2843593" cy="3726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59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+mn-lt"/>
              </a:rPr>
              <a:t>Работа с тканью и нитками, умение завязывать и наматывать</a:t>
            </a:r>
            <a:endParaRPr lang="ru-RU" sz="2800" dirty="0"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5" y="1814738"/>
            <a:ext cx="3202850" cy="4335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5" t="8659" r="10902"/>
          <a:stretch/>
        </p:blipFill>
        <p:spPr>
          <a:xfrm>
            <a:off x="3617721" y="1814737"/>
            <a:ext cx="5178706" cy="4335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21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359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 Автор-составитель Миронова Ольга Юрьевна, педагог дополнительного образования МБДОУ 189 «Детский сад комбинированного вида», г. Кемерово </vt:lpstr>
      <vt:lpstr>Цель  Развитие эмоциональной отзывчивости к прекрасному, художественных способностей  и самостоятельности  формирование ручной умелости, художественного мышления, пространственного воображения</vt:lpstr>
      <vt:lpstr>Задачи программы</vt:lpstr>
      <vt:lpstr>Планируемые результаты Первый год обучения 4-5 лет</vt:lpstr>
      <vt:lpstr>Складывание полосок из бумаги пополам и приклеивание передавая образ животного     Складывание полок из бумаги в виде капли, чтобы передать характерные особенности птицы</vt:lpstr>
      <vt:lpstr>Создание объема из полосок цветной бумаги     Формирование из бумаги колечек для создания композиции, дорисовывание элементов любым художественным материалом</vt:lpstr>
      <vt:lpstr>Складывание симметричных фигур пополам преобразовывая в движущиеся предметы, а также создание объемных образов  </vt:lpstr>
      <vt:lpstr>Использование дополнительных подручных материалов для создания интересных образов   </vt:lpstr>
      <vt:lpstr>Планируемые результаты Второй год обучения 5-6 лет</vt:lpstr>
      <vt:lpstr> Складывание простых схем в технике оригами   </vt:lpstr>
      <vt:lpstr>Плетение из полосок цветной бумаги   Создание объемных фигур</vt:lpstr>
      <vt:lpstr> Вырезание симметричных фигур и составление композиции       Создание украшений в технике оригами</vt:lpstr>
      <vt:lpstr>Совместная работа педагога и использование дополнительных средств для создания динамичной игрушки </vt:lpstr>
      <vt:lpstr>Планируемые результаты Первый год обучения 6-7 лет</vt:lpstr>
      <vt:lpstr>Составление композиции путем складывания нескольких предметов в технике оригами</vt:lpstr>
      <vt:lpstr>Объемные предметы в технике оригами</vt:lpstr>
      <vt:lpstr>Модульное оригами</vt:lpstr>
      <vt:lpstr>Работа с тканью и нитками, умение завязывать и наматывать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k201</cp:lastModifiedBy>
  <cp:revision>45</cp:revision>
  <dcterms:created xsi:type="dcterms:W3CDTF">2019-02-21T15:01:25Z</dcterms:created>
  <dcterms:modified xsi:type="dcterms:W3CDTF">2021-05-19T04:54:56Z</dcterms:modified>
</cp:coreProperties>
</file>