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372" r:id="rId3"/>
    <p:sldId id="373" r:id="rId4"/>
    <p:sldId id="374" r:id="rId5"/>
    <p:sldId id="375" r:id="rId6"/>
    <p:sldId id="376" r:id="rId7"/>
    <p:sldId id="377" r:id="rId8"/>
    <p:sldId id="378" r:id="rId9"/>
    <p:sldId id="350" r:id="rId10"/>
    <p:sldId id="367" r:id="rId11"/>
    <p:sldId id="368" r:id="rId12"/>
    <p:sldId id="379" r:id="rId13"/>
    <p:sldId id="3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2" autoAdjust="0"/>
    <p:restoredTop sz="94586" autoAdjust="0"/>
  </p:normalViewPr>
  <p:slideViewPr>
    <p:cSldViewPr>
      <p:cViewPr varScale="1">
        <p:scale>
          <a:sx n="65" d="100"/>
          <a:sy n="65" d="100"/>
        </p:scale>
        <p:origin x="-150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novoselova_valen@vail.ru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Jei%20Klein\Downloads\&#1041;&#1083;&#1077;&#1089;&#1082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3886200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rgbClr val="C00000"/>
                </a:solidFill>
              </a:rPr>
              <a:t>Веб-семинар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rgbClr val="C00000"/>
                </a:solidFill>
              </a:rPr>
              <a:t>«</a:t>
            </a:r>
            <a:r>
              <a:rPr lang="ru-RU" sz="3600" b="1" dirty="0" smtClean="0">
                <a:solidFill>
                  <a:srgbClr val="C00000"/>
                </a:solidFill>
              </a:rPr>
              <a:t>Искусство и детская художественная деятельность как средство формирования отношения ребенка к миру и к себе</a:t>
            </a:r>
            <a:r>
              <a:rPr lang="ru-RU" sz="3600" dirty="0" smtClean="0">
                <a:solidFill>
                  <a:srgbClr val="C00000"/>
                </a:solidFill>
              </a:rPr>
              <a:t>»</a:t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C00000"/>
                </a:solidFill>
              </a:rPr>
              <a:t>10.11.2020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4800600"/>
            <a:ext cx="7772400" cy="1447800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Новоселова Валентина Прокопьевна, преподаватель института образования, методист </a:t>
            </a:r>
            <a:r>
              <a:rPr lang="ru-RU" sz="2600" dirty="0" err="1" smtClean="0"/>
              <a:t>КРИПКиПРО</a:t>
            </a:r>
            <a:endParaRPr lang="ru-RU" sz="2600" dirty="0" smtClean="0"/>
          </a:p>
          <a:p>
            <a:r>
              <a:rPr lang="en-US" sz="2600" dirty="0" smtClean="0"/>
              <a:t>E-mail – novoselova_valen@mail.ru</a:t>
            </a:r>
            <a:endParaRPr lang="ru-RU" sz="26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Предложения от кафедры </a:t>
            </a:r>
            <a:r>
              <a:rPr lang="ru-RU" sz="3600" b="1" dirty="0" err="1" smtClean="0">
                <a:solidFill>
                  <a:srgbClr val="C00000"/>
                </a:solidFill>
              </a:rPr>
              <a:t>ГиХЭД</a:t>
            </a: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для педагогов и воспитателей ДОО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Разные формы встреч с педагогами: семинар, </a:t>
            </a:r>
            <a:r>
              <a:rPr lang="ru-RU" dirty="0" err="1" smtClean="0"/>
              <a:t>воркшоп</a:t>
            </a:r>
            <a:r>
              <a:rPr lang="ru-RU" dirty="0" smtClean="0"/>
              <a:t>, </a:t>
            </a:r>
            <a:r>
              <a:rPr lang="ru-RU" dirty="0" err="1" smtClean="0"/>
              <a:t>метап</a:t>
            </a:r>
            <a:r>
              <a:rPr lang="ru-RU" dirty="0" smtClean="0"/>
              <a:t> (в течение года)</a:t>
            </a:r>
          </a:p>
          <a:p>
            <a:r>
              <a:rPr lang="ru-RU" dirty="0" smtClean="0"/>
              <a:t>Кузбасский образовательный форум (февраль) </a:t>
            </a:r>
          </a:p>
          <a:p>
            <a:r>
              <a:rPr lang="en-US" dirty="0" smtClean="0"/>
              <a:t>XI </a:t>
            </a:r>
            <a:r>
              <a:rPr lang="ru-RU" dirty="0" smtClean="0"/>
              <a:t>Областной конкурс «Художественное творчество педагогов», посвященный 300-летию Кузбасса (март-апрель)</a:t>
            </a:r>
          </a:p>
          <a:p>
            <a:r>
              <a:rPr lang="ru-RU" dirty="0" smtClean="0"/>
              <a:t> Публикация в методических материалах. Разработка занятия по художественному краеведению (декабрь)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40176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ВОРКШОП – мастерская, коллективный метод обучения с активным участием каждого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57400"/>
            <a:ext cx="8305800" cy="4038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err="1" smtClean="0"/>
              <a:t>Воркшоп</a:t>
            </a: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smtClean="0"/>
              <a:t>19.01.2021</a:t>
            </a:r>
            <a:r>
              <a:rPr lang="ru-RU" dirty="0" smtClean="0"/>
              <a:t> </a:t>
            </a:r>
            <a:r>
              <a:rPr lang="ru-RU" dirty="0" smtClean="0"/>
              <a:t>г.</a:t>
            </a:r>
          </a:p>
          <a:p>
            <a:pPr marL="0" indent="0">
              <a:buNone/>
            </a:pPr>
            <a:r>
              <a:rPr lang="ru-RU" dirty="0" err="1" smtClean="0"/>
              <a:t>КРИПКиПРО</a:t>
            </a:r>
            <a:r>
              <a:rPr lang="ru-RU" dirty="0" smtClean="0"/>
              <a:t> </a:t>
            </a:r>
            <a:r>
              <a:rPr lang="ru-RU" dirty="0"/>
              <a:t>с 11</a:t>
            </a:r>
            <a:r>
              <a:rPr lang="ru-RU" dirty="0">
                <a:sym typeface="Wingdings" panose="05000000000000000000" pitchFamily="2" charset="2"/>
              </a:rPr>
              <a:t>:00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dirty="0"/>
              <a:t>Использование современных образовательных технологий по художественно-эстетическому воспитанию и развитию детей дошкольного возраста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5404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sz="3600" b="1" dirty="0" smtClean="0">
                <a:solidFill>
                  <a:srgbClr val="C00000"/>
                </a:solidFill>
              </a:rPr>
              <a:t>СЕМИНАР </a:t>
            </a:r>
            <a:r>
              <a:rPr lang="ru-RU" sz="3600" dirty="0" smtClean="0">
                <a:solidFill>
                  <a:srgbClr val="C00000"/>
                </a:solidFill>
              </a:rPr>
              <a:t>- </a:t>
            </a:r>
            <a:r>
              <a:rPr lang="ru-RU" sz="3600" b="1" dirty="0" smtClean="0">
                <a:solidFill>
                  <a:srgbClr val="C00000"/>
                </a:solidFill>
              </a:rPr>
              <a:t>форма учебно-практических занятий, в которой теория обязательно опирается на практику,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предполагает обсуждение сообщений, докладов под руководством преподавателя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52800"/>
            <a:ext cx="84582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13.04.2021 </a:t>
            </a:r>
            <a:r>
              <a:rPr lang="ru-RU" b="1" dirty="0"/>
              <a:t>г. </a:t>
            </a:r>
            <a:r>
              <a:rPr lang="ru-RU" b="1" dirty="0" err="1" smtClean="0"/>
              <a:t>КРИПКиПРО</a:t>
            </a:r>
            <a:r>
              <a:rPr lang="ru-RU" b="1" dirty="0" smtClean="0"/>
              <a:t> с 11</a:t>
            </a:r>
            <a:r>
              <a:rPr lang="ru-RU" b="1" dirty="0" smtClean="0">
                <a:sym typeface="Wingdings" panose="05000000000000000000" pitchFamily="2" charset="2"/>
              </a:rPr>
              <a:t>:00 часов</a:t>
            </a:r>
            <a:r>
              <a:rPr lang="ru-RU" b="1" dirty="0" smtClean="0"/>
              <a:t> </a:t>
            </a:r>
          </a:p>
          <a:p>
            <a:pPr marL="0" indent="0">
              <a:buNone/>
            </a:pPr>
            <a:r>
              <a:rPr lang="ru-RU" b="1" dirty="0" smtClean="0"/>
              <a:t>Семинар «</a:t>
            </a:r>
            <a:r>
              <a:rPr lang="ru-RU" b="1" dirty="0"/>
              <a:t>Конструирование серии творческих заданий с учетом интересов и возрастных возможностей детей дошкольного возраста</a:t>
            </a:r>
            <a:r>
              <a:rPr lang="ru-RU" b="1" dirty="0" smtClean="0"/>
              <a:t>»</a:t>
            </a:r>
          </a:p>
          <a:p>
            <a:pPr marL="0" indent="0" algn="ctr">
              <a:buNone/>
            </a:pPr>
            <a:endParaRPr lang="ru-RU" sz="24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84652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«Кузбасский образовательный форум» 2021 г.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Принимайте участие в фестивале </a:t>
            </a:r>
            <a:r>
              <a:rPr lang="ru-RU" sz="2800" b="1" dirty="0">
                <a:solidFill>
                  <a:srgbClr val="C00000"/>
                </a:solidFill>
              </a:rPr>
              <a:t>мастер-классов</a:t>
            </a: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198" y="1428639"/>
            <a:ext cx="5377602" cy="3676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787"/>
          <a:stretch/>
        </p:blipFill>
        <p:spPr>
          <a:xfrm>
            <a:off x="6019800" y="2981722"/>
            <a:ext cx="3109511" cy="3823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2176"/>
          <a:stretch/>
        </p:blipFill>
        <p:spPr>
          <a:xfrm>
            <a:off x="0" y="2989726"/>
            <a:ext cx="2485413" cy="3847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485413" y="5105400"/>
            <a:ext cx="3534387" cy="1553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Ждем от Вас предложения!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31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Приглашаем педагогов для участия в мероприятиях кафедры гуманитарных и художественно-эстетических дисциплин </a:t>
            </a:r>
            <a:r>
              <a:rPr lang="ru-RU" sz="3200" b="1" dirty="0" err="1" smtClean="0">
                <a:solidFill>
                  <a:srgbClr val="C00000"/>
                </a:solidFill>
              </a:rPr>
              <a:t>КРИПКиПРО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733800"/>
          </a:xfrm>
        </p:spPr>
        <p:txBody>
          <a:bodyPr>
            <a:noAutofit/>
          </a:bodyPr>
          <a:lstStyle/>
          <a:p>
            <a:endParaRPr lang="ru-RU" sz="2400" b="1" dirty="0" smtClean="0"/>
          </a:p>
          <a:p>
            <a:endParaRPr lang="ru-RU" sz="2400" b="1" dirty="0"/>
          </a:p>
          <a:p>
            <a:pPr algn="ctr">
              <a:buNone/>
            </a:pPr>
            <a:endParaRPr lang="ru-RU" sz="2800" dirty="0" smtClean="0"/>
          </a:p>
          <a:p>
            <a:pPr algn="ctr">
              <a:buNone/>
            </a:pPr>
            <a:endParaRPr lang="ru-RU" sz="2800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11937858"/>
              </p:ext>
            </p:extLst>
          </p:nvPr>
        </p:nvGraphicFramePr>
        <p:xfrm>
          <a:off x="304800" y="2743200"/>
          <a:ext cx="8610600" cy="4114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461"/>
                <a:gridCol w="4225572"/>
                <a:gridCol w="3348567"/>
              </a:tblGrid>
              <a:tr h="6304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Дата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Форма и тема  выступления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Участник (ФИО, должность, место работы, тел., </a:t>
                      </a:r>
                      <a:r>
                        <a:rPr lang="en-US" sz="1600" dirty="0" smtClean="0"/>
                        <a:t> e-mail</a:t>
                      </a:r>
                      <a:r>
                        <a:rPr lang="ru-RU" sz="160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</a:tr>
              <a:tr h="1592826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Мастер-класс «_____»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Оригинальный метод обучения и конкретное занятие по совершенствованию практического мастерства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  <a:tr h="1891481"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Педагогическая мастерская «_____»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Форма обучения, которая создает условия для восхождения каждого участника к новому знанию и новому опыту путем самостоятельного или коллективного открытия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5800" y="2286000"/>
            <a:ext cx="7543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 своей заявке напишите тему  мероприятия «__________» 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155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2313" y="3352800"/>
            <a:ext cx="7772400" cy="24161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Предлагаем принять участие в </a:t>
            </a:r>
            <a:r>
              <a:rPr lang="ru-RU" dirty="0" smtClean="0">
                <a:solidFill>
                  <a:srgbClr val="7030A0"/>
                </a:solidFill>
              </a:rPr>
              <a:t>публикации</a:t>
            </a:r>
            <a:r>
              <a:rPr lang="ru-RU" dirty="0">
                <a:solidFill>
                  <a:srgbClr val="7030A0"/>
                </a:solidFill>
              </a:rPr>
              <a:t>, </a:t>
            </a:r>
            <a:r>
              <a:rPr lang="ru-RU" dirty="0" smtClean="0">
                <a:solidFill>
                  <a:srgbClr val="7030A0"/>
                </a:solidFill>
              </a:rPr>
              <a:t>посвященной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300-летию Кузбасса</a:t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«С любовью к Кузбассу …»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22313" y="1219201"/>
            <a:ext cx="7772400" cy="2362199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pPr algn="ctr"/>
            <a:r>
              <a:rPr lang="ru-RU" sz="3000" dirty="0" smtClean="0"/>
              <a:t>Материалы к занятиям по изобразительной деятельности отправляйте на эл. адрес </a:t>
            </a:r>
            <a:r>
              <a:rPr lang="en-US" sz="3000" dirty="0" smtClean="0">
                <a:hlinkClick r:id="rId2"/>
              </a:rPr>
              <a:t>novoselova_valen@vail.ru</a:t>
            </a:r>
            <a:r>
              <a:rPr lang="en-US" sz="3000" dirty="0" smtClean="0"/>
              <a:t> </a:t>
            </a:r>
            <a:r>
              <a:rPr lang="ru-RU" sz="3000" dirty="0" smtClean="0"/>
              <a:t>(</a:t>
            </a:r>
            <a:r>
              <a:rPr lang="ru-RU" sz="3000" dirty="0" err="1" smtClean="0"/>
              <a:t>Новоселовой</a:t>
            </a:r>
            <a:r>
              <a:rPr lang="ru-RU" sz="3000" dirty="0" smtClean="0"/>
              <a:t> В. П.)</a:t>
            </a:r>
            <a:endParaRPr lang="ru-RU" sz="3000" dirty="0"/>
          </a:p>
          <a:p>
            <a:pPr algn="ctr"/>
            <a:r>
              <a:rPr lang="ru-RU" sz="3000" dirty="0" smtClean="0"/>
              <a:t>до 7 декабря 2020 года</a:t>
            </a:r>
            <a:endParaRPr lang="en-US" sz="3000" dirty="0" smtClean="0"/>
          </a:p>
          <a:p>
            <a:pPr algn="ctr"/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313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8650" y="381000"/>
            <a:ext cx="7886700" cy="1371599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rgbClr val="C00000"/>
                </a:solidFill>
              </a:rPr>
              <a:t>Тематика занятия, праздника, </a:t>
            </a:r>
            <a:r>
              <a:rPr lang="ru-RU" altLang="ru-RU" sz="3200" b="1" dirty="0" smtClean="0">
                <a:solidFill>
                  <a:srgbClr val="C00000"/>
                </a:solidFill>
              </a:rPr>
              <a:t>экскурсии может </a:t>
            </a:r>
            <a:r>
              <a:rPr lang="ru-RU" altLang="ru-RU" sz="3200" b="1" dirty="0" smtClean="0">
                <a:solidFill>
                  <a:srgbClr val="C00000"/>
                </a:solidFill>
              </a:rPr>
              <a:t>включать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28650" y="1905000"/>
            <a:ext cx="7886700" cy="4648200"/>
          </a:xfrm>
        </p:spPr>
        <p:txBody>
          <a:bodyPr/>
          <a:lstStyle/>
          <a:p>
            <a:r>
              <a:rPr lang="ru-RU" altLang="ru-RU" sz="2800" dirty="0" smtClean="0"/>
              <a:t>Изобразительное искусство Кузбасских художников</a:t>
            </a:r>
          </a:p>
          <a:p>
            <a:r>
              <a:rPr lang="ru-RU" altLang="ru-RU" sz="2800" dirty="0" smtClean="0"/>
              <a:t>Творчество художников и мастеров декоративно-прикладного искусства</a:t>
            </a:r>
          </a:p>
          <a:p>
            <a:r>
              <a:rPr lang="ru-RU" altLang="ru-RU" sz="2800" dirty="0" smtClean="0"/>
              <a:t>Скульптурные и архитектурные, исторические и природные памятники Кемеровской области</a:t>
            </a:r>
          </a:p>
          <a:p>
            <a:r>
              <a:rPr lang="ru-RU" altLang="ru-RU" sz="2800" dirty="0" smtClean="0"/>
              <a:t>Современный облик городов</a:t>
            </a:r>
          </a:p>
          <a:p>
            <a:r>
              <a:rPr lang="ru-RU" altLang="ru-RU" sz="2800" dirty="0" smtClean="0"/>
              <a:t>Материальная и духовная культура, традиции народов проживающих в Кемеровской области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335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C00000"/>
                </a:solidFill>
              </a:rPr>
              <a:t>План занятия «Скульптура «Золотая </a:t>
            </a:r>
            <a:r>
              <a:rPr lang="ru-RU" sz="3100" b="1" dirty="0" err="1" smtClean="0">
                <a:solidFill>
                  <a:srgbClr val="C00000"/>
                </a:solidFill>
              </a:rPr>
              <a:t>Шория</a:t>
            </a:r>
            <a:r>
              <a:rPr lang="ru-RU" sz="3100" b="1" dirty="0" smtClean="0">
                <a:solidFill>
                  <a:srgbClr val="C00000"/>
                </a:solidFill>
              </a:rPr>
              <a:t>» </a:t>
            </a:r>
            <a:br>
              <a:rPr lang="ru-RU" sz="3100" b="1" dirty="0" smtClean="0">
                <a:solidFill>
                  <a:srgbClr val="C00000"/>
                </a:solidFill>
              </a:rPr>
            </a:br>
            <a:r>
              <a:rPr lang="ru-RU" sz="3100" b="1" dirty="0" smtClean="0">
                <a:solidFill>
                  <a:srgbClr val="C00000"/>
                </a:solidFill>
              </a:rPr>
              <a:t>Виртуальная экскурсия в Таштагол»</a:t>
            </a: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endParaRPr lang="ru-RU" sz="27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67576531"/>
              </p:ext>
            </p:extLst>
          </p:nvPr>
        </p:nvGraphicFramePr>
        <p:xfrm>
          <a:off x="152379" y="1447804"/>
          <a:ext cx="8839220" cy="5080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10"/>
                <a:gridCol w="4419610"/>
              </a:tblGrid>
              <a:tr h="42346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Деятельность </a:t>
                      </a:r>
                      <a:r>
                        <a:rPr lang="ru-RU" sz="1800" dirty="0" smtClean="0">
                          <a:effectLst/>
                        </a:rPr>
                        <a:t>воспитателя</a:t>
                      </a:r>
                      <a:endParaRPr lang="ru-RU" sz="18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Деятельность </a:t>
                      </a:r>
                      <a:r>
                        <a:rPr lang="ru-RU" sz="1800" dirty="0" smtClean="0">
                          <a:effectLst/>
                        </a:rPr>
                        <a:t>детей</a:t>
                      </a:r>
                      <a:endParaRPr lang="ru-RU" sz="1800" dirty="0">
                        <a:effectLst/>
                      </a:endParaRPr>
                    </a:p>
                  </a:txBody>
                  <a:tcPr marL="0" marR="0" marT="0" marB="0" anchor="ctr"/>
                </a:tc>
              </a:tr>
              <a:tr h="41473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Включение в игровую ситуацию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</a:tr>
              <a:tr h="4419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Виртуальное путешествие по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Таштагольскому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МР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</a:tr>
              <a:tr h="4419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Работа над образом монумента «Золотая </a:t>
                      </a:r>
                      <a:r>
                        <a:rPr lang="ru-RU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Шория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</a:tr>
              <a:tr h="4419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Информация о скульпторе Даши </a:t>
                      </a:r>
                      <a:r>
                        <a:rPr lang="ru-RU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Намдакова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</a:tr>
              <a:tr h="4419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Сведения о размере, материале, из которого выполнена скульптура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4882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/>
                </a:tc>
              </a:tr>
              <a:tr h="49331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Рефлексия и фиксация полученных знаний</a:t>
                      </a:r>
                      <a:endParaRPr lang="ru-RU" sz="2000" b="1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5532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XI </a:t>
            </a:r>
            <a:r>
              <a:rPr lang="ru-RU" sz="2800" b="1" dirty="0" smtClean="0">
                <a:solidFill>
                  <a:srgbClr val="C00000"/>
                </a:solidFill>
              </a:rPr>
              <a:t>Областной конкурс «Художественное творчество педагогов», посвященный 300-летию Кузбасса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Номинации</a:t>
            </a:r>
          </a:p>
          <a:p>
            <a:r>
              <a:rPr lang="ru-RU" b="1" i="1" dirty="0" smtClean="0"/>
              <a:t>«В технике, в искусстве и в науке славлю человеческие руки» </a:t>
            </a:r>
          </a:p>
          <a:p>
            <a:r>
              <a:rPr lang="ru-RU" b="1" i="1" dirty="0" smtClean="0"/>
              <a:t>«На родине моей …»</a:t>
            </a:r>
          </a:p>
          <a:p>
            <a:r>
              <a:rPr lang="ru-RU" b="1" i="1" dirty="0" smtClean="0"/>
              <a:t>«Этот город – как цветок деревянный на закате деревянного лета»</a:t>
            </a:r>
          </a:p>
          <a:p>
            <a:r>
              <a:rPr lang="ru-RU" b="1" i="1" dirty="0" smtClean="0"/>
              <a:t>«Живи мой город, многие лета!»</a:t>
            </a:r>
          </a:p>
          <a:p>
            <a:r>
              <a:rPr lang="ru-RU" b="1" i="1" dirty="0" smtClean="0"/>
              <a:t>«Рабочая мелодия Кузбасса»</a:t>
            </a:r>
          </a:p>
          <a:p>
            <a:r>
              <a:rPr lang="ru-RU" b="1" i="1" dirty="0" smtClean="0"/>
              <a:t>«Страница из истории Кузбасса»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X </a:t>
            </a:r>
            <a:r>
              <a:rPr lang="ru-RU" sz="2800" b="1" dirty="0" smtClean="0">
                <a:solidFill>
                  <a:srgbClr val="7030A0"/>
                </a:solidFill>
              </a:rPr>
              <a:t>Областной конкурс «Художественное творчество педагогов», посвященный 75-летию Победы в ВОВ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69" t="4345" r="4586" b="6932"/>
          <a:stretch/>
        </p:blipFill>
        <p:spPr>
          <a:xfrm>
            <a:off x="387615" y="1367636"/>
            <a:ext cx="4031985" cy="5490364"/>
          </a:xfrm>
        </p:spPr>
      </p:pic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12" r="229" b="2616"/>
          <a:stretch/>
        </p:blipFill>
        <p:spPr>
          <a:xfrm>
            <a:off x="4929755" y="1367636"/>
            <a:ext cx="3840401" cy="54903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Программа </a:t>
            </a:r>
            <a:r>
              <a:rPr lang="ru-RU" sz="3200" b="1" dirty="0" err="1" smtClean="0">
                <a:solidFill>
                  <a:srgbClr val="C00000"/>
                </a:solidFill>
              </a:rPr>
              <a:t>веб-семинара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52400" y="914401"/>
          <a:ext cx="8839200" cy="5943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1156"/>
                <a:gridCol w="5238044"/>
              </a:tblGrid>
              <a:tr h="1487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Особенности программы «Маленький художник» в формировании художественных способностей по декоративному рисованию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Миронова Ольга Юрьевна, педагог дополнительного образования МБДОУ №189 «Детский сад комбинированного вида», г. Кемерово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92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Реализация программы «Разноцветный мир» средствами нетрадиционных техник рисования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Носкова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Ольга Юрьевна, педагог дополнительного образования МБДОУ № 94 «Детский сад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общеразвивающего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вида», г. Кемерово</a:t>
                      </a:r>
                    </a:p>
                  </a:txBody>
                  <a:tcPr marL="68580" marR="68580" marT="0" marB="0"/>
                </a:tc>
              </a:tr>
              <a:tr h="11876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Мастер-класс «Чудо-цветок» в технике рисования масляной пастель «Сграфитто»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Терентьева Анна Андреевна, педагог дополнительного образования МАДОУ № 51 «Центр развития ребёнка - детский сад</a:t>
                      </a:r>
                      <a:r>
                        <a:rPr lang="ru-RU" sz="1800" dirty="0" smtClean="0">
                          <a:latin typeface="Calibri"/>
                          <a:ea typeface="Calibri"/>
                          <a:cs typeface="Times New Roman"/>
                        </a:rPr>
                        <a:t>»,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Ленинск-Кузнецкий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 ГО</a:t>
                      </a:r>
                    </a:p>
                  </a:txBody>
                  <a:tcPr marL="68580" marR="68580" marT="0" marB="0"/>
                </a:tc>
              </a:tr>
              <a:tr h="11876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Мастер-класс «Объемная аппликация из кругов «Подсолнух»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Иванова Вера </a:t>
                      </a:r>
                      <a:r>
                        <a:rPr lang="ru-RU" sz="1800" dirty="0" err="1">
                          <a:latin typeface="Calibri"/>
                          <a:ea typeface="Calibri"/>
                          <a:cs typeface="Times New Roman"/>
                        </a:rPr>
                        <a:t>Сократовна</a:t>
                      </a: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, педагог дополнительного образования МБОУ ДО «Дом детского творчества Рудничного района г. Кемерово»</a:t>
                      </a:r>
                    </a:p>
                  </a:txBody>
                  <a:tcPr marL="68580" marR="68580" marT="0" marB="0"/>
                </a:tc>
              </a:tr>
              <a:tr h="11876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Calibri"/>
                          <a:ea typeface="Calibri"/>
                          <a:cs typeface="Times New Roman"/>
                        </a:rPr>
                        <a:t>Мастер-класс «Рисование одуванчика в нетрадиционной технике»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Calibri"/>
                          <a:ea typeface="Calibri"/>
                          <a:cs typeface="Times New Roman"/>
                        </a:rPr>
                        <a:t>Ильина Татьяна Владимировна, педагог дополнительного образования МБОУ ДО «Дом детского творчества Рудничного района г. Кемерово»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Блеск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160020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2013</TotalTime>
  <Words>569</Words>
  <Application>Microsoft Office PowerPoint</Application>
  <PresentationFormat>Экран (4:3)</PresentationFormat>
  <Paragraphs>68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Веб-семинар «Искусство и детская художественная деятельность как средство формирования отношения ребенка к миру и к себе»  10.11.2020</vt:lpstr>
      <vt:lpstr>Предложения от кафедры ГиХЭД для педагогов и воспитателей ДОО</vt:lpstr>
      <vt:lpstr>ВОРКШОП – мастерская, коллективный метод обучения с активным участием каждого</vt:lpstr>
      <vt:lpstr>СЕМИНАР - форма учебно-практических занятий, в которой теория обязательно опирается на практику, предполагает обсуждение сообщений, докладов под руководством преподавателя</vt:lpstr>
      <vt:lpstr>«Кузбасский образовательный форум» 2021 г. Принимайте участие в фестивале мастер-классов</vt:lpstr>
      <vt:lpstr>Приглашаем педагогов для участия в мероприятиях кафедры гуманитарных и художественно-эстетических дисциплин КРИПКиПРО</vt:lpstr>
      <vt:lpstr>Предлагаем принять участие в публикации, посвященной 300-летию Кузбасса  «С любовью к Кузбассу …»</vt:lpstr>
      <vt:lpstr>Тематика занятия, праздника, экскурсии может включать</vt:lpstr>
      <vt:lpstr>План занятия «Скульптура «Золотая Шория»  Виртуальная экскурсия в Таштагол» </vt:lpstr>
      <vt:lpstr>XI Областной конкурс «Художественное творчество педагогов», посвященный 300-летию Кузбасса</vt:lpstr>
      <vt:lpstr>X Областной конкурс «Художественное творчество педагогов», посвященный 75-летию Победы в ВОВ</vt:lpstr>
      <vt:lpstr>Программа веб-семинара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Jei Klein</dc:creator>
  <cp:lastModifiedBy>Jei Klein</cp:lastModifiedBy>
  <cp:revision>172</cp:revision>
  <dcterms:created xsi:type="dcterms:W3CDTF">2006-08-16T00:00:00Z</dcterms:created>
  <dcterms:modified xsi:type="dcterms:W3CDTF">2020-11-08T13:55:47Z</dcterms:modified>
</cp:coreProperties>
</file>