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4"/>
  </p:notesMasterIdLst>
  <p:sldIdLst>
    <p:sldId id="256" r:id="rId2"/>
    <p:sldId id="26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9D18E"/>
    <a:srgbClr val="FF33CC"/>
    <a:srgbClr val="33CCFF"/>
    <a:srgbClr val="FF00FF"/>
    <a:srgbClr val="FFFF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-942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CD4750-59EF-4DC2-A957-E145296D95DD}" type="datetimeFigureOut">
              <a:rPr lang="ru-RU" smtClean="0"/>
              <a:pPr/>
              <a:t>02.12.2019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F4E5EF-0A91-46BF-8CCF-F1B88B2D7A1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549278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F4E5EF-0A91-46BF-8CCF-F1B88B2D7A12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737203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AD045-7EB4-4189-8D2F-75B00ADB70D9}" type="datetimeFigureOut">
              <a:rPr lang="en-GB" smtClean="0"/>
              <a:pPr/>
              <a:t>02/12/2019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C0253-5470-4603-9A5F-8C6A574155C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6484145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AD045-7EB4-4189-8D2F-75B00ADB70D9}" type="datetimeFigureOut">
              <a:rPr lang="en-GB" smtClean="0"/>
              <a:pPr/>
              <a:t>02/12/2019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C0253-5470-4603-9A5F-8C6A574155C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4611966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AD045-7EB4-4189-8D2F-75B00ADB70D9}" type="datetimeFigureOut">
              <a:rPr lang="en-GB" smtClean="0"/>
              <a:pPr/>
              <a:t>02/12/2019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C0253-5470-4603-9A5F-8C6A574155C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4916919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AD045-7EB4-4189-8D2F-75B00ADB70D9}" type="datetimeFigureOut">
              <a:rPr lang="en-GB" smtClean="0"/>
              <a:pPr/>
              <a:t>02/12/2019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C0253-5470-4603-9A5F-8C6A574155C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016099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AD045-7EB4-4189-8D2F-75B00ADB70D9}" type="datetimeFigureOut">
              <a:rPr lang="en-GB" smtClean="0"/>
              <a:pPr/>
              <a:t>02/12/2019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C0253-5470-4603-9A5F-8C6A574155C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7735025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AD045-7EB4-4189-8D2F-75B00ADB70D9}" type="datetimeFigureOut">
              <a:rPr lang="en-GB" smtClean="0"/>
              <a:pPr/>
              <a:t>02/12/2019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C0253-5470-4603-9A5F-8C6A574155C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1605947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AD045-7EB4-4189-8D2F-75B00ADB70D9}" type="datetimeFigureOut">
              <a:rPr lang="en-GB" smtClean="0"/>
              <a:pPr/>
              <a:t>02/12/2019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C0253-5470-4603-9A5F-8C6A574155C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1917057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AD045-7EB4-4189-8D2F-75B00ADB70D9}" type="datetimeFigureOut">
              <a:rPr lang="en-GB" smtClean="0"/>
              <a:pPr/>
              <a:t>02/12/2019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C0253-5470-4603-9A5F-8C6A574155C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1480648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AD045-7EB4-4189-8D2F-75B00ADB70D9}" type="datetimeFigureOut">
              <a:rPr lang="en-GB" smtClean="0"/>
              <a:pPr/>
              <a:t>02/12/2019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C0253-5470-4603-9A5F-8C6A574155C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4555431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AD045-7EB4-4189-8D2F-75B00ADB70D9}" type="datetimeFigureOut">
              <a:rPr lang="en-GB" smtClean="0"/>
              <a:pPr/>
              <a:t>02/12/2019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C0253-5470-4603-9A5F-8C6A574155C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2880568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AD045-7EB4-4189-8D2F-75B00ADB70D9}" type="datetimeFigureOut">
              <a:rPr lang="en-GB" smtClean="0"/>
              <a:pPr/>
              <a:t>02/12/2019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C0253-5470-4603-9A5F-8C6A574155C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1323560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6AD045-7EB4-4189-8D2F-75B00ADB70D9}" type="datetimeFigureOut">
              <a:rPr lang="en-GB" smtClean="0"/>
              <a:pPr/>
              <a:t>02/12/2019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AC0253-5470-4603-9A5F-8C6A574155C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63963615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3" Type="http://schemas.openxmlformats.org/officeDocument/2006/relationships/slide" Target="slide11.xml"/><Relationship Id="rId7" Type="http://schemas.openxmlformats.org/officeDocument/2006/relationships/slide" Target="slide7.xml"/><Relationship Id="rId12" Type="http://schemas.openxmlformats.org/officeDocument/2006/relationships/slide" Target="slide1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.xml"/><Relationship Id="rId11" Type="http://schemas.openxmlformats.org/officeDocument/2006/relationships/slide" Target="slide2.xml"/><Relationship Id="rId5" Type="http://schemas.openxmlformats.org/officeDocument/2006/relationships/slide" Target="slide9.xml"/><Relationship Id="rId10" Type="http://schemas.openxmlformats.org/officeDocument/2006/relationships/slide" Target="slide4.xml"/><Relationship Id="rId4" Type="http://schemas.openxmlformats.org/officeDocument/2006/relationships/slide" Target="slide10.xml"/><Relationship Id="rId9" Type="http://schemas.openxmlformats.org/officeDocument/2006/relationships/slide" Target="slide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avatars.mds.yandex.net/get-pdb/750514/6b59087e-d3a5-4209-9126-1edfa2ae53dc/s1200" TargetMode="External"/><Relationship Id="rId3" Type="http://schemas.openxmlformats.org/officeDocument/2006/relationships/hyperlink" Target="http://germanprints.ru/data/prints/durer/2400_jerome_in_cave/index.php" TargetMode="External"/><Relationship Id="rId7" Type="http://schemas.openxmlformats.org/officeDocument/2006/relationships/hyperlink" Target="https://www.google.com/search?q=%D0%BC%D0%BE%D0%B7%D0%B0%D0%B8%D0%BA%D0%B0+%D1%8D%D1%82%D0%BE&amp;tbm=isch&amp;source=iu&amp;ictx=1&amp;fir=M2ku6b1H8QVQwM:,QOT6expbSdjoHM,/m/0gmk4&amp;vet=1&amp;usg=AI4_-kSeD2UDoLyRf5JkoWBWqTa1eXMhjg&amp;sa=X&amp;ved=2ahUKEwj98fyn8v_kAhWw-ioKHQ_ACtYQ_B0wC3oECAsQAw" TargetMode="External"/><Relationship Id="rId12" Type="http://schemas.openxmlformats.org/officeDocument/2006/relationships/hyperlink" Target="https://cdn-st3.rtr-vesti.ru/vh/pictures/xw/199/751/8.jpg" TargetMode="External"/><Relationship Id="rId2" Type="http://schemas.openxmlformats.org/officeDocument/2006/relationships/hyperlink" Target="http://didaktor.ru/lyubopytnyj-shablon-didakticheskoj-igry-tainstvennoe-slovo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mtpp.ru/wp-content/uploads/fgnmfgmf.png" TargetMode="External"/><Relationship Id="rId11" Type="http://schemas.openxmlformats.org/officeDocument/2006/relationships/hyperlink" Target="https://upload.wikimedia.org/wikipedia/commons/thumb/4/46/Vincent_Willem_van_Gogh_127.jpg/350px-Vincent_Willem_van_Gogh_127.jpg" TargetMode="External"/><Relationship Id="rId5" Type="http://schemas.openxmlformats.org/officeDocument/2006/relationships/hyperlink" Target="https://putidorogi-nn.ru/images/stories/evropa/vatikan/sobor_svyatogo_petra_2.jpg" TargetMode="External"/><Relationship Id="rId10" Type="http://schemas.openxmlformats.org/officeDocument/2006/relationships/hyperlink" Target="http://www.wassilykandinsky.ru/images/works/50.jpg" TargetMode="External"/><Relationship Id="rId4" Type="http://schemas.openxmlformats.org/officeDocument/2006/relationships/hyperlink" Target="https://www.google.com/search?q=%D0%AD%D1%81%D1%82%D0%B0%D0%BC%D0%BF&amp;tbm=isch&amp;source=iu&amp;ictx=1&amp;fir=NKLP51AYdYTf2M:,2yqDdmK4kCerwM,_&amp;vet=1&amp;usg=AI4_-kT4aRoj7QDRm6yq33o6wyWuCsTUhw&amp;sa=X&amp;ved=2ahUKEwjzoqeQ8P_kAhVyk4sKHWMrAlkQ9QEwCnoECAkQBg" TargetMode="External"/><Relationship Id="rId9" Type="http://schemas.openxmlformats.org/officeDocument/2006/relationships/hyperlink" Target="http://proznanie.ru/photo/image1315452162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rgbClr val="A9D18E"/>
            </a:gs>
            <a:gs pos="97000">
              <a:schemeClr val="accent6">
                <a:lumMod val="5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2953824" y="5442333"/>
            <a:ext cx="6300345" cy="1415667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accent6">
                    <a:lumMod val="75000"/>
                  </a:schemeClr>
                </a:solidFill>
              </a:rPr>
              <a:t>Новоселова </a:t>
            </a:r>
            <a:r>
              <a:rPr lang="ru-RU" sz="2800">
                <a:solidFill>
                  <a:schemeClr val="accent6">
                    <a:lumMod val="75000"/>
                  </a:schemeClr>
                </a:solidFill>
              </a:rPr>
              <a:t>Валентина </a:t>
            </a:r>
            <a:r>
              <a:rPr lang="ru-RU" sz="2800" smtClean="0">
                <a:solidFill>
                  <a:schemeClr val="accent6">
                    <a:lumMod val="75000"/>
                  </a:schemeClr>
                </a:solidFill>
              </a:rPr>
              <a:t>Прокопьевна, </a:t>
            </a:r>
            <a:r>
              <a:rPr lang="ru-RU" sz="2800" dirty="0">
                <a:solidFill>
                  <a:schemeClr val="accent6">
                    <a:lumMod val="75000"/>
                  </a:schemeClr>
                </a:solidFill>
              </a:rPr>
              <a:t>методист </a:t>
            </a:r>
            <a:r>
              <a:rPr lang="ru-RU" sz="2800" dirty="0" err="1">
                <a:solidFill>
                  <a:schemeClr val="accent6">
                    <a:lumMod val="75000"/>
                  </a:schemeClr>
                </a:solidFill>
              </a:rPr>
              <a:t>КРИПКиПРО</a:t>
            </a:r>
            <a:endParaRPr lang="ru-RU" sz="2800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ru-RU" sz="2800" dirty="0"/>
          </a:p>
          <a:p>
            <a:endParaRPr lang="ru-RU" sz="28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/>
          <a:srcRect b="40390"/>
          <a:stretch/>
        </p:blipFill>
        <p:spPr>
          <a:xfrm>
            <a:off x="1031631" y="1124004"/>
            <a:ext cx="9446967" cy="2927491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6" name="Прямоугольник 5"/>
          <p:cNvSpPr/>
          <p:nvPr/>
        </p:nvSpPr>
        <p:spPr>
          <a:xfrm>
            <a:off x="0" y="167402"/>
            <a:ext cx="12192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Музеи, понятия, направления в искусстве</a:t>
            </a:r>
            <a:r>
              <a:rPr lang="ru-RU" sz="4800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4800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4800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972019" y="4223267"/>
            <a:ext cx="81414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Дидактическая игра</a:t>
            </a:r>
            <a:endParaRPr lang="ru-RU" sz="48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711801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4000">
              <a:srgbClr val="A9D18E"/>
            </a:gs>
            <a:gs pos="97000">
              <a:schemeClr val="accent6">
                <a:lumMod val="5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6309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Правила дидактической игры</a:t>
            </a:r>
            <a:endParaRPr lang="ru-RU" b="1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199" y="1397480"/>
            <a:ext cx="10824713" cy="546052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Ученики </a:t>
            </a:r>
            <a:r>
              <a:rPr lang="ru-RU" sz="3200" b="1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должны ответить на ряд вопросов. </a:t>
            </a:r>
            <a:r>
              <a:rPr lang="ru-RU" sz="32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Каждый </a:t>
            </a:r>
            <a:r>
              <a:rPr lang="ru-RU" sz="3200" b="1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ответ будет приближать их к разгадке слова, «спрятанного» по </a:t>
            </a:r>
            <a:r>
              <a:rPr lang="ru-RU" sz="32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вертикали (слайд с таблицей для ответов  и управляющими кнопками называется «табло»)</a:t>
            </a:r>
          </a:p>
          <a:p>
            <a:r>
              <a:rPr lang="ru-RU" sz="32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Щелчком </a:t>
            </a:r>
            <a:r>
              <a:rPr lang="ru-RU" sz="3200" b="1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по </a:t>
            </a:r>
            <a:r>
              <a:rPr lang="ru-RU" sz="32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номеру на «табло» появляется </a:t>
            </a:r>
            <a:r>
              <a:rPr lang="ru-RU" sz="3200" b="1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слайд с </a:t>
            </a:r>
            <a:r>
              <a:rPr lang="ru-RU" sz="32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вопросом</a:t>
            </a:r>
            <a:endParaRPr lang="ru-RU" sz="3200" b="1" dirty="0" smtClean="0">
              <a:solidFill>
                <a:schemeClr val="accent6">
                  <a:lumMod val="20000"/>
                  <a:lumOff val="80000"/>
                </a:schemeClr>
              </a:solidFill>
            </a:endParaRPr>
          </a:p>
          <a:p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</a:rPr>
              <a:t>Щелчком </a:t>
            </a:r>
            <a:r>
              <a:rPr lang="ru-RU" sz="3200" b="1" dirty="0">
                <a:solidFill>
                  <a:schemeClr val="accent6">
                    <a:lumMod val="75000"/>
                  </a:schemeClr>
                </a:solidFill>
              </a:rPr>
              <a:t>по </a:t>
            </a:r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</a:rPr>
              <a:t>слову </a:t>
            </a:r>
            <a:r>
              <a:rPr lang="ru-RU" sz="3200" b="1" dirty="0">
                <a:solidFill>
                  <a:schemeClr val="accent6">
                    <a:lumMod val="75000"/>
                  </a:schemeClr>
                </a:solidFill>
              </a:rPr>
              <a:t>«табло</a:t>
            </a:r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</a:rPr>
              <a:t>» (на слайде с вопросам) возвращаетесь  на слайд «табло». </a:t>
            </a:r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</a:rPr>
              <a:t>Н</a:t>
            </a:r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</a:rPr>
              <a:t>е </a:t>
            </a:r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</a:rPr>
              <a:t>отгадав слово, можно получить подсказку</a:t>
            </a:r>
            <a:r>
              <a:rPr lang="ru-RU" sz="32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</a:rPr>
              <a:t>– </a:t>
            </a:r>
            <a:r>
              <a:rPr lang="ru-RU" sz="3200" b="1" dirty="0">
                <a:solidFill>
                  <a:schemeClr val="accent6">
                    <a:lumMod val="75000"/>
                  </a:schemeClr>
                </a:solidFill>
              </a:rPr>
              <a:t>эта первая буква, выделенная </a:t>
            </a:r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</a:rPr>
              <a:t>цветном</a:t>
            </a:r>
            <a:endParaRPr lang="ru-RU" sz="3200" b="1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</a:rPr>
              <a:t>Щелчком на  слово «ответ» появляется нужное слово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Управляющая кнопка: возврат 3">
            <a:hlinkClick r:id="" action="ppaction://hlinkshowjump?jump=lastslideviewed" highlightClick="1"/>
          </p:cNvPr>
          <p:cNvSpPr/>
          <p:nvPr/>
        </p:nvSpPr>
        <p:spPr>
          <a:xfrm>
            <a:off x="11457542" y="6334699"/>
            <a:ext cx="506776" cy="429658"/>
          </a:xfrm>
          <a:prstGeom prst="actionButtonReturn">
            <a:avLst/>
          </a:prstGeom>
          <a:solidFill>
            <a:srgbClr val="A9D18E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10961783" y="6334699"/>
            <a:ext cx="392017" cy="429658"/>
          </a:xfrm>
          <a:prstGeom prst="actionButtonForwardNext">
            <a:avLst/>
          </a:prstGeom>
          <a:solidFill>
            <a:srgbClr val="A9D18E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51407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4000">
              <a:srgbClr val="A9D18E"/>
            </a:gs>
            <a:gs pos="97000">
              <a:schemeClr val="accent6">
                <a:lumMod val="5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Box 8">
            <a:extLst>
              <a:ext uri="{FF2B5EF4-FFF2-40B4-BE49-F238E27FC236}">
                <a16:creationId xmlns:a16="http://schemas.microsoft.com/office/drawing/2014/main" xmlns="" id="{0C74749F-E1D3-4F92-82A9-3BF2260B52AB}"/>
              </a:ext>
            </a:extLst>
          </p:cNvPr>
          <p:cNvSpPr/>
          <p:nvPr/>
        </p:nvSpPr>
        <p:spPr>
          <a:xfrm>
            <a:off x="2595469" y="5498954"/>
            <a:ext cx="5400000" cy="540000"/>
          </a:xfrm>
          <a:prstGeom prst="round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САНКТ-ПЕТЕРБУРГ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 Box 7">
            <a:extLst>
              <a:ext uri="{FF2B5EF4-FFF2-40B4-BE49-F238E27FC236}">
                <a16:creationId xmlns:a16="http://schemas.microsoft.com/office/drawing/2014/main" xmlns="" id="{6D7B9F11-450D-4F84-AC6E-E09B65E7054E}"/>
              </a:ext>
            </a:extLst>
          </p:cNvPr>
          <p:cNvSpPr/>
          <p:nvPr/>
        </p:nvSpPr>
        <p:spPr>
          <a:xfrm>
            <a:off x="2595469" y="4826409"/>
            <a:ext cx="5400000" cy="540000"/>
          </a:xfrm>
          <a:prstGeom prst="roundRect">
            <a:avLst/>
          </a:prstGeom>
          <a:noFill/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ИВОПИСЬ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20000"/>
                  <a:lumOff val="8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Text Box 6">
            <a:extLst>
              <a:ext uri="{FF2B5EF4-FFF2-40B4-BE49-F238E27FC236}">
                <a16:creationId xmlns:a16="http://schemas.microsoft.com/office/drawing/2014/main" xmlns="" id="{A0009D8B-9239-42CA-BA4B-976CFC31811B}"/>
              </a:ext>
            </a:extLst>
          </p:cNvPr>
          <p:cNvSpPr/>
          <p:nvPr/>
        </p:nvSpPr>
        <p:spPr>
          <a:xfrm>
            <a:off x="2595469" y="4153864"/>
            <a:ext cx="5400000" cy="540000"/>
          </a:xfrm>
          <a:prstGeom prst="roundRect">
            <a:avLst/>
          </a:prstGeom>
          <a:noFill/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БСТРАКЦИОНИЗМ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20000"/>
                  <a:lumOff val="80000"/>
                </a:scheme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Box 5">
            <a:extLst>
              <a:ext uri="{FF2B5EF4-FFF2-40B4-BE49-F238E27FC236}">
                <a16:creationId xmlns:a16="http://schemas.microsoft.com/office/drawing/2014/main" xmlns="" id="{9FD38C94-76AF-4E7C-AEA9-9232CC6E9B2E}"/>
              </a:ext>
            </a:extLst>
          </p:cNvPr>
          <p:cNvSpPr/>
          <p:nvPr/>
        </p:nvSpPr>
        <p:spPr>
          <a:xfrm>
            <a:off x="2595469" y="3481319"/>
            <a:ext cx="5400000" cy="540000"/>
          </a:xfrm>
          <a:prstGeom prst="roundRect">
            <a:avLst/>
          </a:prstGeom>
          <a:noFill/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РИПТИХ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20000"/>
                  <a:lumOff val="8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Text Box 4">
            <a:extLst>
              <a:ext uri="{FF2B5EF4-FFF2-40B4-BE49-F238E27FC236}">
                <a16:creationId xmlns:a16="http://schemas.microsoft.com/office/drawing/2014/main" xmlns="" id="{69257D28-F386-4D70-953E-C55A842477DC}"/>
              </a:ext>
            </a:extLst>
          </p:cNvPr>
          <p:cNvSpPr/>
          <p:nvPr/>
        </p:nvSpPr>
        <p:spPr>
          <a:xfrm>
            <a:off x="2595469" y="2808774"/>
            <a:ext cx="5400000" cy="540000"/>
          </a:xfrm>
          <a:prstGeom prst="roundRect">
            <a:avLst/>
          </a:prstGeom>
          <a:noFill/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МПРЕССИОНИЗМ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20000"/>
                  <a:lumOff val="8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Text Box 3">
            <a:extLst>
              <a:ext uri="{FF2B5EF4-FFF2-40B4-BE49-F238E27FC236}">
                <a16:creationId xmlns:a16="http://schemas.microsoft.com/office/drawing/2014/main" xmlns="" id="{C28A6EFA-9150-4E19-9A3D-722C10AF3B1A}"/>
              </a:ext>
            </a:extLst>
          </p:cNvPr>
          <p:cNvSpPr/>
          <p:nvPr/>
        </p:nvSpPr>
        <p:spPr>
          <a:xfrm>
            <a:off x="2595469" y="2136229"/>
            <a:ext cx="5400000" cy="540000"/>
          </a:xfrm>
          <a:prstGeom prst="roundRect">
            <a:avLst/>
          </a:prstGeom>
          <a:noFill/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ОЗАИКА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20000"/>
                  <a:lumOff val="80000"/>
                </a:scheme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Box 2">
            <a:extLst>
              <a:ext uri="{FF2B5EF4-FFF2-40B4-BE49-F238E27FC236}">
                <a16:creationId xmlns:a16="http://schemas.microsoft.com/office/drawing/2014/main" xmlns="" id="{073ABD7A-58B2-4A76-9EAD-7A08E8F38A4F}"/>
              </a:ext>
            </a:extLst>
          </p:cNvPr>
          <p:cNvSpPr/>
          <p:nvPr/>
        </p:nvSpPr>
        <p:spPr>
          <a:xfrm>
            <a:off x="2595469" y="1463684"/>
            <a:ext cx="5400000" cy="540000"/>
          </a:xfrm>
          <a:prstGeom prst="roundRect">
            <a:avLst/>
          </a:prstGeom>
          <a:noFill/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ЕНЕССАНС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20000"/>
                  <a:lumOff val="80000"/>
                </a:scheme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Box 1">
            <a:extLst>
              <a:ext uri="{FF2B5EF4-FFF2-40B4-BE49-F238E27FC236}">
                <a16:creationId xmlns:a16="http://schemas.microsoft.com/office/drawing/2014/main" xmlns="" id="{DD0D9E27-2CE8-40E0-85E5-879E00BA47F6}"/>
              </a:ext>
            </a:extLst>
          </p:cNvPr>
          <p:cNvSpPr/>
          <p:nvPr/>
        </p:nvSpPr>
        <p:spPr>
          <a:xfrm>
            <a:off x="2595469" y="791139"/>
            <a:ext cx="5400000" cy="540000"/>
          </a:xfrm>
          <a:prstGeom prst="roundRect">
            <a:avLst/>
          </a:prstGeom>
          <a:noFill/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СТАМП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20000"/>
                  <a:lumOff val="80000"/>
                </a:scheme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Answer 8">
            <a:extLst>
              <a:ext uri="{FF2B5EF4-FFF2-40B4-BE49-F238E27FC236}">
                <a16:creationId xmlns:a16="http://schemas.microsoft.com/office/drawing/2014/main" xmlns="" id="{E2BF0D99-8FC2-4962-8C13-88FF66A47E23}"/>
              </a:ext>
            </a:extLst>
          </p:cNvPr>
          <p:cNvSpPr/>
          <p:nvPr/>
        </p:nvSpPr>
        <p:spPr>
          <a:xfrm>
            <a:off x="8118411" y="5498954"/>
            <a:ext cx="1440000" cy="540000"/>
          </a:xfrm>
          <a:prstGeom prst="roundRect">
            <a:avLst/>
          </a:prstGeom>
          <a:solidFill>
            <a:schemeClr val="tx1">
              <a:alpha val="0"/>
            </a:schemeClr>
          </a:solidFill>
          <a:ln w="38100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ОТВЕТ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0" name="Answer 7">
            <a:extLst>
              <a:ext uri="{FF2B5EF4-FFF2-40B4-BE49-F238E27FC236}">
                <a16:creationId xmlns:a16="http://schemas.microsoft.com/office/drawing/2014/main" xmlns="" id="{5CDDB98E-21D5-46C8-A454-6357244CA463}"/>
              </a:ext>
            </a:extLst>
          </p:cNvPr>
          <p:cNvSpPr/>
          <p:nvPr/>
        </p:nvSpPr>
        <p:spPr>
          <a:xfrm>
            <a:off x="8118411" y="4826409"/>
            <a:ext cx="1440000" cy="540000"/>
          </a:xfrm>
          <a:prstGeom prst="roundRect">
            <a:avLst/>
          </a:prstGeom>
          <a:solidFill>
            <a:schemeClr val="tx1">
              <a:alpha val="0"/>
            </a:schemeClr>
          </a:solidFill>
          <a:ln w="38100" cap="flat" cmpd="sng" algn="ctr">
            <a:solidFill>
              <a:schemeClr val="accent6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ОТВЕТ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20000"/>
                  <a:lumOff val="8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9" name="Answer 6">
            <a:extLst>
              <a:ext uri="{FF2B5EF4-FFF2-40B4-BE49-F238E27FC236}">
                <a16:creationId xmlns:a16="http://schemas.microsoft.com/office/drawing/2014/main" xmlns="" id="{16993179-E249-49B6-AE39-2649159BBDE9}"/>
              </a:ext>
            </a:extLst>
          </p:cNvPr>
          <p:cNvSpPr/>
          <p:nvPr/>
        </p:nvSpPr>
        <p:spPr>
          <a:xfrm>
            <a:off x="8118411" y="4153864"/>
            <a:ext cx="1440000" cy="540000"/>
          </a:xfrm>
          <a:prstGeom prst="roundRect">
            <a:avLst/>
          </a:prstGeom>
          <a:solidFill>
            <a:schemeClr val="tx1">
              <a:alpha val="0"/>
            </a:schemeClr>
          </a:solidFill>
          <a:ln w="38100" cap="flat" cmpd="sng" algn="ctr">
            <a:solidFill>
              <a:schemeClr val="accent6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ОТВЕТ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20000"/>
                  <a:lumOff val="8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8" name="Answer 5">
            <a:extLst>
              <a:ext uri="{FF2B5EF4-FFF2-40B4-BE49-F238E27FC236}">
                <a16:creationId xmlns:a16="http://schemas.microsoft.com/office/drawing/2014/main" xmlns="" id="{F8D64888-796D-412E-8ACA-05CFAC257DED}"/>
              </a:ext>
            </a:extLst>
          </p:cNvPr>
          <p:cNvSpPr/>
          <p:nvPr/>
        </p:nvSpPr>
        <p:spPr>
          <a:xfrm>
            <a:off x="8118411" y="3481319"/>
            <a:ext cx="1440000" cy="540000"/>
          </a:xfrm>
          <a:prstGeom prst="roundRect">
            <a:avLst/>
          </a:prstGeom>
          <a:solidFill>
            <a:schemeClr val="tx1">
              <a:alpha val="0"/>
            </a:schemeClr>
          </a:solidFill>
          <a:ln w="38100" cap="flat" cmpd="sng" algn="ctr">
            <a:solidFill>
              <a:schemeClr val="accent6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ОТВЕТ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20000"/>
                  <a:lumOff val="8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7" name="Answer 4">
            <a:extLst>
              <a:ext uri="{FF2B5EF4-FFF2-40B4-BE49-F238E27FC236}">
                <a16:creationId xmlns:a16="http://schemas.microsoft.com/office/drawing/2014/main" xmlns="" id="{C82C4522-3254-4147-8FCE-8BEF1AB1EE5C}"/>
              </a:ext>
            </a:extLst>
          </p:cNvPr>
          <p:cNvSpPr/>
          <p:nvPr/>
        </p:nvSpPr>
        <p:spPr>
          <a:xfrm>
            <a:off x="8118411" y="2808774"/>
            <a:ext cx="1440000" cy="540000"/>
          </a:xfrm>
          <a:prstGeom prst="roundRect">
            <a:avLst/>
          </a:prstGeom>
          <a:solidFill>
            <a:schemeClr val="tx1">
              <a:alpha val="0"/>
            </a:schemeClr>
          </a:solidFill>
          <a:ln w="38100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ОТВЕТ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20000"/>
                  <a:lumOff val="8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6" name="Answer 3">
            <a:extLst>
              <a:ext uri="{FF2B5EF4-FFF2-40B4-BE49-F238E27FC236}">
                <a16:creationId xmlns:a16="http://schemas.microsoft.com/office/drawing/2014/main" xmlns="" id="{C7D5187F-47F1-4EDF-9B4E-8E927B7304C2}"/>
              </a:ext>
            </a:extLst>
          </p:cNvPr>
          <p:cNvSpPr/>
          <p:nvPr/>
        </p:nvSpPr>
        <p:spPr>
          <a:xfrm>
            <a:off x="8118411" y="2136229"/>
            <a:ext cx="1440000" cy="540000"/>
          </a:xfrm>
          <a:prstGeom prst="roundRect">
            <a:avLst/>
          </a:prstGeom>
          <a:solidFill>
            <a:schemeClr val="tx1">
              <a:alpha val="0"/>
            </a:schemeClr>
          </a:solidFill>
          <a:ln w="38100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ОТВЕТ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20000"/>
                  <a:lumOff val="8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Answer 2">
            <a:extLst>
              <a:ext uri="{FF2B5EF4-FFF2-40B4-BE49-F238E27FC236}">
                <a16:creationId xmlns:a16="http://schemas.microsoft.com/office/drawing/2014/main" xmlns="" id="{BEA12CB9-A1E1-41CA-942B-1E36C3F2037A}"/>
              </a:ext>
            </a:extLst>
          </p:cNvPr>
          <p:cNvSpPr/>
          <p:nvPr/>
        </p:nvSpPr>
        <p:spPr>
          <a:xfrm>
            <a:off x="8118411" y="1463684"/>
            <a:ext cx="1440000" cy="540000"/>
          </a:xfrm>
          <a:prstGeom prst="roundRect">
            <a:avLst/>
          </a:prstGeom>
          <a:solidFill>
            <a:schemeClr val="tx1">
              <a:alpha val="0"/>
            </a:schemeClr>
          </a:solidFill>
          <a:ln w="38100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ОТВЕТ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20000"/>
                  <a:lumOff val="8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4" name="Answer 1">
            <a:extLst>
              <a:ext uri="{FF2B5EF4-FFF2-40B4-BE49-F238E27FC236}">
                <a16:creationId xmlns:a16="http://schemas.microsoft.com/office/drawing/2014/main" xmlns="" id="{45DDE3E4-540E-4D4A-868E-83DA638CA69A}"/>
              </a:ext>
            </a:extLst>
          </p:cNvPr>
          <p:cNvSpPr/>
          <p:nvPr/>
        </p:nvSpPr>
        <p:spPr>
          <a:xfrm>
            <a:off x="8118411" y="791139"/>
            <a:ext cx="1440000" cy="540000"/>
          </a:xfrm>
          <a:prstGeom prst="roundRect">
            <a:avLst/>
          </a:prstGeom>
          <a:solidFill>
            <a:schemeClr val="tx1">
              <a:alpha val="0"/>
            </a:schemeClr>
          </a:solidFill>
          <a:ln w="38100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ОТВЕТ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20000"/>
                  <a:lumOff val="8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1" name="8">
            <a:hlinkClick r:id="rId3" action="ppaction://hlinksldjump"/>
            <a:extLst>
              <a:ext uri="{FF2B5EF4-FFF2-40B4-BE49-F238E27FC236}">
                <a16:creationId xmlns:a16="http://schemas.microsoft.com/office/drawing/2014/main" xmlns="" id="{E6D90837-91D4-493F-9907-5DBBCCFA2EB4}"/>
              </a:ext>
            </a:extLst>
          </p:cNvPr>
          <p:cNvSpPr/>
          <p:nvPr/>
        </p:nvSpPr>
        <p:spPr>
          <a:xfrm>
            <a:off x="1254955" y="5498954"/>
            <a:ext cx="540000" cy="540000"/>
          </a:xfrm>
          <a:prstGeom prst="round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</a:t>
            </a:r>
          </a:p>
        </p:txBody>
      </p:sp>
      <p:sp>
        <p:nvSpPr>
          <p:cNvPr id="42" name="7">
            <a:hlinkClick r:id="rId4" action="ppaction://hlinksldjump"/>
            <a:extLst>
              <a:ext uri="{FF2B5EF4-FFF2-40B4-BE49-F238E27FC236}">
                <a16:creationId xmlns:a16="http://schemas.microsoft.com/office/drawing/2014/main" xmlns="" id="{8EC9633C-51A7-4807-8507-9BD6EC66B15B}"/>
              </a:ext>
            </a:extLst>
          </p:cNvPr>
          <p:cNvSpPr/>
          <p:nvPr/>
        </p:nvSpPr>
        <p:spPr>
          <a:xfrm>
            <a:off x="1254955" y="4826409"/>
            <a:ext cx="540000" cy="540000"/>
          </a:xfrm>
          <a:prstGeom prst="roundRect">
            <a:avLst/>
          </a:prstGeom>
          <a:noFill/>
          <a:ln w="38100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7</a:t>
            </a:r>
          </a:p>
        </p:txBody>
      </p:sp>
      <p:sp>
        <p:nvSpPr>
          <p:cNvPr id="43" name="6">
            <a:hlinkClick r:id="rId5" action="ppaction://hlinksldjump"/>
            <a:extLst>
              <a:ext uri="{FF2B5EF4-FFF2-40B4-BE49-F238E27FC236}">
                <a16:creationId xmlns:a16="http://schemas.microsoft.com/office/drawing/2014/main" xmlns="" id="{42A06559-42A6-48E8-A923-C239F9D91775}"/>
              </a:ext>
            </a:extLst>
          </p:cNvPr>
          <p:cNvSpPr/>
          <p:nvPr/>
        </p:nvSpPr>
        <p:spPr>
          <a:xfrm>
            <a:off x="1254955" y="4153864"/>
            <a:ext cx="540000" cy="540000"/>
          </a:xfrm>
          <a:prstGeom prst="roundRect">
            <a:avLst/>
          </a:prstGeom>
          <a:noFill/>
          <a:ln w="38100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6</a:t>
            </a:r>
          </a:p>
        </p:txBody>
      </p:sp>
      <p:sp>
        <p:nvSpPr>
          <p:cNvPr id="44" name="5">
            <a:hlinkClick r:id="rId6" action="ppaction://hlinksldjump"/>
            <a:extLst>
              <a:ext uri="{FF2B5EF4-FFF2-40B4-BE49-F238E27FC236}">
                <a16:creationId xmlns:a16="http://schemas.microsoft.com/office/drawing/2014/main" xmlns="" id="{D754292B-1ADA-4669-8D84-ACA56E6638AD}"/>
              </a:ext>
            </a:extLst>
          </p:cNvPr>
          <p:cNvSpPr/>
          <p:nvPr/>
        </p:nvSpPr>
        <p:spPr>
          <a:xfrm>
            <a:off x="1254955" y="3481319"/>
            <a:ext cx="540000" cy="540000"/>
          </a:xfrm>
          <a:prstGeom prst="roundRect">
            <a:avLst/>
          </a:prstGeom>
          <a:noFill/>
          <a:ln w="38100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</a:t>
            </a:r>
          </a:p>
        </p:txBody>
      </p:sp>
      <p:sp>
        <p:nvSpPr>
          <p:cNvPr id="45" name="4">
            <a:hlinkClick r:id="rId7" action="ppaction://hlinksldjump"/>
            <a:extLst>
              <a:ext uri="{FF2B5EF4-FFF2-40B4-BE49-F238E27FC236}">
                <a16:creationId xmlns:a16="http://schemas.microsoft.com/office/drawing/2014/main" xmlns="" id="{56AD2936-E570-4D4A-A71E-EF687E3662E3}"/>
              </a:ext>
            </a:extLst>
          </p:cNvPr>
          <p:cNvSpPr/>
          <p:nvPr/>
        </p:nvSpPr>
        <p:spPr>
          <a:xfrm>
            <a:off x="1254955" y="2808774"/>
            <a:ext cx="540000" cy="540000"/>
          </a:xfrm>
          <a:prstGeom prst="roundRect">
            <a:avLst/>
          </a:prstGeom>
          <a:noFill/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</a:t>
            </a:r>
          </a:p>
        </p:txBody>
      </p:sp>
      <p:sp>
        <p:nvSpPr>
          <p:cNvPr id="46" name="2">
            <a:hlinkClick r:id="rId8" action="ppaction://hlinksldjump"/>
            <a:extLst>
              <a:ext uri="{FF2B5EF4-FFF2-40B4-BE49-F238E27FC236}">
                <a16:creationId xmlns:a16="http://schemas.microsoft.com/office/drawing/2014/main" xmlns="" id="{1E46EC9B-3EC2-49E8-A086-EC9352801898}"/>
              </a:ext>
            </a:extLst>
          </p:cNvPr>
          <p:cNvSpPr/>
          <p:nvPr/>
        </p:nvSpPr>
        <p:spPr>
          <a:xfrm>
            <a:off x="1254955" y="2136229"/>
            <a:ext cx="540000" cy="540000"/>
          </a:xfrm>
          <a:prstGeom prst="roundRect">
            <a:avLst/>
          </a:prstGeom>
          <a:noFill/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</a:t>
            </a:r>
          </a:p>
        </p:txBody>
      </p:sp>
      <p:sp>
        <p:nvSpPr>
          <p:cNvPr id="47" name="1">
            <a:hlinkClick r:id="rId9" action="ppaction://hlinksldjump"/>
            <a:extLst>
              <a:ext uri="{FF2B5EF4-FFF2-40B4-BE49-F238E27FC236}">
                <a16:creationId xmlns:a16="http://schemas.microsoft.com/office/drawing/2014/main" xmlns="" id="{94B92393-3677-4610-A18D-36990D690392}"/>
              </a:ext>
            </a:extLst>
          </p:cNvPr>
          <p:cNvSpPr/>
          <p:nvPr/>
        </p:nvSpPr>
        <p:spPr>
          <a:xfrm>
            <a:off x="1254955" y="1463684"/>
            <a:ext cx="540000" cy="540000"/>
          </a:xfrm>
          <a:prstGeom prst="roundRect">
            <a:avLst/>
          </a:prstGeom>
          <a:noFill/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</a:t>
            </a:r>
          </a:p>
        </p:txBody>
      </p:sp>
      <p:sp>
        <p:nvSpPr>
          <p:cNvPr id="48" name="1">
            <a:hlinkClick r:id="rId10" action="ppaction://hlinksldjump"/>
            <a:extLst>
              <a:ext uri="{FF2B5EF4-FFF2-40B4-BE49-F238E27FC236}">
                <a16:creationId xmlns:a16="http://schemas.microsoft.com/office/drawing/2014/main" xmlns="" id="{6C447ED3-B112-4300-A271-EF138A6B8971}"/>
              </a:ext>
            </a:extLst>
          </p:cNvPr>
          <p:cNvSpPr/>
          <p:nvPr/>
        </p:nvSpPr>
        <p:spPr>
          <a:xfrm>
            <a:off x="1254955" y="791139"/>
            <a:ext cx="540000" cy="540000"/>
          </a:xfrm>
          <a:prstGeom prst="roundRect">
            <a:avLst/>
          </a:prstGeom>
          <a:noFill/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</a:t>
            </a:r>
          </a:p>
        </p:txBody>
      </p:sp>
      <p:sp>
        <p:nvSpPr>
          <p:cNvPr id="34" name="Red Text Box">
            <a:hlinkClick r:id="rId11" action="ppaction://hlinksldjump"/>
            <a:extLst>
              <a:ext uri="{FF2B5EF4-FFF2-40B4-BE49-F238E27FC236}">
                <a16:creationId xmlns:a16="http://schemas.microsoft.com/office/drawing/2014/main" xmlns="" id="{A312FCBC-38A3-41B5-B018-A6EEBDE40275}"/>
              </a:ext>
            </a:extLst>
          </p:cNvPr>
          <p:cNvSpPr/>
          <p:nvPr/>
        </p:nvSpPr>
        <p:spPr>
          <a:xfrm rot="10800000">
            <a:off x="10829580" y="0"/>
            <a:ext cx="1362419" cy="213622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Правила игры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6" name="Green Text Box">
            <a:extLst>
              <a:ext uri="{FF2B5EF4-FFF2-40B4-BE49-F238E27FC236}">
                <a16:creationId xmlns:a16="http://schemas.microsoft.com/office/drawing/2014/main" xmlns="" id="{37723D27-7D5D-4EC1-A5A2-A76D5479F019}"/>
              </a:ext>
            </a:extLst>
          </p:cNvPr>
          <p:cNvSpPr/>
          <p:nvPr/>
        </p:nvSpPr>
        <p:spPr>
          <a:xfrm rot="10800000">
            <a:off x="10829580" y="4153863"/>
            <a:ext cx="1362420" cy="269862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lIns="0" tIns="0" rIns="0" bIns="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Информационные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12" action="ppaction://hlinksldjump"/>
              </a:rPr>
              <a:t>источники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7" name="Letter 7">
            <a:extLst>
              <a:ext uri="{FF2B5EF4-FFF2-40B4-BE49-F238E27FC236}">
                <a16:creationId xmlns:a16="http://schemas.microsoft.com/office/drawing/2014/main" xmlns="" id="{B5320894-80D6-49C3-AFD8-4EF18994E899}"/>
              </a:ext>
            </a:extLst>
          </p:cNvPr>
          <p:cNvSpPr/>
          <p:nvPr/>
        </p:nvSpPr>
        <p:spPr>
          <a:xfrm>
            <a:off x="1993998" y="4826409"/>
            <a:ext cx="540000" cy="540000"/>
          </a:xfrm>
          <a:prstGeom prst="roundRect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Ж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Letter 6">
            <a:extLst>
              <a:ext uri="{FF2B5EF4-FFF2-40B4-BE49-F238E27FC236}">
                <a16:creationId xmlns:a16="http://schemas.microsoft.com/office/drawing/2014/main" xmlns="" id="{B00A2994-A998-40ED-80BE-4FA5F442005E}"/>
              </a:ext>
            </a:extLst>
          </p:cNvPr>
          <p:cNvSpPr/>
          <p:nvPr/>
        </p:nvSpPr>
        <p:spPr>
          <a:xfrm>
            <a:off x="1993998" y="4153864"/>
            <a:ext cx="540000" cy="540000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9" name="Letter 5">
            <a:extLst>
              <a:ext uri="{FF2B5EF4-FFF2-40B4-BE49-F238E27FC236}">
                <a16:creationId xmlns:a16="http://schemas.microsoft.com/office/drawing/2014/main" xmlns="" id="{7619150D-0EF2-471C-A7EA-5B223AB215BE}"/>
              </a:ext>
            </a:extLst>
          </p:cNvPr>
          <p:cNvSpPr/>
          <p:nvPr/>
        </p:nvSpPr>
        <p:spPr>
          <a:xfrm>
            <a:off x="1993998" y="3481319"/>
            <a:ext cx="540000" cy="540000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0" name="Letter 4">
            <a:extLst>
              <a:ext uri="{FF2B5EF4-FFF2-40B4-BE49-F238E27FC236}">
                <a16:creationId xmlns:a16="http://schemas.microsoft.com/office/drawing/2014/main" xmlns="" id="{9C674482-65BB-4F8A-B61E-F21FBF81973E}"/>
              </a:ext>
            </a:extLst>
          </p:cNvPr>
          <p:cNvSpPr/>
          <p:nvPr/>
        </p:nvSpPr>
        <p:spPr>
          <a:xfrm>
            <a:off x="1993998" y="2808774"/>
            <a:ext cx="540000" cy="540000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9" name="Letter 3">
            <a:extLst>
              <a:ext uri="{FF2B5EF4-FFF2-40B4-BE49-F238E27FC236}">
                <a16:creationId xmlns:a16="http://schemas.microsoft.com/office/drawing/2014/main" xmlns="" id="{0A42B53B-FF1C-4120-906D-9B18C3B5BBD3}"/>
              </a:ext>
            </a:extLst>
          </p:cNvPr>
          <p:cNvSpPr/>
          <p:nvPr/>
        </p:nvSpPr>
        <p:spPr>
          <a:xfrm>
            <a:off x="1993998" y="2136229"/>
            <a:ext cx="540000" cy="540000"/>
          </a:xfrm>
          <a:prstGeom prst="roundRect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" name="Letter 2">
            <a:extLst>
              <a:ext uri="{FF2B5EF4-FFF2-40B4-BE49-F238E27FC236}">
                <a16:creationId xmlns:a16="http://schemas.microsoft.com/office/drawing/2014/main" xmlns="" id="{8C601DCD-A09A-4B84-9AB3-7C893D495F88}"/>
              </a:ext>
            </a:extLst>
          </p:cNvPr>
          <p:cNvSpPr/>
          <p:nvPr/>
        </p:nvSpPr>
        <p:spPr>
          <a:xfrm>
            <a:off x="1993998" y="1463684"/>
            <a:ext cx="540000" cy="540000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1" name="Letter 1">
            <a:extLst>
              <a:ext uri="{FF2B5EF4-FFF2-40B4-BE49-F238E27FC236}">
                <a16:creationId xmlns:a16="http://schemas.microsoft.com/office/drawing/2014/main" xmlns="" id="{067B3C82-C37A-4885-B67D-291A0BA0C63C}"/>
              </a:ext>
            </a:extLst>
          </p:cNvPr>
          <p:cNvSpPr/>
          <p:nvPr/>
        </p:nvSpPr>
        <p:spPr>
          <a:xfrm>
            <a:off x="1993998" y="791139"/>
            <a:ext cx="540000" cy="540000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2" name="Letter 8">
            <a:extLst>
              <a:ext uri="{FF2B5EF4-FFF2-40B4-BE49-F238E27FC236}">
                <a16:creationId xmlns:a16="http://schemas.microsoft.com/office/drawing/2014/main" xmlns="" id="{CC7FF347-9E19-420C-AD81-3EBD43A0F506}"/>
              </a:ext>
            </a:extLst>
          </p:cNvPr>
          <p:cNvSpPr/>
          <p:nvPr/>
        </p:nvSpPr>
        <p:spPr>
          <a:xfrm>
            <a:off x="1993998" y="5498954"/>
            <a:ext cx="540000" cy="540000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Стрелка влево 2"/>
          <p:cNvSpPr/>
          <p:nvPr/>
        </p:nvSpPr>
        <p:spPr>
          <a:xfrm>
            <a:off x="9915181" y="2225406"/>
            <a:ext cx="2276818" cy="1795913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Подсказка</a:t>
            </a:r>
            <a:endParaRPr lang="ru-RU" sz="2400" b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623054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  <p:bldLst>
      <p:bldP spid="5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4000">
              <a:srgbClr val="A9D18E"/>
            </a:gs>
            <a:gs pos="97000">
              <a:schemeClr val="accent6">
                <a:lumMod val="5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391885" y="402772"/>
            <a:ext cx="979715" cy="957943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1</a:t>
            </a:r>
            <a:endParaRPr lang="ru-RU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483865" y="1415143"/>
            <a:ext cx="7359267" cy="3668486"/>
          </a:xfrm>
          <a:prstGeom prst="roundRect">
            <a:avLst/>
          </a:prstGeom>
          <a:noFill/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Оттиск с печатной </a:t>
            </a:r>
            <a:r>
              <a:rPr lang="ru-RU" sz="48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формы.</a:t>
            </a:r>
          </a:p>
          <a:p>
            <a:pPr algn="ctr"/>
            <a:r>
              <a:rPr lang="ru-RU" sz="48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Авторский</a:t>
            </a:r>
            <a:r>
              <a:rPr lang="ru-RU" sz="4800" b="1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, выставочный, коллекционный  образец печатной графики  </a:t>
            </a:r>
          </a:p>
        </p:txBody>
      </p:sp>
      <p:sp>
        <p:nvSpPr>
          <p:cNvPr id="5" name="Скругленный прямоугольник 4">
            <a:hlinkClick r:id="rId2" action="ppaction://hlinksldjump"/>
          </p:cNvPr>
          <p:cNvSpPr/>
          <p:nvPr/>
        </p:nvSpPr>
        <p:spPr>
          <a:xfrm>
            <a:off x="4638101" y="5562600"/>
            <a:ext cx="2423711" cy="783771"/>
          </a:xfrm>
          <a:prstGeom prst="roundRect">
            <a:avLst/>
          </a:prstGeom>
          <a:noFill/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ТАБЛО</a:t>
            </a:r>
            <a:endParaRPr lang="ru-RU" dirty="0"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084723" y="1949987"/>
            <a:ext cx="7194014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800" dirty="0">
              <a:solidFill>
                <a:schemeClr val="tx1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1885" y="1534885"/>
            <a:ext cx="3610772" cy="492764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xmlns="" val="31723084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4000">
              <a:srgbClr val="A9D18E"/>
            </a:gs>
            <a:gs pos="97000">
              <a:schemeClr val="accent6">
                <a:lumMod val="5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391885" y="402772"/>
            <a:ext cx="979715" cy="957943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2</a:t>
            </a:r>
            <a:endParaRPr lang="ru-RU" dirty="0"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497417" y="1415143"/>
            <a:ext cx="6444866" cy="3668486"/>
          </a:xfrm>
          <a:prstGeom prst="roundRect">
            <a:avLst/>
          </a:prstGeom>
          <a:noFill/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То же, что Возрождение</a:t>
            </a:r>
          </a:p>
          <a:p>
            <a:pPr algn="ctr"/>
            <a:r>
              <a:rPr lang="ru-RU" sz="44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(</a:t>
            </a:r>
            <a:r>
              <a:rPr lang="ru-RU" sz="4400" b="1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время великих открытий, ярчайших талантов, создававших шедевры</a:t>
            </a:r>
            <a:r>
              <a:rPr lang="ru-RU" sz="44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)</a:t>
            </a:r>
            <a:endParaRPr lang="ru-RU" sz="4400" b="1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Скругленный прямоугольник 4">
            <a:hlinkClick r:id="rId2" action="ppaction://hlinksldjump"/>
          </p:cNvPr>
          <p:cNvSpPr/>
          <p:nvPr/>
        </p:nvSpPr>
        <p:spPr>
          <a:xfrm>
            <a:off x="5739788" y="5562600"/>
            <a:ext cx="2631326" cy="783771"/>
          </a:xfrm>
          <a:prstGeom prst="roundRect">
            <a:avLst/>
          </a:prstGeom>
          <a:noFill/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ТАБЛО</a:t>
            </a:r>
            <a:endParaRPr lang="ru-RU" dirty="0"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9680" y="1415142"/>
            <a:ext cx="5145729" cy="41474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4572806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4000">
              <a:srgbClr val="A9D18E"/>
            </a:gs>
            <a:gs pos="97000">
              <a:schemeClr val="accent6">
                <a:lumMod val="5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391885" y="402772"/>
            <a:ext cx="979715" cy="957943"/>
          </a:xfrm>
          <a:prstGeom prst="roundRect">
            <a:avLst/>
          </a:prstGeom>
          <a:solidFill>
            <a:srgbClr val="FF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3</a:t>
            </a:r>
            <a:endParaRPr lang="ru-RU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629619" y="1415143"/>
            <a:ext cx="6378766" cy="3668486"/>
          </a:xfrm>
          <a:prstGeom prst="roundRect">
            <a:avLst/>
          </a:prstGeom>
          <a:noFill/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Изображения составляются из кусочков камней, смальты, керамики, дерева и др. материалов</a:t>
            </a:r>
            <a:endParaRPr lang="ru-RU" sz="4000" b="1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Скругленный прямоугольник 4">
            <a:hlinkClick r:id="rId2" action="ppaction://hlinksldjump"/>
          </p:cNvPr>
          <p:cNvSpPr/>
          <p:nvPr/>
        </p:nvSpPr>
        <p:spPr>
          <a:xfrm>
            <a:off x="5794872" y="5562600"/>
            <a:ext cx="2335576" cy="783771"/>
          </a:xfrm>
          <a:prstGeom prst="roundRect">
            <a:avLst/>
          </a:prstGeom>
          <a:noFill/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ТАБЛО</a:t>
            </a:r>
            <a:endParaRPr lang="ru-RU" dirty="0"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9594" y="1547345"/>
            <a:ext cx="5066716" cy="389498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xmlns="" val="24561689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4000">
              <a:srgbClr val="A9D18E"/>
            </a:gs>
            <a:gs pos="97000">
              <a:schemeClr val="accent6">
                <a:lumMod val="5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391885" y="402772"/>
            <a:ext cx="979715" cy="957943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4</a:t>
            </a:r>
            <a:endParaRPr lang="ru-RU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048260" y="1415143"/>
            <a:ext cx="5871990" cy="3668486"/>
          </a:xfrm>
          <a:prstGeom prst="roundRect">
            <a:avLst/>
          </a:prstGeom>
          <a:noFill/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Направление в </a:t>
            </a:r>
            <a:r>
              <a:rPr lang="ru-RU" sz="4800" b="1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искусстве зародилось во </a:t>
            </a:r>
            <a:r>
              <a:rPr lang="ru-RU" sz="48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Франции (конец </a:t>
            </a:r>
            <a:r>
              <a:rPr lang="en-US" sz="48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XIX-</a:t>
            </a:r>
            <a:r>
              <a:rPr lang="ru-RU" sz="48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начало </a:t>
            </a:r>
            <a:r>
              <a:rPr lang="en-US" sz="48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XX</a:t>
            </a:r>
            <a:r>
              <a:rPr lang="ru-RU" sz="48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вв.)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Скругленный прямоугольник 4">
            <a:hlinkClick r:id="rId2" action="ppaction://hlinksldjump"/>
          </p:cNvPr>
          <p:cNvSpPr/>
          <p:nvPr/>
        </p:nvSpPr>
        <p:spPr>
          <a:xfrm>
            <a:off x="6169446" y="5562600"/>
            <a:ext cx="2201668" cy="783771"/>
          </a:xfrm>
          <a:prstGeom prst="roundRect">
            <a:avLst/>
          </a:prstGeom>
          <a:noFill/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ТАБЛО</a:t>
            </a:r>
            <a:endParaRPr lang="ru-RU" dirty="0"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8787" y="1483211"/>
            <a:ext cx="5508058" cy="383990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xmlns="" val="21073149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4000">
              <a:srgbClr val="A9D18E"/>
            </a:gs>
            <a:gs pos="97000">
              <a:schemeClr val="accent6">
                <a:lumMod val="5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391885" y="402772"/>
            <a:ext cx="979715" cy="957943"/>
          </a:xfrm>
          <a:prstGeom prst="roundRect">
            <a:avLst/>
          </a:prstGeom>
          <a:solidFill>
            <a:srgbClr val="33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5</a:t>
            </a:r>
            <a:endParaRPr lang="ru-RU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984694" y="1415759"/>
            <a:ext cx="5023692" cy="3668486"/>
          </a:xfrm>
          <a:prstGeom prst="roundRect">
            <a:avLst/>
          </a:prstGeom>
          <a:noFill/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Произведение искусства, состоящее из трех самостоятельных частей на общую тему</a:t>
            </a:r>
            <a:endParaRPr lang="ru-RU" sz="4000" b="1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Скругленный прямоугольник 4">
            <a:hlinkClick r:id="rId2" action="ppaction://hlinksldjump"/>
          </p:cNvPr>
          <p:cNvSpPr/>
          <p:nvPr/>
        </p:nvSpPr>
        <p:spPr>
          <a:xfrm>
            <a:off x="7260116" y="5562600"/>
            <a:ext cx="2743200" cy="783771"/>
          </a:xfrm>
          <a:prstGeom prst="roundRect">
            <a:avLst/>
          </a:prstGeom>
          <a:noFill/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ТАБЛО</a:t>
            </a:r>
            <a:endParaRPr lang="ru-RU" dirty="0"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1064" y="1569930"/>
            <a:ext cx="6351878" cy="336014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8685113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4000">
              <a:srgbClr val="A9D18E"/>
            </a:gs>
            <a:gs pos="97000">
              <a:schemeClr val="accent6">
                <a:lumMod val="5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391885" y="402772"/>
            <a:ext cx="979715" cy="957943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6</a:t>
            </a:r>
            <a:endParaRPr lang="ru-RU" dirty="0"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831458" y="1415143"/>
            <a:ext cx="6099808" cy="3668486"/>
          </a:xfrm>
          <a:prstGeom prst="roundRect">
            <a:avLst/>
          </a:prstGeom>
          <a:noFill/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Направление в искусстве</a:t>
            </a:r>
          </a:p>
          <a:p>
            <a:pPr algn="ctr"/>
            <a:r>
              <a:rPr lang="ru-RU" sz="40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ХХ в. Картины включают формальные элементы: линия, цветовое пятно, отвлеченная конфигурация </a:t>
            </a:r>
            <a:endParaRPr lang="ru-RU" sz="4000" b="1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Скругленный прямоугольник 4">
            <a:hlinkClick r:id="rId2" action="ppaction://hlinksldjump"/>
          </p:cNvPr>
          <p:cNvSpPr/>
          <p:nvPr/>
        </p:nvSpPr>
        <p:spPr>
          <a:xfrm>
            <a:off x="5960124" y="5562600"/>
            <a:ext cx="2410989" cy="783771"/>
          </a:xfrm>
          <a:prstGeom prst="roundRect">
            <a:avLst/>
          </a:prstGeom>
          <a:noFill/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ТАБЛО</a:t>
            </a:r>
            <a:endParaRPr lang="ru-RU" dirty="0"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3861" y="1598681"/>
            <a:ext cx="5249224" cy="364022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xmlns="" val="15537372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4000">
              <a:srgbClr val="A9D18E"/>
            </a:gs>
            <a:gs pos="97000">
              <a:schemeClr val="accent6">
                <a:lumMod val="5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391885" y="402772"/>
            <a:ext cx="979715" cy="957943"/>
          </a:xfrm>
          <a:prstGeom prst="roundRect">
            <a:avLst/>
          </a:prstGeom>
          <a:solidFill>
            <a:srgbClr val="FF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7</a:t>
            </a:r>
            <a:endParaRPr lang="ru-RU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605050" y="1415143"/>
            <a:ext cx="7304184" cy="3668486"/>
          </a:xfrm>
          <a:prstGeom prst="roundRect">
            <a:avLst/>
          </a:prstGeom>
          <a:noFill/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Вид изобразительного искусства, в котором главную роль</a:t>
            </a:r>
          </a:p>
          <a:p>
            <a:pPr algn="ctr"/>
            <a:r>
              <a:rPr lang="ru-RU" sz="48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играет цвет</a:t>
            </a:r>
            <a:endParaRPr lang="ru-RU" b="1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Скругленный прямоугольник 4">
            <a:hlinkClick r:id="rId2" action="ppaction://hlinksldjump"/>
          </p:cNvPr>
          <p:cNvSpPr/>
          <p:nvPr/>
        </p:nvSpPr>
        <p:spPr>
          <a:xfrm>
            <a:off x="6510969" y="5562600"/>
            <a:ext cx="2269474" cy="783771"/>
          </a:xfrm>
          <a:prstGeom prst="roundRect">
            <a:avLst/>
          </a:prstGeom>
          <a:noFill/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ТАБЛО</a:t>
            </a:r>
            <a:endParaRPr lang="ru-RU" dirty="0"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8981" y="1526432"/>
            <a:ext cx="4054227" cy="511990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xmlns="" val="28654120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4000">
              <a:srgbClr val="A9D18E"/>
            </a:gs>
            <a:gs pos="97000">
              <a:schemeClr val="accent6">
                <a:lumMod val="5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391885" y="402772"/>
            <a:ext cx="979715" cy="957943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8</a:t>
            </a:r>
            <a:endParaRPr lang="ru-RU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577070" y="1415143"/>
            <a:ext cx="5299112" cy="3668486"/>
          </a:xfrm>
          <a:prstGeom prst="roundRect">
            <a:avLst/>
          </a:prstGeom>
          <a:noFill/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Город, в котором находится этот дворец</a:t>
            </a:r>
            <a:endParaRPr lang="ru-RU" b="1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Скругленный прямоугольник 4">
            <a:hlinkClick r:id="rId2" action="ppaction://hlinksldjump"/>
          </p:cNvPr>
          <p:cNvSpPr/>
          <p:nvPr/>
        </p:nvSpPr>
        <p:spPr>
          <a:xfrm>
            <a:off x="6819441" y="5562600"/>
            <a:ext cx="2126255" cy="783771"/>
          </a:xfrm>
          <a:prstGeom prst="roundRect">
            <a:avLst/>
          </a:prstGeom>
          <a:noFill/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ТАБЛО</a:t>
            </a:r>
            <a:endParaRPr lang="ru-RU" dirty="0"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1026" name="Picture 2" descr="https://cdn-st3.rtr-vesti.ru/vh/pictures/xw/199/751/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" y="1415144"/>
            <a:ext cx="6577071" cy="36996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904944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8000">
              <a:srgbClr val="A9D18E"/>
            </a:gs>
            <a:gs pos="100000">
              <a:schemeClr val="accent6">
                <a:lumMod val="5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89781"/>
            <a:ext cx="10515600" cy="517585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Информационные источники</a:t>
            </a:r>
            <a:endParaRPr lang="ru-RU" sz="2800" b="1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4406" y="951470"/>
            <a:ext cx="11832860" cy="5906530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cs typeface="Times New Roman" panose="02020603050405020304" pitchFamily="18" charset="0"/>
              </a:rPr>
              <a:t>Шаблон игры . Автор  </a:t>
            </a:r>
            <a:r>
              <a:rPr lang="ru-RU" sz="20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Г. О. </a:t>
            </a:r>
            <a:r>
              <a:rPr lang="ru-RU" sz="2000" b="1" dirty="0" err="1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Аствацатуров</a:t>
            </a:r>
            <a:r>
              <a:rPr lang="ru-RU" sz="20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  </a:t>
            </a:r>
            <a:r>
              <a:rPr lang="ru-RU" sz="2000" u="sng" dirty="0" smtClean="0">
                <a:solidFill>
                  <a:schemeClr val="accent6">
                    <a:lumMod val="40000"/>
                    <a:lumOff val="60000"/>
                  </a:schemeClr>
                </a:solidFill>
                <a:hlinkClick r:id="rId2"/>
              </a:rPr>
              <a:t>http</a:t>
            </a:r>
            <a:r>
              <a:rPr lang="ru-RU" sz="2000" u="sng" dirty="0">
                <a:solidFill>
                  <a:schemeClr val="accent6">
                    <a:lumMod val="40000"/>
                    <a:lumOff val="60000"/>
                  </a:schemeClr>
                </a:solidFill>
                <a:hlinkClick r:id="rId2"/>
              </a:rPr>
              <a:t>://</a:t>
            </a:r>
            <a:r>
              <a:rPr lang="ru-RU" sz="2000" u="sng" dirty="0" smtClean="0">
                <a:solidFill>
                  <a:schemeClr val="accent6">
                    <a:lumMod val="40000"/>
                    <a:lumOff val="60000"/>
                  </a:schemeClr>
                </a:solidFill>
                <a:hlinkClick r:id="rId2"/>
              </a:rPr>
              <a:t>didaktor.ru/lyubopytnyj-shablon-didakticheskoj-igry-tainstvennoe-slovo</a:t>
            </a:r>
            <a:r>
              <a:rPr lang="ru-RU" sz="2000" u="sng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 </a:t>
            </a:r>
          </a:p>
          <a:p>
            <a:r>
              <a:rPr lang="ru-RU" sz="20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cs typeface="Times New Roman" panose="02020603050405020304" pitchFamily="18" charset="0"/>
              </a:rPr>
              <a:t>Эстамп. Альбрехт Дюрер «Св. Иероним в пещере» </a:t>
            </a:r>
            <a:r>
              <a:rPr lang="en-US" sz="2000" dirty="0">
                <a:cs typeface="Times New Roman" panose="02020603050405020304" pitchFamily="18" charset="0"/>
                <a:hlinkClick r:id="rId3"/>
              </a:rPr>
              <a:t>http://germanprints.ru/data/prints/durer/2400_jerome_in_cave/index.php</a:t>
            </a:r>
            <a:r>
              <a:rPr lang="en-US" sz="2000" dirty="0" smtClean="0">
                <a:cs typeface="Times New Roman" panose="02020603050405020304" pitchFamily="18" charset="0"/>
                <a:hlinkClick r:id="rId4"/>
              </a:rPr>
              <a:t>:</a:t>
            </a:r>
            <a:endParaRPr lang="ru-RU" sz="2000" dirty="0" smtClean="0"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cs typeface="Times New Roman" panose="02020603050405020304" pitchFamily="18" charset="0"/>
              </a:rPr>
              <a:t>Ренессанс. Собор святого Петра в Ватикане</a:t>
            </a:r>
            <a:r>
              <a:rPr lang="ru-RU" sz="20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en-US" sz="2000" dirty="0">
                <a:hlinkClick r:id="rId5"/>
              </a:rPr>
              <a:t>https://putidorogi-nn.ru/images/stories/evropa/vatikan/sobor_svyatogo_petra_2.jpg</a:t>
            </a:r>
            <a:endParaRPr lang="ru-RU" sz="2000" dirty="0" smtClean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cs typeface="Times New Roman" panose="02020603050405020304" pitchFamily="18" charset="0"/>
              </a:rPr>
              <a:t>Мозаика</a:t>
            </a:r>
            <a:r>
              <a:rPr lang="ru-RU" sz="2000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en-US" sz="2000" dirty="0">
                <a:hlinkClick r:id="rId6"/>
              </a:rPr>
              <a:t>http://www.gomtpp.ru/wp-content/uploads/fgnmfgmf.png </a:t>
            </a:r>
            <a:r>
              <a:rPr lang="en-US" sz="2000" dirty="0" smtClean="0">
                <a:cs typeface="Times New Roman" panose="02020603050405020304" pitchFamily="18" charset="0"/>
                <a:hlinkClick r:id="rId7"/>
              </a:rPr>
              <a:t>:</a:t>
            </a:r>
            <a:endParaRPr lang="ru-RU" sz="2000" dirty="0" smtClean="0"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cs typeface="Times New Roman" panose="02020603050405020304" pitchFamily="18" charset="0"/>
              </a:rPr>
              <a:t>Импрессионизм. Клод Моне «Впечатление. Восходящее солнце» </a:t>
            </a:r>
            <a:r>
              <a:rPr lang="en-US" sz="2000" dirty="0">
                <a:hlinkClick r:id="rId8"/>
              </a:rPr>
              <a:t>https://</a:t>
            </a:r>
            <a:r>
              <a:rPr lang="en-US" sz="2000" dirty="0" smtClean="0">
                <a:hlinkClick r:id="rId8"/>
              </a:rPr>
              <a:t>avatars.mds.yandex.net/get-pdb/750514/6b59087e-d3a5-4209-9126-1edfa2ae53dc/s1200</a:t>
            </a:r>
            <a:r>
              <a:rPr lang="ru-RU" sz="2000" dirty="0" smtClean="0"/>
              <a:t> </a:t>
            </a:r>
            <a:endParaRPr lang="ru-RU" sz="2000" dirty="0" smtClean="0"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Триптих. Юрий Ракша «Поле </a:t>
            </a:r>
            <a:r>
              <a:rPr lang="ru-RU" sz="2000" b="1" dirty="0" err="1" smtClean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Келеково</a:t>
            </a: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»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en-US" sz="2000" dirty="0">
                <a:hlinkClick r:id="rId9"/>
              </a:rPr>
              <a:t>http://proznanie.ru/photo/image1315452162.jpg</a:t>
            </a:r>
            <a:endParaRPr lang="ru-RU" sz="2000" dirty="0" smtClean="0">
              <a:solidFill>
                <a:srgbClr val="0070C0"/>
              </a:solidFill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Абстракционизм. Василий Кандинский «Композиция 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VIII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» </a:t>
            </a:r>
            <a:r>
              <a:rPr lang="en-US" sz="2000" dirty="0">
                <a:hlinkClick r:id="rId10"/>
              </a:rPr>
              <a:t>http://www.wassilykandinsky.ru/images/works/50.jpg</a:t>
            </a:r>
            <a:endParaRPr lang="ru-RU" sz="2000" dirty="0" smtClean="0">
              <a:cs typeface="Times New Roman" panose="02020603050405020304" pitchFamily="18" charset="0"/>
            </a:endParaRPr>
          </a:p>
          <a:p>
            <a:r>
              <a:rPr lang="ru-RU" sz="2000" b="1" dirty="0" err="1" smtClean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Животись</a:t>
            </a: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. Ван Гог «Подсолнухи» </a:t>
            </a:r>
            <a:r>
              <a:rPr lang="en-US" sz="2000" dirty="0">
                <a:hlinkClick r:id="rId11"/>
              </a:rPr>
              <a:t>https://upload.wikimedia.org/wikipedia/commons/thumb/4/46/Vincent_Willem_van_Gogh_127.jpg/350px-Vincent_Willem_van_Gogh_127.jpg</a:t>
            </a:r>
            <a:endParaRPr lang="ru-RU" sz="2000" dirty="0" smtClean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Эрмитаж</a:t>
            </a:r>
            <a:r>
              <a:rPr lang="ru-RU" sz="2000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solidFill>
                  <a:schemeClr val="bg1"/>
                </a:solidFill>
                <a:cs typeface="Times New Roman" panose="02020603050405020304" pitchFamily="18" charset="0"/>
                <a:hlinkClick r:id="rId12"/>
              </a:rPr>
              <a:t>https</a:t>
            </a:r>
            <a:r>
              <a:rPr lang="en-US" sz="2000" dirty="0">
                <a:solidFill>
                  <a:schemeClr val="bg1"/>
                </a:solidFill>
                <a:cs typeface="Times New Roman" panose="02020603050405020304" pitchFamily="18" charset="0"/>
                <a:hlinkClick r:id="rId12"/>
              </a:rPr>
              <a:t>://</a:t>
            </a:r>
            <a:r>
              <a:rPr lang="en-US" sz="2000" dirty="0" smtClean="0">
                <a:solidFill>
                  <a:schemeClr val="bg1"/>
                </a:solidFill>
                <a:cs typeface="Times New Roman" panose="02020603050405020304" pitchFamily="18" charset="0"/>
                <a:hlinkClick r:id="rId12"/>
              </a:rPr>
              <a:t>cdn-st3.rtr-vesti.ru/vh/pictures/xw/199/751/8.jpg</a:t>
            </a:r>
            <a:r>
              <a:rPr lang="ru-RU" sz="2000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4" name="Управляющая кнопка: возврат 3">
            <a:hlinkClick r:id="" action="ppaction://hlinkshowjump?jump=lastslideviewed" highlightClick="1"/>
          </p:cNvPr>
          <p:cNvSpPr/>
          <p:nvPr/>
        </p:nvSpPr>
        <p:spPr>
          <a:xfrm>
            <a:off x="11479576" y="6367749"/>
            <a:ext cx="374573" cy="396608"/>
          </a:xfrm>
          <a:prstGeom prst="actionButtonReturn">
            <a:avLst/>
          </a:prstGeom>
          <a:solidFill>
            <a:srgbClr val="A9D18E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499020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1123</TotalTime>
  <Words>353</Words>
  <Application>Microsoft Office PowerPoint</Application>
  <PresentationFormat>Произвольный</PresentationFormat>
  <Paragraphs>81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Office Theme</vt:lpstr>
      <vt:lpstr>Слайд 1</vt:lpstr>
      <vt:lpstr>Правила дидактической игры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Информационные источники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tekhnologic</dc:creator>
  <cp:lastModifiedBy>Jei Klein</cp:lastModifiedBy>
  <cp:revision>103</cp:revision>
  <dcterms:created xsi:type="dcterms:W3CDTF">2017-09-30T00:43:22Z</dcterms:created>
  <dcterms:modified xsi:type="dcterms:W3CDTF">2019-12-02T14:57:11Z</dcterms:modified>
</cp:coreProperties>
</file>