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67" r:id="rId2"/>
    <p:sldId id="268" r:id="rId3"/>
    <p:sldId id="269" r:id="rId4"/>
    <p:sldId id="270" r:id="rId5"/>
    <p:sldId id="272" r:id="rId6"/>
    <p:sldId id="273" r:id="rId7"/>
    <p:sldId id="271" r:id="rId8"/>
    <p:sldId id="257" r:id="rId9"/>
    <p:sldId id="258" r:id="rId10"/>
    <p:sldId id="259" r:id="rId11"/>
    <p:sldId id="261" r:id="rId12"/>
    <p:sldId id="260" r:id="rId13"/>
    <p:sldId id="262" r:id="rId14"/>
    <p:sldId id="263" r:id="rId15"/>
    <p:sldId id="264" r:id="rId16"/>
    <p:sldId id="265" r:id="rId17"/>
    <p:sldId id="266" r:id="rId18"/>
    <p:sldId id="274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357" autoAdjust="0"/>
  </p:normalViewPr>
  <p:slideViewPr>
    <p:cSldViewPr snapToGrid="0">
      <p:cViewPr varScale="1">
        <p:scale>
          <a:sx n="43" d="100"/>
          <a:sy n="43" d="100"/>
        </p:scale>
        <p:origin x="42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58588B-CE5F-4CC2-B79E-1933E1FE4493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C8BB0-B53B-4E14-8D89-F9C7C01C55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9842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6F92B-7268-4C6B-8CBD-495DEBF1B44B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6240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F3A27-F2F5-4766-A74D-5BFDB82A3EF3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98D5A-3DCF-4917-99C9-4526AF558A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263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F3A27-F2F5-4766-A74D-5BFDB82A3EF3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98D5A-3DCF-4917-99C9-4526AF558A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947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F3A27-F2F5-4766-A74D-5BFDB82A3EF3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98D5A-3DCF-4917-99C9-4526AF558A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176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F3A27-F2F5-4766-A74D-5BFDB82A3EF3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98D5A-3DCF-4917-99C9-4526AF558A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4750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F3A27-F2F5-4766-A74D-5BFDB82A3EF3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98D5A-3DCF-4917-99C9-4526AF558A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1263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F3A27-F2F5-4766-A74D-5BFDB82A3EF3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98D5A-3DCF-4917-99C9-4526AF558A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3360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F3A27-F2F5-4766-A74D-5BFDB82A3EF3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98D5A-3DCF-4917-99C9-4526AF558A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7941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F3A27-F2F5-4766-A74D-5BFDB82A3EF3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98D5A-3DCF-4917-99C9-4526AF558A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741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F3A27-F2F5-4766-A74D-5BFDB82A3EF3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98D5A-3DCF-4917-99C9-4526AF558A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9264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F3A27-F2F5-4766-A74D-5BFDB82A3EF3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98D5A-3DCF-4917-99C9-4526AF558A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0838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F3A27-F2F5-4766-A74D-5BFDB82A3EF3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98D5A-3DCF-4917-99C9-4526AF558A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511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8F3A27-F2F5-4766-A74D-5BFDB82A3EF3}" type="datetimeFigureOut">
              <a:rPr lang="ru-RU" smtClean="0"/>
              <a:t>10.12.2020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898D5A-3DCF-4917-99C9-4526AF558A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2471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shatalova.irina.56@mail.ru" TargetMode="External"/><Relationship Id="rId2" Type="http://schemas.openxmlformats.org/officeDocument/2006/relationships/hyperlink" Target="mailto:kafedra-gum@yandex.ru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novoselova_valen@mail.ru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ipk.kuz-edu.ru/index.php/struktura/8-kategoriya/148-metodicheskie-materialy-kgikhed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do.kuz-edu.ru/course/index.php?categoryid=2" TargetMode="External"/><Relationship Id="rId2" Type="http://schemas.openxmlformats.org/officeDocument/2006/relationships/hyperlink" Target="https://do.kuz-edu.ru/course/index.php?categoryid=4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hyperlink" Target="https://do.kuz-edu.ru/course/index.php?categoryid=3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link.email.prosv.ru/drofaru/91740,=0ZDLZxrpdSKvvbzQbFRnE_Q/9144,152084611,64021,?aHR0cHM6Ly91Y2hpdGVsLmNsdWIvZXZlbnRzL2Zvcm1pcm92YW5pZS11bWVuaXlhLWFuYWxpemlyb3ZhdC1wcm9penZlZGVuaXlhLWlza3Vzc3R2YS8/dXRtX2NhbXBhaWduPWVzX3dlYmluYXJzX2RlY2VtYmVyMjBfcGVyc29uYWwmdXRtX21lZGl1bT1lbWFpbCZ1dG1fc291cmNlPVNlbmRzYXk=" TargetMode="External"/><Relationship Id="rId2" Type="http://schemas.openxmlformats.org/officeDocument/2006/relationships/hyperlink" Target="http://link.email.prosv.ru/drofaru/91739,=0ZudhH5PFY6gHpKj9gIlyYg/9144,152084611,64021,?aHR0cHM6Ly91Y2hpdGVsLmNsdWIvZXZlbnRzL3RlaG5pY2hlc2tpZS1wcmllbXktcmFib3R5LWFrdmFyZWx5dS8/dXRtX2NhbXBhaWduPWVzX3dlYmluYXJzX2RlY2VtYmVyMjBfcGVyc29uYWwmdXRtX21lZGl1bT1lbWFpbCZ1dG1fc291cmNlPVNlbmRzYXk=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link.email.prosv.ru/drofaru/91741,=0xEFv15ImJPrphuQfC7EYjw/9144,152084611,64021,?aHR0cHM6Ly91Y2hpdGVsLmNsdWIvZXZlbnRzL2h1ZG96aGVzdHZlbm55eS15YXp5ay1pLXByaWVteS1ncmFmaWNoZXNrb2dvLWRpemF5bmEtdi11Y2hlYm5vbS1wb3NvYmlpLWRpemF5bi0xMC0xMS1rbGFzc3ktYXZ0b3ItZ3Vyb3YtZy1lLz91dG1fY2FtcGFpZ249ZXNfd2ViaW5hcnNfZGVjZW1iZXIyMF9wZXJzb25hbCZ1dG1fbWVkaXVtPWVtYWlsJnV0bV9zb3VyY2U9U2VuZHNheQ==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8215" y="685799"/>
            <a:ext cx="9991492" cy="5848815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7030A0"/>
                </a:solidFill>
              </a:rPr>
              <a:t/>
            </a:r>
            <a:br>
              <a:rPr lang="ru-RU" sz="3600" b="1" dirty="0" smtClean="0">
                <a:solidFill>
                  <a:srgbClr val="7030A0"/>
                </a:solidFill>
              </a:rPr>
            </a:br>
            <a:r>
              <a:rPr lang="ru-RU" sz="3600" b="1" dirty="0">
                <a:solidFill>
                  <a:srgbClr val="7030A0"/>
                </a:solidFill>
              </a:rPr>
              <a:t/>
            </a:r>
            <a:br>
              <a:rPr lang="ru-RU" sz="3600" b="1" dirty="0">
                <a:solidFill>
                  <a:srgbClr val="7030A0"/>
                </a:solidFill>
              </a:rPr>
            </a:br>
            <a:r>
              <a:rPr lang="ru-RU" sz="3600" dirty="0">
                <a:solidFill>
                  <a:srgbClr val="7030A0"/>
                </a:solidFill>
              </a:rPr>
              <a:t/>
            </a:r>
            <a:br>
              <a:rPr lang="ru-RU" sz="3600" dirty="0">
                <a:solidFill>
                  <a:srgbClr val="7030A0"/>
                </a:solidFill>
              </a:rPr>
            </a:br>
            <a:r>
              <a:rPr lang="ru-RU" sz="4400" b="1" dirty="0">
                <a:solidFill>
                  <a:srgbClr val="7030A0"/>
                </a:solidFill>
              </a:rPr>
              <a:t>«Интеграция учебных предметов предметной области «Искусство» как основа реализации ФГОС</a:t>
            </a:r>
            <a:r>
              <a:rPr lang="ru-RU" sz="4400" b="1" dirty="0">
                <a:solidFill>
                  <a:srgbClr val="7030A0"/>
                </a:solidFill>
              </a:rPr>
              <a:t>»</a:t>
            </a:r>
            <a:br>
              <a:rPr lang="ru-RU" sz="4400" b="1" dirty="0">
                <a:solidFill>
                  <a:srgbClr val="7030A0"/>
                </a:solidFill>
              </a:rPr>
            </a:br>
            <a:r>
              <a:rPr lang="ru-RU" sz="3600" b="1" dirty="0">
                <a:solidFill>
                  <a:srgbClr val="7030A0"/>
                </a:solidFill>
              </a:rPr>
              <a:t/>
            </a:r>
            <a:br>
              <a:rPr lang="ru-RU" sz="3600" b="1" dirty="0">
                <a:solidFill>
                  <a:srgbClr val="7030A0"/>
                </a:solidFill>
              </a:rPr>
            </a:br>
            <a:r>
              <a:rPr lang="ru-RU" sz="3600" b="1" dirty="0" smtClean="0">
                <a:solidFill>
                  <a:srgbClr val="7030A0"/>
                </a:solidFill>
              </a:rPr>
              <a:t/>
            </a:r>
            <a:br>
              <a:rPr lang="ru-RU" sz="3600" b="1" dirty="0" smtClean="0">
                <a:solidFill>
                  <a:srgbClr val="7030A0"/>
                </a:solidFill>
              </a:rPr>
            </a:br>
            <a:r>
              <a:rPr lang="ru-RU" sz="3600" b="1" dirty="0" smtClean="0">
                <a:solidFill>
                  <a:srgbClr val="C00000"/>
                </a:solidFill>
              </a:rPr>
              <a:t>ВЕБ-СЕМИНАР </a:t>
            </a:r>
            <a:r>
              <a:rPr lang="ru-RU" sz="3600" b="1" dirty="0">
                <a:solidFill>
                  <a:srgbClr val="C00000"/>
                </a:solidFill>
              </a:rPr>
              <a:t>10.12.2020 г.</a:t>
            </a:r>
            <a:br>
              <a:rPr lang="ru-RU" sz="3600" b="1" dirty="0">
                <a:solidFill>
                  <a:srgbClr val="C00000"/>
                </a:solidFill>
              </a:rPr>
            </a:br>
            <a:r>
              <a:rPr lang="ru-RU" sz="3600" dirty="0">
                <a:solidFill>
                  <a:srgbClr val="7030A0"/>
                </a:solidFill>
              </a:rPr>
              <a:t/>
            </a:r>
            <a:br>
              <a:rPr lang="ru-RU" sz="3600" dirty="0">
                <a:solidFill>
                  <a:srgbClr val="7030A0"/>
                </a:solidFill>
              </a:rPr>
            </a:br>
            <a:r>
              <a:rPr lang="ru-RU" sz="3600" b="1" dirty="0">
                <a:solidFill>
                  <a:srgbClr val="7030A0"/>
                </a:solidFill>
              </a:rPr>
              <a:t> </a:t>
            </a:r>
            <a:r>
              <a:rPr lang="ru-RU" sz="3600" dirty="0">
                <a:solidFill>
                  <a:srgbClr val="7030A0"/>
                </a:solidFill>
              </a:rPr>
              <a:t/>
            </a:r>
            <a:br>
              <a:rPr lang="ru-RU" sz="3600" dirty="0">
                <a:solidFill>
                  <a:srgbClr val="7030A0"/>
                </a:solidFill>
              </a:rPr>
            </a:br>
            <a:endParaRPr lang="ru-RU" sz="36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080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4400" b="1" dirty="0">
                <a:solidFill>
                  <a:srgbClr val="C00000"/>
                </a:solidFill>
              </a:rPr>
              <a:t>«Обеспечение </a:t>
            </a:r>
            <a:r>
              <a:rPr lang="ru-RU" sz="4400" b="1" dirty="0">
                <a:solidFill>
                  <a:srgbClr val="C00000"/>
                </a:solidFill>
              </a:rPr>
              <a:t>эффективной интеграции образовательной программы предметной области «Искусство» как одно из направлений плана по реализации концепции ПО «Искусство</a:t>
            </a:r>
            <a:r>
              <a:rPr lang="ru-RU" sz="4400" b="1" dirty="0">
                <a:solidFill>
                  <a:srgbClr val="C00000"/>
                </a:solidFill>
              </a:rPr>
              <a:t>» </a:t>
            </a:r>
          </a:p>
          <a:p>
            <a:pPr marL="0" indent="0" algn="ctr">
              <a:buNone/>
            </a:pPr>
            <a:r>
              <a:rPr lang="ru-RU" sz="3600" b="1" i="1" dirty="0"/>
              <a:t>Шаталова </a:t>
            </a:r>
            <a:r>
              <a:rPr lang="ru-RU" sz="3600" b="1" i="1" dirty="0"/>
              <a:t>Ирина Леонидовна</a:t>
            </a:r>
            <a:r>
              <a:rPr lang="ru-RU" sz="3600" b="1" dirty="0"/>
              <a:t>, </a:t>
            </a:r>
            <a:endParaRPr lang="ru-RU" sz="3600" b="1" dirty="0" smtClean="0"/>
          </a:p>
          <a:p>
            <a:pPr marL="0" indent="0" algn="ctr">
              <a:buNone/>
            </a:pPr>
            <a:r>
              <a:rPr lang="ru-RU" sz="3600" b="1" dirty="0" smtClean="0"/>
              <a:t>методист </a:t>
            </a:r>
            <a:r>
              <a:rPr lang="ru-RU" sz="3600" b="1" dirty="0" err="1"/>
              <a:t>КГиХЭД</a:t>
            </a:r>
            <a:r>
              <a:rPr lang="ru-RU" sz="3600" b="1" dirty="0"/>
              <a:t> </a:t>
            </a:r>
            <a:r>
              <a:rPr lang="ru-RU" sz="3600" b="1" dirty="0" err="1"/>
              <a:t>КРИПКиПРО</a:t>
            </a:r>
            <a:r>
              <a:rPr lang="ru-RU" sz="36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48944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579863"/>
            <a:ext cx="8229600" cy="780585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rgbClr val="7030A0"/>
                </a:solidFill>
              </a:rPr>
              <a:t>Интеграция 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7561" y="1583472"/>
            <a:ext cx="11329639" cy="510726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Предполагает </a:t>
            </a:r>
            <a:r>
              <a:rPr lang="ru-RU" sz="3200" b="1" dirty="0"/>
              <a:t>взаимное проникновение разных видов деятельности в одном занятии на основе их взаимопомощи и </a:t>
            </a:r>
            <a:r>
              <a:rPr lang="ru-RU" sz="3200" b="1" dirty="0" smtClean="0"/>
              <a:t>дополнительности (Д. Н. Ушаков</a:t>
            </a:r>
            <a:r>
              <a:rPr lang="ru-RU" sz="3200" b="1" dirty="0" smtClean="0"/>
              <a:t>)</a:t>
            </a:r>
            <a:endParaRPr lang="ru-RU" sz="3200" b="1" dirty="0" smtClean="0"/>
          </a:p>
          <a:p>
            <a:r>
              <a:rPr lang="ru-RU" sz="3200" b="1" dirty="0" smtClean="0"/>
              <a:t>Позволяет </a:t>
            </a:r>
            <a:r>
              <a:rPr lang="ru-RU" sz="3200" b="1" dirty="0" smtClean="0"/>
              <a:t>формировать условную картину </a:t>
            </a:r>
            <a:r>
              <a:rPr lang="ru-RU" sz="3200" b="1" dirty="0"/>
              <a:t>мира </a:t>
            </a:r>
            <a:r>
              <a:rPr lang="ru-RU" sz="3200" b="1" dirty="0" smtClean="0"/>
              <a:t>у обучающихся, способствует </a:t>
            </a:r>
            <a:r>
              <a:rPr lang="ru-RU" sz="3200" b="1" dirty="0"/>
              <a:t>пониманию связей между явлениями в обществе, в природе и мире   </a:t>
            </a:r>
            <a:r>
              <a:rPr lang="ru-RU" sz="3200" b="1" dirty="0" smtClean="0"/>
              <a:t>целом </a:t>
            </a:r>
            <a:endParaRPr lang="ru-RU" sz="3200" b="1" dirty="0" smtClean="0"/>
          </a:p>
          <a:p>
            <a:r>
              <a:rPr lang="ru-RU" sz="3200" b="1" dirty="0" smtClean="0"/>
              <a:t>Взаимодействие </a:t>
            </a:r>
            <a:r>
              <a:rPr lang="ru-RU" sz="3200" b="1" dirty="0"/>
              <a:t>зрения, слуха, обоняния, осязания и других чувств в процессе восприятия и анализа художественного произведения обозначается как синестезия – </a:t>
            </a:r>
            <a:r>
              <a:rPr lang="ru-RU" sz="3200" b="1" dirty="0" smtClean="0"/>
              <a:t>«</a:t>
            </a:r>
            <a:r>
              <a:rPr lang="ru-RU" sz="3200" b="1" dirty="0" err="1" smtClean="0"/>
              <a:t>соощущение</a:t>
            </a:r>
            <a:r>
              <a:rPr lang="ru-RU" sz="3200" b="1" dirty="0" smtClean="0"/>
              <a:t>», «пересечение чувств»</a:t>
            </a:r>
            <a:r>
              <a:rPr lang="ru-RU" sz="3200" dirty="0" smtClean="0"/>
              <a:t>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005743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334537"/>
            <a:ext cx="8229600" cy="80846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7030A0"/>
                </a:solidFill>
              </a:rPr>
              <a:t>Интегрированный урок ПО «Искусство»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2956" y="1143001"/>
            <a:ext cx="11351942" cy="5547732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Развивает </a:t>
            </a:r>
            <a:r>
              <a:rPr lang="ru-RU" sz="3200" b="1" dirty="0"/>
              <a:t>потенциал </a:t>
            </a:r>
            <a:r>
              <a:rPr lang="ru-RU" sz="3200" b="1" dirty="0" smtClean="0"/>
              <a:t>обучающихся</a:t>
            </a:r>
            <a:r>
              <a:rPr lang="ru-RU" sz="3200" b="1" dirty="0"/>
              <a:t>, побуждает к активному познанию окружающей </a:t>
            </a:r>
            <a:r>
              <a:rPr lang="ru-RU" sz="3200" b="1" dirty="0" smtClean="0"/>
              <a:t>действительности </a:t>
            </a:r>
            <a:endParaRPr lang="ru-RU" sz="3200" b="1" dirty="0"/>
          </a:p>
          <a:p>
            <a:r>
              <a:rPr lang="ru-RU" sz="3200" b="1" dirty="0" smtClean="0"/>
              <a:t>Поддерживает </a:t>
            </a:r>
            <a:r>
              <a:rPr lang="ru-RU" sz="3200" b="1" dirty="0"/>
              <a:t>внимание учеников на высоком уровне, что позволяет говорить о развивающей эффективности таких </a:t>
            </a:r>
            <a:r>
              <a:rPr lang="ru-RU" sz="3200" b="1" dirty="0" smtClean="0"/>
              <a:t>уроков</a:t>
            </a:r>
            <a:endParaRPr lang="ru-RU" sz="3200" b="1" dirty="0"/>
          </a:p>
          <a:p>
            <a:r>
              <a:rPr lang="ru-RU" sz="3200" b="1" dirty="0" smtClean="0"/>
              <a:t>П</a:t>
            </a:r>
            <a:r>
              <a:rPr lang="ru-RU" sz="3200" b="1" dirty="0" smtClean="0"/>
              <a:t>редполагает </a:t>
            </a:r>
            <a:r>
              <a:rPr lang="ru-RU" sz="3200" b="1" dirty="0" smtClean="0"/>
              <a:t>нестандартные </a:t>
            </a:r>
            <a:r>
              <a:rPr lang="ru-RU" sz="3200" b="1" dirty="0"/>
              <a:t>ф</a:t>
            </a:r>
            <a:r>
              <a:rPr lang="ru-RU" sz="3200" b="1" dirty="0" smtClean="0"/>
              <a:t>ормы проведения урока (урок-путешествие, урок-игра, КВН и т.д.)</a:t>
            </a:r>
          </a:p>
          <a:p>
            <a:r>
              <a:rPr lang="ru-RU" sz="3200" b="1" dirty="0"/>
              <a:t>П</a:t>
            </a:r>
            <a:r>
              <a:rPr lang="ru-RU" sz="3200" b="1" dirty="0" smtClean="0"/>
              <a:t>овышает </a:t>
            </a:r>
            <a:r>
              <a:rPr lang="ru-RU" sz="3200" b="1" dirty="0"/>
              <a:t>мотивацию, формируют познавательный </a:t>
            </a:r>
            <a:r>
              <a:rPr lang="ru-RU" sz="3200" b="1" dirty="0" smtClean="0"/>
              <a:t>интерес</a:t>
            </a:r>
          </a:p>
          <a:p>
            <a:r>
              <a:rPr lang="ru-RU" sz="3200" b="1" dirty="0" smtClean="0"/>
              <a:t>Способствует </a:t>
            </a:r>
            <a:r>
              <a:rPr lang="ru-RU" sz="3200" b="1" dirty="0"/>
              <a:t>формированию целостной </a:t>
            </a:r>
            <a:r>
              <a:rPr lang="ru-RU" sz="3200" b="1" dirty="0" smtClean="0"/>
              <a:t>картины мира </a:t>
            </a:r>
          </a:p>
          <a:p>
            <a:r>
              <a:rPr lang="ru-RU" sz="3200" b="1" dirty="0"/>
              <a:t>А</a:t>
            </a:r>
            <a:r>
              <a:rPr lang="ru-RU" sz="3200" b="1" dirty="0" smtClean="0"/>
              <a:t>ктивизирует </a:t>
            </a:r>
            <a:r>
              <a:rPr lang="ru-RU" sz="3200" b="1" dirty="0" smtClean="0"/>
              <a:t>развитие </a:t>
            </a:r>
            <a:r>
              <a:rPr lang="ru-RU" sz="3200" b="1" dirty="0"/>
              <a:t>устной и письменной </a:t>
            </a:r>
            <a:r>
              <a:rPr lang="ru-RU" sz="3200" b="1" dirty="0" smtClean="0"/>
              <a:t>речи, логики</a:t>
            </a:r>
            <a:r>
              <a:rPr lang="ru-RU" sz="3200" b="1" dirty="0"/>
              <a:t>, мышления, коммуникативных </a:t>
            </a:r>
            <a:r>
              <a:rPr lang="ru-RU" sz="3200" b="1" dirty="0" smtClean="0"/>
              <a:t>способностей обучающихся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897570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1981200" y="379140"/>
            <a:ext cx="8229600" cy="959005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rgbClr val="7030A0"/>
                </a:solidFill>
              </a:rPr>
              <a:t>Темы по музыке и ИЗО </a:t>
            </a:r>
            <a:br>
              <a:rPr lang="ru-RU" sz="3600" b="1" dirty="0">
                <a:solidFill>
                  <a:srgbClr val="7030A0"/>
                </a:solidFill>
              </a:rPr>
            </a:br>
            <a:r>
              <a:rPr lang="ru-RU" sz="3600" b="1" dirty="0">
                <a:solidFill>
                  <a:srgbClr val="7030A0"/>
                </a:solidFill>
              </a:rPr>
              <a:t>из примерной программы НООО</a:t>
            </a:r>
            <a:endParaRPr lang="ru-RU" sz="3600" b="1" dirty="0">
              <a:solidFill>
                <a:srgbClr val="7030A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9071034"/>
              </p:ext>
            </p:extLst>
          </p:nvPr>
        </p:nvGraphicFramePr>
        <p:xfrm>
          <a:off x="0" y="1601442"/>
          <a:ext cx="12192000" cy="51853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/>
                <a:gridCol w="6096000"/>
              </a:tblGrid>
              <a:tr h="336466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Изобразительное  искусство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Музыка</a:t>
                      </a:r>
                      <a:endParaRPr lang="ru-RU" sz="2400" dirty="0"/>
                    </a:p>
                  </a:txBody>
                  <a:tcPr/>
                </a:tc>
              </a:tr>
              <a:tr h="593016">
                <a:tc>
                  <a:txBody>
                    <a:bodyPr/>
                    <a:lstStyle/>
                    <a:p>
                      <a:pPr algn="ctr"/>
                      <a:r>
                        <a:rPr lang="ru-RU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Восприятие произведений искусства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Мир музыкальных звуков</a:t>
                      </a:r>
                      <a:endParaRPr lang="ru-RU" sz="2400" dirty="0"/>
                    </a:p>
                  </a:txBody>
                  <a:tcPr/>
                </a:tc>
              </a:tr>
              <a:tr h="100939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Азбука искусства. Как говорит искусство?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Ритм – движение жизни.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Мелодия – царица музыки.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Музыкальные краски</a:t>
                      </a:r>
                      <a:endParaRPr lang="ru-RU" sz="2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009399">
                <a:tc>
                  <a:txBody>
                    <a:bodyPr/>
                    <a:lstStyle/>
                    <a:p>
                      <a:pPr algn="ctr"/>
                      <a:r>
                        <a:rPr lang="ru-RU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Родина моя — Россия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Народное музыкальное искусство. Традиции и обряды. </a:t>
                      </a:r>
                      <a:endParaRPr lang="ru-RU" sz="2400" dirty="0" smtClean="0">
                        <a:effectLst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Широка страна моя родная</a:t>
                      </a:r>
                      <a:endParaRPr lang="ru-RU" sz="2400" dirty="0"/>
                    </a:p>
                  </a:txBody>
                  <a:tcPr/>
                </a:tc>
              </a:tr>
              <a:tr h="17577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Опыт художественно-­творческой деятельности</a:t>
                      </a:r>
                      <a:endParaRPr lang="ru-RU" sz="2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Я – артист.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Музыкально-театрализованное представление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Музыкальный проект «Сочиняем сказку</a:t>
                      </a:r>
                      <a:r>
                        <a:rPr lang="ru-RU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5980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1981200" y="557561"/>
            <a:ext cx="8229600" cy="1030359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rgbClr val="7030A0"/>
                </a:solidFill>
              </a:rPr>
              <a:t>Темы по музыке и ИЗО </a:t>
            </a:r>
            <a:br>
              <a:rPr lang="ru-RU" sz="3600" b="1" dirty="0">
                <a:solidFill>
                  <a:srgbClr val="7030A0"/>
                </a:solidFill>
              </a:rPr>
            </a:br>
            <a:r>
              <a:rPr lang="ru-RU" sz="3600" b="1" dirty="0">
                <a:solidFill>
                  <a:srgbClr val="7030A0"/>
                </a:solidFill>
              </a:rPr>
              <a:t>из примерной программы ООО</a:t>
            </a:r>
            <a:endParaRPr lang="ru-RU" sz="3600" b="1" dirty="0">
              <a:solidFill>
                <a:srgbClr val="7030A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7676101"/>
              </p:ext>
            </p:extLst>
          </p:nvPr>
        </p:nvGraphicFramePr>
        <p:xfrm>
          <a:off x="0" y="1587921"/>
          <a:ext cx="12192000" cy="52700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/>
                <a:gridCol w="6096000"/>
              </a:tblGrid>
              <a:tr h="514834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+mn-lt"/>
                        </a:rPr>
                        <a:t>Изобразительное  искусство</a:t>
                      </a:r>
                      <a:endParaRPr lang="ru-RU" sz="2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+mn-lt"/>
                        </a:rPr>
                        <a:t>Музыка</a:t>
                      </a:r>
                      <a:endParaRPr lang="ru-RU" sz="2400" dirty="0">
                        <a:latin typeface="+mn-lt"/>
                      </a:endParaRPr>
                    </a:p>
                  </a:txBody>
                  <a:tcPr/>
                </a:tc>
              </a:tr>
              <a:tr h="13025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Народное художественное творчество – неиссякаемый источник</a:t>
                      </a:r>
                      <a:endParaRPr lang="ru-RU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самобытной </a:t>
                      </a:r>
                      <a:r>
                        <a:rPr lang="ru-RU" sz="24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красоты</a:t>
                      </a:r>
                      <a:r>
                        <a:rPr lang="ru-RU" sz="2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Народное музыкальное творчество</a:t>
                      </a:r>
                      <a:endParaRPr lang="ru-RU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00149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Вечные темы и великие исторические события в </a:t>
                      </a:r>
                      <a:r>
                        <a:rPr lang="ru-RU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искусстве</a:t>
                      </a:r>
                      <a:endParaRPr lang="ru-RU" sz="2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Значение музыки в жизни человека</a:t>
                      </a:r>
                      <a:endParaRPr lang="ru-RU" sz="2400" dirty="0" smtClean="0"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11264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Взаимосвязь истории искусства и истории </a:t>
                      </a:r>
                      <a:r>
                        <a:rPr lang="ru-RU" sz="24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человечества</a:t>
                      </a:r>
                      <a:endParaRPr lang="ru-RU" sz="2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Значение музыки в жизни человека</a:t>
                      </a:r>
                      <a:endParaRPr lang="ru-RU" sz="2400" dirty="0">
                        <a:effectLst/>
                        <a:latin typeface="+mn-lt"/>
                      </a:endParaRPr>
                    </a:p>
                  </a:txBody>
                  <a:tcPr/>
                </a:tc>
              </a:tr>
              <a:tr h="133856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Изображение в синтетических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 экранных видах искусства и художественная </a:t>
                      </a:r>
                      <a:r>
                        <a:rPr lang="ru-RU" sz="24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фотография</a:t>
                      </a:r>
                      <a:endParaRPr lang="ru-RU" sz="2400" b="1" i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Музыка как вид искусства</a:t>
                      </a:r>
                      <a:endParaRPr lang="ru-RU" sz="2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2400" dirty="0">
                        <a:effectLst/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1712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2752" y="602673"/>
            <a:ext cx="10607040" cy="38862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Материалы сайта </a:t>
            </a:r>
            <a:r>
              <a:rPr lang="ru-RU" b="1" dirty="0" err="1">
                <a:solidFill>
                  <a:srgbClr val="C00000"/>
                </a:solidFill>
              </a:rPr>
              <a:t>КРИПКиПРО</a:t>
            </a:r>
            <a:r>
              <a:rPr lang="ru-RU" b="1" dirty="0">
                <a:solidFill>
                  <a:srgbClr val="C00000"/>
                </a:solidFill>
              </a:rPr>
              <a:t> в организации учебно-методической работы учителя ПО «Искусство»</a:t>
            </a:r>
            <a:br>
              <a:rPr lang="ru-RU" b="1" dirty="0">
                <a:solidFill>
                  <a:srgbClr val="C00000"/>
                </a:solidFill>
              </a:rPr>
            </a:br>
            <a:endParaRPr lang="ru-RU" sz="4000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5008417"/>
            <a:ext cx="9144000" cy="1347777"/>
          </a:xfrm>
        </p:spPr>
        <p:txBody>
          <a:bodyPr>
            <a:normAutofit/>
          </a:bodyPr>
          <a:lstStyle/>
          <a:p>
            <a:r>
              <a:rPr lang="ru-RU" sz="3600" b="1" dirty="0"/>
              <a:t>Новоселова Валентина Прокопьевна, методист </a:t>
            </a:r>
            <a:r>
              <a:rPr lang="ru-RU" sz="3600" b="1" dirty="0" err="1"/>
              <a:t>КГиХЭД</a:t>
            </a:r>
            <a:r>
              <a:rPr lang="ru-RU" sz="3600" b="1" dirty="0"/>
              <a:t> </a:t>
            </a:r>
            <a:r>
              <a:rPr lang="ru-RU" sz="3600" b="1" dirty="0" err="1"/>
              <a:t>КРИПКиПРО</a:t>
            </a:r>
            <a:endParaRPr lang="ru-RU" sz="3600" b="1" i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956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9334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Обновленный сайт </a:t>
            </a:r>
            <a:r>
              <a:rPr lang="ru-RU" sz="2800" b="1" dirty="0" err="1" smtClean="0">
                <a:solidFill>
                  <a:srgbClr val="C00000"/>
                </a:solidFill>
              </a:rPr>
              <a:t>КРИПКиПРО</a:t>
            </a:r>
            <a:r>
              <a:rPr lang="ru-RU" sz="2800" b="1" dirty="0" smtClean="0">
                <a:solidFill>
                  <a:srgbClr val="C00000"/>
                </a:solidFill>
              </a:rPr>
              <a:t>. </a:t>
            </a:r>
            <a:r>
              <a:rPr lang="en-US" sz="2800" dirty="0" smtClean="0">
                <a:solidFill>
                  <a:srgbClr val="C00000"/>
                </a:solidFill>
              </a:rPr>
              <a:t>URL</a:t>
            </a:r>
            <a:r>
              <a:rPr lang="ru-RU" sz="2800" dirty="0" smtClean="0">
                <a:solidFill>
                  <a:srgbClr val="C00000"/>
                </a:solidFill>
              </a:rPr>
              <a:t> : </a:t>
            </a:r>
            <a:r>
              <a:rPr lang="en-US" sz="2800" dirty="0" smtClean="0">
                <a:solidFill>
                  <a:srgbClr val="C00000"/>
                </a:solidFill>
              </a:rPr>
              <a:t>https://ipk.kuz-edu.ru/</a:t>
            </a:r>
            <a:endParaRPr lang="ru-RU" sz="2800" dirty="0">
              <a:solidFill>
                <a:srgbClr val="C0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2593" y="958468"/>
            <a:ext cx="10488056" cy="5899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982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С материалами по предмету можно познакомиться на странице кафедры</a:t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>Щелчком по разделу «Структура» перелистываем таблицу и далее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7412" y="1158942"/>
            <a:ext cx="10131658" cy="5699058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2599981" y="3580482"/>
            <a:ext cx="727113" cy="38559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32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26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По щелчку открываем кафедру</a:t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>гуманитарных и художественно-эстетических дисциплин </a:t>
            </a:r>
            <a:endParaRPr lang="ru-RU" sz="2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8035" y="1167789"/>
            <a:ext cx="10115930" cy="5690211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>
            <a:off x="2258457" y="3161841"/>
            <a:ext cx="1068637" cy="41864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0000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467778" y="5464365"/>
            <a:ext cx="3360146" cy="53982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820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27241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Информация на странице кафедры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6415623"/>
              </p:ext>
            </p:extLst>
          </p:nvPr>
        </p:nvGraphicFramePr>
        <p:xfrm>
          <a:off x="219456" y="1079654"/>
          <a:ext cx="11753088" cy="58501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81856"/>
                <a:gridCol w="7571232"/>
              </a:tblGrid>
              <a:tr h="17262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Контакты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Телефон: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8 (3842) 31-15-86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Электронная почта: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u="none" strike="noStrike" dirty="0">
                          <a:effectLst/>
                          <a:hlinkClick r:id="rId2"/>
                        </a:rPr>
                        <a:t>kafedra-gum@yandex.ru</a:t>
                      </a:r>
                      <a:endParaRPr lang="ru-RU" sz="1800" b="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Координаты: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г. Кемерово, ул.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effectLst/>
                        </a:rPr>
                        <a:t>Заузелкова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, 3,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effectLst/>
                        </a:rPr>
                        <a:t>КРИПКиПРО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effectLst/>
                        </a:rPr>
                        <a:t>каб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. 201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114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Документы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Положение о кафедре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114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Направление деятельности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1445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Сотрудники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</a:rPr>
                        <a:t>Вертилецкая</a:t>
                      </a:r>
                      <a:r>
                        <a:rPr lang="ru-RU" sz="1800" dirty="0">
                          <a:effectLst/>
                        </a:rPr>
                        <a:t> Инга Геннадьевна, заведующий кафедрой, кандидат педагогических наук, доцент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Шаталова Ирина Леонидовна, </a:t>
                      </a:r>
                      <a:r>
                        <a:rPr lang="ru-RU" sz="1800" dirty="0" smtClean="0">
                          <a:effectLst/>
                        </a:rPr>
                        <a:t>методист</a:t>
                      </a:r>
                      <a:r>
                        <a:rPr lang="en-US" sz="1800" dirty="0" smtClean="0">
                          <a:effectLst/>
                        </a:rPr>
                        <a:t> </a:t>
                      </a:r>
                      <a:r>
                        <a:rPr lang="en-US" dirty="0" smtClean="0">
                          <a:hlinkClick r:id="rId3"/>
                        </a:rPr>
                        <a:t>shatalova.irina.56@mail.ru</a:t>
                      </a:r>
                      <a:r>
                        <a:rPr lang="ru-RU" dirty="0" smtClean="0"/>
                        <a:t> </a:t>
                      </a:r>
                      <a:endParaRPr lang="ru-RU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Новоселова Валентина Прокопьевна, </a:t>
                      </a:r>
                      <a:r>
                        <a:rPr lang="ru-RU" sz="1800" dirty="0" smtClean="0">
                          <a:effectLst/>
                        </a:rPr>
                        <a:t>методист </a:t>
                      </a:r>
                      <a:r>
                        <a:rPr lang="en-US" sz="1800" dirty="0" smtClean="0">
                          <a:effectLst/>
                          <a:hlinkClick r:id="rId4"/>
                        </a:rPr>
                        <a:t>novoselova</a:t>
                      </a:r>
                      <a:r>
                        <a:rPr lang="en-US" sz="1800" u="none" dirty="0" smtClean="0">
                          <a:effectLst/>
                          <a:hlinkClick r:id="rId4"/>
                        </a:rPr>
                        <a:t>_</a:t>
                      </a:r>
                      <a:r>
                        <a:rPr lang="en-US" sz="1800" dirty="0" smtClean="0">
                          <a:effectLst/>
                          <a:hlinkClick r:id="rId4"/>
                        </a:rPr>
                        <a:t>valen@mail.ru</a:t>
                      </a:r>
                      <a:r>
                        <a:rPr lang="en-US" sz="1800" dirty="0" smtClean="0">
                          <a:effectLst/>
                        </a:rPr>
                        <a:t> </a:t>
                      </a:r>
                      <a:endParaRPr lang="ru-RU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</a:rPr>
                        <a:t>Усков</a:t>
                      </a:r>
                      <a:r>
                        <a:rPr lang="ru-RU" sz="1800" dirty="0">
                          <a:effectLst/>
                        </a:rPr>
                        <a:t> Григорий Сергеевич, </a:t>
                      </a:r>
                      <a:r>
                        <a:rPr lang="ru-RU" sz="1800" dirty="0" smtClean="0">
                          <a:effectLst/>
                        </a:rPr>
                        <a:t>методист, кандидат исторических наук</a:t>
                      </a:r>
                      <a:endParaRPr lang="ru-RU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</a:rPr>
                        <a:t>Ащеулова</a:t>
                      </a:r>
                      <a:r>
                        <a:rPr lang="ru-RU" sz="1800" dirty="0">
                          <a:effectLst/>
                        </a:rPr>
                        <a:t> Ирина Владимировна, </a:t>
                      </a:r>
                      <a:r>
                        <a:rPr lang="ru-RU" sz="1800" dirty="0" smtClean="0">
                          <a:effectLst/>
                        </a:rPr>
                        <a:t>методист, кандидат филологических наук, доцент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423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Профессорско-преподавательский состав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423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События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Итоги мероприятий кафедры (веб-семинары, семинары, акции </a:t>
                      </a:r>
                      <a:r>
                        <a:rPr lang="ru-RU" sz="1800" dirty="0" smtClean="0">
                          <a:effectLst/>
                        </a:rPr>
                        <a:t>и др</a:t>
                      </a:r>
                      <a:r>
                        <a:rPr lang="ru-RU" sz="1800" dirty="0">
                          <a:effectLst/>
                        </a:rPr>
                        <a:t>.)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7074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4696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Рубрики кафедры,</a:t>
            </a:r>
            <a:br>
              <a:rPr lang="ru-RU" sz="2400" b="1" dirty="0" smtClean="0">
                <a:solidFill>
                  <a:srgbClr val="C00000"/>
                </a:solidFill>
              </a:rPr>
            </a:br>
            <a:r>
              <a:rPr lang="ru-RU" sz="2400" b="1" dirty="0" smtClean="0">
                <a:solidFill>
                  <a:srgbClr val="C00000"/>
                </a:solidFill>
              </a:rPr>
              <a:t>итоги мероприятий, где можно скачать содержательный материал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7411" y="1189822"/>
            <a:ext cx="10076759" cy="5668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041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554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План РПМО. Состав РПМО.</a:t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>План реализации Концепции преподавания ПО «Искусства»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r="52091"/>
          <a:stretch/>
        </p:blipFill>
        <p:spPr>
          <a:xfrm>
            <a:off x="5388" y="1651546"/>
            <a:ext cx="4434409" cy="5206453"/>
          </a:xfrm>
          <a:prstGeom prst="rect">
            <a:avLst/>
          </a:prstGeo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11805" r="13671"/>
          <a:stretch/>
        </p:blipFill>
        <p:spPr>
          <a:xfrm>
            <a:off x="4571999" y="1170249"/>
            <a:ext cx="7535538" cy="5687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006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18641" y="365125"/>
            <a:ext cx="3668616" cy="2795787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В методических материалах представлен </a:t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>опыт работы учителей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en-US" sz="2000" dirty="0" smtClean="0">
                <a:hlinkClick r:id="rId2"/>
              </a:rPr>
              <a:t>https://ipk.kuz-edu.ru/index.php/struktura/8-kategoriya/148-metodicheskie-materialy-kgikhed</a:t>
            </a:r>
            <a:r>
              <a:rPr lang="ru-RU" sz="2000" dirty="0" smtClean="0"/>
              <a:t> </a:t>
            </a:r>
            <a:endParaRPr lang="ru-RU" sz="20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0" y="3160912"/>
            <a:ext cx="5955653" cy="3350055"/>
          </a:xfrm>
          <a:prstGeom prst="rect">
            <a:avLst/>
          </a:prstGeom>
        </p:spPr>
      </p:pic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 rotWithShape="1">
          <a:blip r:embed="rId4"/>
          <a:srcRect l="12353" r="12973"/>
          <a:stretch/>
        </p:blipFill>
        <p:spPr>
          <a:xfrm>
            <a:off x="3984405" y="328480"/>
            <a:ext cx="8207595" cy="6182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972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3741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err="1" smtClean="0">
                <a:solidFill>
                  <a:srgbClr val="C00000"/>
                </a:solidFill>
              </a:rPr>
              <a:t>КРИПКиПРО</a:t>
            </a:r>
            <a:r>
              <a:rPr lang="ru-RU" sz="2800" b="1" dirty="0" smtClean="0">
                <a:solidFill>
                  <a:srgbClr val="C00000"/>
                </a:solidFill>
              </a:rPr>
              <a:t> дистанционное обучение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388126"/>
            <a:ext cx="3381260" cy="5226720"/>
          </a:xfrm>
        </p:spPr>
        <p:txBody>
          <a:bodyPr>
            <a:normAutofit/>
          </a:bodyPr>
          <a:lstStyle/>
          <a:p>
            <a:r>
              <a:rPr lang="ru-RU" sz="1800" b="1" u="sng" dirty="0">
                <a:hlinkClick r:id="rId2"/>
              </a:rPr>
              <a:t>Повышение </a:t>
            </a:r>
            <a:r>
              <a:rPr lang="ru-RU" sz="1800" b="1" u="sng" dirty="0" smtClean="0">
                <a:hlinkClick r:id="rId2"/>
              </a:rPr>
              <a:t>квалификации</a:t>
            </a:r>
            <a:endParaRPr lang="ru-RU" sz="1800" b="1" u="sng" dirty="0" smtClean="0"/>
          </a:p>
          <a:p>
            <a:pPr marL="0" indent="0">
              <a:buNone/>
            </a:pPr>
            <a:r>
              <a:rPr lang="ru-RU" sz="1800" b="1" dirty="0" smtClean="0"/>
              <a:t>Название курсов и сроки проведения</a:t>
            </a:r>
          </a:p>
          <a:p>
            <a:r>
              <a:rPr lang="ru-RU" sz="1800" b="1" u="sng" dirty="0" err="1">
                <a:hlinkClick r:id="rId3"/>
              </a:rPr>
              <a:t>Вебинары,онлайн</a:t>
            </a:r>
            <a:r>
              <a:rPr lang="ru-RU" sz="1800" b="1" u="sng" dirty="0">
                <a:hlinkClick r:id="rId3"/>
              </a:rPr>
              <a:t>-круглые </a:t>
            </a:r>
            <a:r>
              <a:rPr lang="ru-RU" sz="1800" b="1" u="sng" dirty="0" smtClean="0">
                <a:hlinkClick r:id="rId3"/>
              </a:rPr>
              <a:t>...</a:t>
            </a:r>
            <a:endParaRPr lang="ru-RU" sz="1800" b="1" u="sng" dirty="0" smtClean="0"/>
          </a:p>
          <a:p>
            <a:pPr marL="0" indent="0">
              <a:buNone/>
            </a:pPr>
            <a:r>
              <a:rPr lang="ru-RU" sz="1800" b="1" dirty="0" smtClean="0"/>
              <a:t>Название </a:t>
            </a:r>
            <a:r>
              <a:rPr lang="ru-RU" sz="1800" b="1" dirty="0" err="1" smtClean="0"/>
              <a:t>вебинара</a:t>
            </a:r>
            <a:r>
              <a:rPr lang="ru-RU" sz="1800" b="1" dirty="0" smtClean="0"/>
              <a:t> и дату проведения</a:t>
            </a:r>
            <a:endParaRPr lang="ru-RU" sz="1800" b="1" dirty="0"/>
          </a:p>
          <a:p>
            <a:r>
              <a:rPr lang="ru-RU" sz="1800" b="1" dirty="0" smtClean="0">
                <a:hlinkClick r:id="rId4"/>
              </a:rPr>
              <a:t>СЕРТИФИКАЦИЯ</a:t>
            </a:r>
            <a:endParaRPr lang="en-US" sz="1800" b="1" dirty="0" smtClean="0"/>
          </a:p>
          <a:p>
            <a:pPr marL="0" indent="0">
              <a:buNone/>
            </a:pPr>
            <a:r>
              <a:rPr lang="ru-RU" sz="1800" b="1" dirty="0" smtClean="0"/>
              <a:t>Тренировочные задания</a:t>
            </a:r>
          </a:p>
          <a:p>
            <a:r>
              <a:rPr lang="ru-RU" sz="1800" b="1" dirty="0" smtClean="0"/>
              <a:t>Тест для учителя изобразительного искусства</a:t>
            </a:r>
            <a:endParaRPr lang="ru-RU" sz="1800" b="1" dirty="0"/>
          </a:p>
          <a:p>
            <a:r>
              <a:rPr lang="ru-RU" sz="1800" b="1" dirty="0" smtClean="0"/>
              <a:t>Тест для учителя музыки</a:t>
            </a:r>
          </a:p>
          <a:p>
            <a:endParaRPr lang="ru-RU" sz="1800" b="1" dirty="0" smtClean="0"/>
          </a:p>
          <a:p>
            <a:pPr marL="0" indent="0">
              <a:buNone/>
            </a:pPr>
            <a:r>
              <a:rPr lang="ru-RU" sz="1800" b="1" dirty="0" smtClean="0">
                <a:solidFill>
                  <a:srgbClr val="C00000"/>
                </a:solidFill>
              </a:rPr>
              <a:t>Логин и пароль для регистрации на сайте </a:t>
            </a:r>
            <a:r>
              <a:rPr lang="ru-RU" sz="1800" b="1" dirty="0" err="1" smtClean="0">
                <a:solidFill>
                  <a:srgbClr val="C00000"/>
                </a:solidFill>
              </a:rPr>
              <a:t>КРИПКиПРО</a:t>
            </a:r>
            <a:r>
              <a:rPr lang="ru-RU" sz="1800" b="1" dirty="0" smtClean="0">
                <a:solidFill>
                  <a:srgbClr val="C00000"/>
                </a:solidFill>
              </a:rPr>
              <a:t> и СДО может быть один и тот же</a:t>
            </a:r>
            <a:endParaRPr lang="ru-RU" sz="1800" b="1" dirty="0">
              <a:solidFill>
                <a:srgbClr val="C000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 rotWithShape="1">
          <a:blip r:embed="rId5"/>
          <a:srcRect l="24778"/>
          <a:stretch/>
        </p:blipFill>
        <p:spPr>
          <a:xfrm>
            <a:off x="4902507" y="1211855"/>
            <a:ext cx="7225346" cy="5402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476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0520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/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>Веб-семинары </a:t>
            </a:r>
            <a:r>
              <a:rPr lang="ru-RU" sz="2800" b="1" dirty="0">
                <a:solidFill>
                  <a:srgbClr val="C00000"/>
                </a:solidFill>
              </a:rPr>
              <a:t>ГК «Просвещение»</a:t>
            </a:r>
            <a:r>
              <a:rPr lang="ru-RU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3865433"/>
              </p:ext>
            </p:extLst>
          </p:nvPr>
        </p:nvGraphicFramePr>
        <p:xfrm>
          <a:off x="304800" y="975363"/>
          <a:ext cx="11602597" cy="57981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602597"/>
              </a:tblGrid>
              <a:tr h="11168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Технические приёмы работы акварелью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11 декабря, 11:00 – 12:00 </a:t>
                      </a:r>
                      <a:r>
                        <a:rPr lang="ru-RU" sz="2000" dirty="0" err="1">
                          <a:effectLst/>
                        </a:rPr>
                        <a:t>мск</a:t>
                      </a:r>
                      <a:endParaRPr lang="ru-RU" sz="20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Максимова Н. В., член Союза художников России, методист ГК «Просвещение»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9106" marR="199106" marT="39821" marB="119463" anchor="ctr"/>
                </a:tc>
              </a:tr>
              <a:tr h="5157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u="none" strike="noStrike" dirty="0">
                          <a:effectLst/>
                          <a:hlinkClick r:id="rId2"/>
                        </a:rPr>
                        <a:t>Принять участие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9106" marR="199106" marT="7964" marB="199106" anchor="ctr"/>
                </a:tc>
              </a:tr>
              <a:tr h="14411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Формирование умения анализировать произведения искусства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21 декабря, 11:00 – 12:00 </a:t>
                      </a:r>
                      <a:r>
                        <a:rPr lang="ru-RU" sz="2000" dirty="0" err="1">
                          <a:effectLst/>
                        </a:rPr>
                        <a:t>мск</a:t>
                      </a:r>
                      <a:endParaRPr lang="ru-RU" sz="20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Кочерова Е. А., </a:t>
                      </a:r>
                      <a:r>
                        <a:rPr lang="ru-RU" sz="2000" dirty="0" err="1">
                          <a:effectLst/>
                        </a:rPr>
                        <a:t>зав.редакции</a:t>
                      </a:r>
                      <a:r>
                        <a:rPr lang="ru-RU" sz="2000" dirty="0">
                          <a:effectLst/>
                        </a:rPr>
                        <a:t> изобразительного искусства, музыки, МХК, ОРКСЭ ГК «Просвещение»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9106" marR="199106" marT="39821" marB="119463" anchor="ctr"/>
                </a:tc>
              </a:tr>
              <a:tr h="5157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u="none" strike="noStrike" dirty="0">
                          <a:effectLst/>
                          <a:hlinkClick r:id="rId3"/>
                        </a:rPr>
                        <a:t>Принять участие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9106" marR="199106" marT="7964" marB="199106" anchor="ctr"/>
                </a:tc>
              </a:tr>
              <a:tr h="14411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Художественный язык и приёмы графического дизайна в учебном пособии «Дизайн. 10–11 классы»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25 декабря, 11:00 – 12:00 </a:t>
                      </a:r>
                      <a:r>
                        <a:rPr lang="ru-RU" sz="2000" dirty="0" err="1">
                          <a:effectLst/>
                        </a:rPr>
                        <a:t>мск</a:t>
                      </a:r>
                      <a:endParaRPr lang="ru-RU" sz="20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Максимова Н. В., член Союза художников России, методист ГК «Просвещение»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9106" marR="199106" marT="39821" marB="119463" anchor="ctr"/>
                </a:tc>
              </a:tr>
              <a:tr h="71176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u="none" strike="noStrike" dirty="0">
                          <a:effectLst/>
                          <a:hlinkClick r:id="rId4"/>
                        </a:rPr>
                        <a:t>Принять участие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9106" marR="199106" marT="7964" marB="199106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190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36588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Индивидуальные и групповые консультации для учителей ИЗО, МХК, музыки в </a:t>
            </a:r>
            <a:r>
              <a:rPr lang="en-US" sz="2800" b="1" dirty="0" smtClean="0">
                <a:solidFill>
                  <a:srgbClr val="C00000"/>
                </a:solidFill>
              </a:rPr>
              <a:t>ZOOM</a:t>
            </a:r>
            <a:r>
              <a:rPr lang="ru-RU" sz="2800" b="1" dirty="0" smtClean="0">
                <a:solidFill>
                  <a:srgbClr val="C00000"/>
                </a:solidFill>
              </a:rPr>
              <a:t/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>вторник, среда, четверг с 13:00 до 16:</a:t>
            </a:r>
            <a:r>
              <a:rPr lang="ru-RU" sz="2800" b="1" dirty="0" smtClean="0">
                <a:solidFill>
                  <a:srgbClr val="C00000"/>
                </a:solidFill>
                <a:sym typeface="Wingdings" panose="05000000000000000000" pitchFamily="2" charset="2"/>
              </a:rPr>
              <a:t>00</a:t>
            </a:r>
            <a:br>
              <a:rPr lang="ru-RU" sz="2800" b="1" dirty="0" smtClean="0">
                <a:solidFill>
                  <a:srgbClr val="C00000"/>
                </a:solidFill>
                <a:sym typeface="Wingdings" panose="05000000000000000000" pitchFamily="2" charset="2"/>
              </a:rPr>
            </a:br>
            <a:r>
              <a:rPr lang="ru-RU" sz="2800" b="1" dirty="0" smtClean="0">
                <a:solidFill>
                  <a:srgbClr val="C00000"/>
                </a:solidFill>
                <a:sym typeface="Wingdings" panose="05000000000000000000" pitchFamily="2" charset="2"/>
              </a:rPr>
              <a:t>Предварительно согласовать время подключения</a:t>
            </a:r>
            <a:br>
              <a:rPr lang="ru-RU" sz="2800" b="1" dirty="0" smtClean="0">
                <a:solidFill>
                  <a:srgbClr val="C00000"/>
                </a:solidFill>
                <a:sym typeface="Wingdings" panose="05000000000000000000" pitchFamily="2" charset="2"/>
              </a:rPr>
            </a:br>
            <a:r>
              <a:rPr lang="ru-RU" sz="2800" b="1" dirty="0" smtClean="0">
                <a:solidFill>
                  <a:srgbClr val="C00000"/>
                </a:solidFill>
                <a:sym typeface="Wingdings" panose="05000000000000000000" pitchFamily="2" charset="2"/>
              </a:rPr>
              <a:t>8-983-219-6446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547871"/>
            <a:ext cx="10515600" cy="2629091"/>
          </a:xfrm>
        </p:spPr>
        <p:txBody>
          <a:bodyPr/>
          <a:lstStyle/>
          <a:p>
            <a:r>
              <a:rPr lang="ru-RU" dirty="0"/>
              <a:t>Подключиться к конференции </a:t>
            </a:r>
            <a:r>
              <a:rPr lang="ru-RU" dirty="0" err="1"/>
              <a:t>Zoom</a:t>
            </a:r>
            <a:r>
              <a:rPr lang="ru-RU" dirty="0"/>
              <a:t> Валентина Новоселова</a:t>
            </a:r>
          </a:p>
          <a:p>
            <a:r>
              <a:rPr lang="ru-RU" dirty="0"/>
              <a:t>https://us04web.zoom.us/j/7869758743?pwd=MFR5TWZVT1BmWlQwUFp2bnlQWVlCdz09</a:t>
            </a:r>
          </a:p>
          <a:p>
            <a:r>
              <a:rPr lang="ru-RU" dirty="0"/>
              <a:t>Идентификатор конференции: 786 975 8743</a:t>
            </a:r>
          </a:p>
          <a:p>
            <a:r>
              <a:rPr lang="ru-RU" dirty="0"/>
              <a:t>Код доступа: M74BqH</a:t>
            </a:r>
          </a:p>
        </p:txBody>
      </p:sp>
    </p:spTree>
    <p:extLst>
      <p:ext uri="{BB962C8B-B14F-4D97-AF65-F5344CB8AC3E}">
        <p14:creationId xmlns:p14="http://schemas.microsoft.com/office/powerpoint/2010/main" val="151226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57561" y="490654"/>
            <a:ext cx="11106615" cy="84749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rgbClr val="7030A0"/>
                </a:solidFill>
              </a:rPr>
              <a:t/>
            </a:r>
            <a:br>
              <a:rPr lang="ru-RU" sz="3600" b="1" dirty="0" smtClean="0">
                <a:solidFill>
                  <a:srgbClr val="7030A0"/>
                </a:solidFill>
              </a:rPr>
            </a:br>
            <a:r>
              <a:rPr lang="ru-RU" sz="3600" b="1" dirty="0" smtClean="0">
                <a:solidFill>
                  <a:srgbClr val="7030A0"/>
                </a:solidFill>
              </a:rPr>
              <a:t>Темы выступлений учителей Ленинск-Кузнецкого </a:t>
            </a:r>
            <a:r>
              <a:rPr lang="ru-RU" sz="3600" b="1" dirty="0">
                <a:solidFill>
                  <a:srgbClr val="7030A0"/>
                </a:solidFill>
              </a:rPr>
              <a:t>ГО</a:t>
            </a:r>
            <a:r>
              <a:rPr lang="ru-RU" sz="3600" dirty="0"/>
              <a:t/>
            </a:r>
            <a:br>
              <a:rPr lang="ru-RU" sz="3600" dirty="0"/>
            </a:b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557561" y="1338146"/>
            <a:ext cx="11634439" cy="544365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5100" b="1" dirty="0"/>
              <a:t>«</a:t>
            </a:r>
            <a:r>
              <a:rPr lang="ru-RU" sz="5100" dirty="0"/>
              <a:t>Региональный подход в обучении школьников на уроках и внеурочной деятельности по изобразительному искусству» </a:t>
            </a:r>
          </a:p>
          <a:p>
            <a:pPr marL="0" indent="0">
              <a:buNone/>
            </a:pPr>
            <a:r>
              <a:rPr lang="ru-RU" sz="5100" b="1" i="1" dirty="0" err="1"/>
              <a:t>Сызарова</a:t>
            </a:r>
            <a:r>
              <a:rPr lang="ru-RU" sz="5100" b="1" i="1" dirty="0"/>
              <a:t> Тамара Васильевна</a:t>
            </a:r>
            <a:r>
              <a:rPr lang="ru-RU" sz="5100" dirty="0"/>
              <a:t>, учитель ИЗО МБОУ ООШ № </a:t>
            </a:r>
            <a:r>
              <a:rPr lang="ru-RU" sz="5100" dirty="0" smtClean="0"/>
              <a:t> 33</a:t>
            </a:r>
          </a:p>
          <a:p>
            <a:pPr marL="0" indent="0">
              <a:buNone/>
            </a:pPr>
            <a:r>
              <a:rPr lang="ru-RU" sz="5100" dirty="0" smtClean="0"/>
              <a:t>Мастер-класс </a:t>
            </a:r>
            <a:r>
              <a:rPr lang="ru-RU" sz="5100" dirty="0"/>
              <a:t>«Сочинение по картине «В голубом просторе» А. </a:t>
            </a:r>
            <a:r>
              <a:rPr lang="ru-RU" sz="5100" dirty="0"/>
              <a:t>А. Рылова»</a:t>
            </a:r>
          </a:p>
          <a:p>
            <a:pPr marL="0" indent="0">
              <a:buNone/>
            </a:pPr>
            <a:r>
              <a:rPr lang="ru-RU" sz="5100" b="1" i="1" dirty="0" smtClean="0"/>
              <a:t>Гук </a:t>
            </a:r>
            <a:r>
              <a:rPr lang="ru-RU" sz="5100" b="1" i="1" dirty="0"/>
              <a:t>Светлана Юрьевна</a:t>
            </a:r>
            <a:r>
              <a:rPr lang="ru-RU" sz="5100" dirty="0"/>
              <a:t>, учитель начальных классов МБОУ ООШ № 33</a:t>
            </a:r>
          </a:p>
          <a:p>
            <a:pPr marL="0" indent="0">
              <a:buNone/>
            </a:pPr>
            <a:r>
              <a:rPr lang="ru-RU" sz="5100" dirty="0"/>
              <a:t>Презентация </a:t>
            </a:r>
            <a:r>
              <a:rPr lang="ru-RU" sz="5100" dirty="0"/>
              <a:t>электронного пособия «Архитектура Кемеровской области Кузбасса из прошлого в будущее» </a:t>
            </a:r>
            <a:r>
              <a:rPr lang="ru-RU" sz="5100" dirty="0"/>
              <a:t>(авторы </a:t>
            </a:r>
            <a:r>
              <a:rPr lang="ru-RU" sz="5100" dirty="0"/>
              <a:t>Е. И. </a:t>
            </a:r>
            <a:r>
              <a:rPr lang="ru-RU" sz="5100" dirty="0" err="1"/>
              <a:t>Белевцова</a:t>
            </a:r>
            <a:r>
              <a:rPr lang="ru-RU" sz="5100" dirty="0"/>
              <a:t>, М. Ю. </a:t>
            </a:r>
            <a:r>
              <a:rPr lang="ru-RU" sz="5100" dirty="0"/>
              <a:t>Конева)</a:t>
            </a:r>
          </a:p>
          <a:p>
            <a:pPr marL="0" indent="0">
              <a:buNone/>
            </a:pPr>
            <a:r>
              <a:rPr lang="ru-RU" sz="5100" b="1" i="1" dirty="0" err="1" smtClean="0"/>
              <a:t>Белевцова</a:t>
            </a:r>
            <a:r>
              <a:rPr lang="ru-RU" sz="5100" b="1" i="1" dirty="0" smtClean="0"/>
              <a:t> </a:t>
            </a:r>
            <a:r>
              <a:rPr lang="ru-RU" sz="5100" b="1" i="1" dirty="0"/>
              <a:t>Елена Игоревна</a:t>
            </a:r>
            <a:r>
              <a:rPr lang="ru-RU" sz="5100" dirty="0"/>
              <a:t>, учитель </a:t>
            </a:r>
            <a:r>
              <a:rPr lang="ru-RU" sz="5100" dirty="0"/>
              <a:t>ИЗО МБОУ </a:t>
            </a:r>
            <a:r>
              <a:rPr lang="ru-RU" sz="5100" dirty="0"/>
              <a:t>Гимназия </a:t>
            </a:r>
            <a:r>
              <a:rPr lang="ru-RU" sz="5100" dirty="0" smtClean="0"/>
              <a:t>12</a:t>
            </a:r>
          </a:p>
          <a:p>
            <a:pPr marL="0" indent="0">
              <a:buNone/>
            </a:pPr>
            <a:r>
              <a:rPr lang="ru-RU" sz="5100" dirty="0" smtClean="0"/>
              <a:t>«Как </a:t>
            </a:r>
            <a:r>
              <a:rPr lang="ru-RU" sz="5100" dirty="0"/>
              <a:t>организовать дистанционное обучение на уроках </a:t>
            </a:r>
            <a:r>
              <a:rPr lang="ru-RU" sz="5100" dirty="0" smtClean="0"/>
              <a:t>музыки» </a:t>
            </a:r>
          </a:p>
          <a:p>
            <a:pPr marL="0" indent="0">
              <a:buNone/>
            </a:pPr>
            <a:r>
              <a:rPr lang="ru-RU" sz="5100" b="1" dirty="0" smtClean="0"/>
              <a:t>Спирина </a:t>
            </a:r>
            <a:r>
              <a:rPr lang="ru-RU" sz="5100" b="1" dirty="0"/>
              <a:t>Татьяна Геннадьевна</a:t>
            </a:r>
            <a:r>
              <a:rPr lang="ru-RU" sz="5100" dirty="0" smtClean="0"/>
              <a:t>, учитель музыки </a:t>
            </a:r>
            <a:r>
              <a:rPr lang="ru-RU" sz="5100" dirty="0"/>
              <a:t>МБОУ ООШ № </a:t>
            </a:r>
            <a:r>
              <a:rPr lang="ru-RU" sz="5100" dirty="0" smtClean="0"/>
              <a:t>3</a:t>
            </a:r>
            <a:endParaRPr lang="ru-RU" sz="5100" dirty="0"/>
          </a:p>
        </p:txBody>
      </p:sp>
    </p:spTree>
    <p:extLst>
      <p:ext uri="{BB962C8B-B14F-4D97-AF65-F5344CB8AC3E}">
        <p14:creationId xmlns:p14="http://schemas.microsoft.com/office/powerpoint/2010/main" val="75505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</TotalTime>
  <Words>732</Words>
  <Application>Microsoft Office PowerPoint</Application>
  <PresentationFormat>Широкоэкранный</PresentationFormat>
  <Paragraphs>113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Wingdings</vt:lpstr>
      <vt:lpstr>Тема Office</vt:lpstr>
      <vt:lpstr>   «Интеграция учебных предметов предметной области «Искусство» как основа реализации ФГОС»   ВЕБ-СЕМИНАР 10.12.2020 г.    </vt:lpstr>
      <vt:lpstr>Презентация PowerPoint</vt:lpstr>
      <vt:lpstr>Интеграция </vt:lpstr>
      <vt:lpstr>Интегрированный урок ПО «Искусство»</vt:lpstr>
      <vt:lpstr>Темы по музыке и ИЗО  из примерной программы НООО</vt:lpstr>
      <vt:lpstr>Темы по музыке и ИЗО  из примерной программы ООО</vt:lpstr>
      <vt:lpstr>Материалы сайта КРИПКиПРО в организации учебно-методической работы учителя ПО «Искусство» </vt:lpstr>
      <vt:lpstr>Обновленный сайт КРИПКиПРО. URL : https://ipk.kuz-edu.ru/</vt:lpstr>
      <vt:lpstr>С материалами по предмету можно познакомиться на странице кафедры Щелчком по разделу «Структура» перелистываем таблицу и далее</vt:lpstr>
      <vt:lpstr>По щелчку открываем кафедру гуманитарных и художественно-эстетических дисциплин </vt:lpstr>
      <vt:lpstr>Информация на странице кафедры </vt:lpstr>
      <vt:lpstr>Рубрики кафедры, итоги мероприятий, где можно скачать содержательный материал</vt:lpstr>
      <vt:lpstr>План РПМО. Состав РПМО. План реализации Концепции преподавания ПО «Искусства»</vt:lpstr>
      <vt:lpstr>В методических материалах представлен  опыт работы учителей https://ipk.kuz-edu.ru/index.php/struktura/8-kategoriya/148-metodicheskie-materialy-kgikhed </vt:lpstr>
      <vt:lpstr>КРИПКиПРО дистанционное обучение</vt:lpstr>
      <vt:lpstr> Веб-семинары ГК «Просвещение»  </vt:lpstr>
      <vt:lpstr>Индивидуальные и групповые консультации для учителей ИЗО, МХК, музыки в ZOOM вторник, среда, четверг с 13:00 до 16:00 Предварительно согласовать время подключения 8-983-219-6446</vt:lpstr>
      <vt:lpstr> Темы выступлений учителей Ленинск-Кузнецкого ГО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Интеграция учебных предметов предметной области «Искусство» как основа реализации ФГОС ВЕБ-СЕМИНАР</dc:title>
  <dc:creator>k201</dc:creator>
  <cp:lastModifiedBy>k201</cp:lastModifiedBy>
  <cp:revision>25</cp:revision>
  <dcterms:created xsi:type="dcterms:W3CDTF">2020-12-08T05:42:54Z</dcterms:created>
  <dcterms:modified xsi:type="dcterms:W3CDTF">2020-12-10T08:29:45Z</dcterms:modified>
</cp:coreProperties>
</file>