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2"/>
  </p:notesMasterIdLst>
  <p:sldIdLst>
    <p:sldId id="275" r:id="rId2"/>
    <p:sldId id="316" r:id="rId3"/>
    <p:sldId id="329" r:id="rId4"/>
    <p:sldId id="363" r:id="rId5"/>
    <p:sldId id="335" r:id="rId6"/>
    <p:sldId id="339" r:id="rId7"/>
    <p:sldId id="365" r:id="rId8"/>
    <p:sldId id="340" r:id="rId9"/>
    <p:sldId id="361" r:id="rId10"/>
    <p:sldId id="347" r:id="rId11"/>
    <p:sldId id="343" r:id="rId12"/>
    <p:sldId id="348" r:id="rId13"/>
    <p:sldId id="351" r:id="rId14"/>
    <p:sldId id="352" r:id="rId15"/>
    <p:sldId id="354" r:id="rId16"/>
    <p:sldId id="272" r:id="rId17"/>
    <p:sldId id="322" r:id="rId18"/>
    <p:sldId id="265" r:id="rId19"/>
    <p:sldId id="298" r:id="rId20"/>
    <p:sldId id="266" r:id="rId21"/>
    <p:sldId id="294" r:id="rId22"/>
    <p:sldId id="300" r:id="rId23"/>
    <p:sldId id="287" r:id="rId24"/>
    <p:sldId id="315" r:id="rId25"/>
    <p:sldId id="310" r:id="rId26"/>
    <p:sldId id="311" r:id="rId27"/>
    <p:sldId id="312" r:id="rId28"/>
    <p:sldId id="358" r:id="rId29"/>
    <p:sldId id="366" r:id="rId30"/>
    <p:sldId id="359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1C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2924" autoAdjust="0"/>
  </p:normalViewPr>
  <p:slideViewPr>
    <p:cSldViewPr>
      <p:cViewPr>
        <p:scale>
          <a:sx n="70" d="100"/>
          <a:sy n="70" d="100"/>
        </p:scale>
        <p:origin x="-1572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AF253-6006-488E-82D9-236B2CEBFB69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44E56-CD9F-402C-A275-E78407C669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568B-0F7E-4501-A4EA-35E591134F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EE5B-E0E1-465C-B1C4-E5F13DAB2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568B-0F7E-4501-A4EA-35E591134F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EE5B-E0E1-465C-B1C4-E5F13DAB2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568B-0F7E-4501-A4EA-35E591134F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EE5B-E0E1-465C-B1C4-E5F13DAB2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568B-0F7E-4501-A4EA-35E591134F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EE5B-E0E1-465C-B1C4-E5F13DAB2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568B-0F7E-4501-A4EA-35E591134F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EE5B-E0E1-465C-B1C4-E5F13DAB2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568B-0F7E-4501-A4EA-35E591134F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EE5B-E0E1-465C-B1C4-E5F13DAB2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568B-0F7E-4501-A4EA-35E591134F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EE5B-E0E1-465C-B1C4-E5F13DAB2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568B-0F7E-4501-A4EA-35E591134F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EE5B-E0E1-465C-B1C4-E5F13DAB2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568B-0F7E-4501-A4EA-35E591134F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C5DEE5B-E0E1-465C-B1C4-E5F13DAB2EB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568B-0F7E-4501-A4EA-35E591134F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EE5B-E0E1-465C-B1C4-E5F13DAB2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568B-0F7E-4501-A4EA-35E591134F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EE5B-E0E1-465C-B1C4-E5F13DAB2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5F4568B-0F7E-4501-A4EA-35E591134F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5DEE5B-E0E1-465C-B1C4-E5F13DAB2EB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785794"/>
            <a:ext cx="8858312" cy="5786478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36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Топкинская</a:t>
            </a:r>
            <a: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ООШ (с.Топки)</a:t>
            </a:r>
            <a:b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«Экологическое воспитание школьников посредством реализации проектной деятельности в условиях сельского  общеобразовательного учреждения»</a:t>
            </a:r>
            <a:b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Педагог-организатор </a:t>
            </a:r>
            <a:b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Трошкова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Татьяна Викторовна</a:t>
            </a:r>
            <a:r>
              <a:rPr lang="ru-RU" sz="3200" i="1" dirty="0" smtClean="0">
                <a:solidFill>
                  <a:srgbClr val="7030A0"/>
                </a:solidFill>
              </a:rPr>
              <a:t/>
            </a:r>
            <a:br>
              <a:rPr lang="ru-RU" sz="3200" i="1" dirty="0" smtClean="0">
                <a:solidFill>
                  <a:srgbClr val="7030A0"/>
                </a:solidFill>
              </a:rPr>
            </a:br>
            <a:endParaRPr lang="ru-RU" sz="32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86874" cy="193991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экологически грамотной личности, способной адаптироваться к современным социально-экономическим условиям</a:t>
            </a:r>
            <a:r>
              <a:rPr lang="ru-RU" sz="33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300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33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714488"/>
            <a:ext cx="8643998" cy="4786346"/>
          </a:xfrm>
        </p:spPr>
        <p:txBody>
          <a:bodyPr>
            <a:normAutofit/>
          </a:bodyPr>
          <a:lstStyle/>
          <a:p>
            <a:pPr marL="514350" indent="-514350" algn="just">
              <a:buNone/>
            </a:pPr>
            <a:r>
              <a:rPr lang="ru-RU" sz="3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0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marL="514350" indent="-514350" algn="just"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Продолжить внедрение  проектной деятельности школьников на уроках и во внеурочное время. </a:t>
            </a:r>
          </a:p>
          <a:p>
            <a:pPr marL="514350" lvl="0" indent="-514350" algn="just">
              <a:buNone/>
            </a:pPr>
            <a:r>
              <a:rPr lang="ru-RU" sz="3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Продолжить реализацию просветительской деятельности.</a:t>
            </a:r>
          </a:p>
          <a:p>
            <a:pPr marL="514350" lvl="0" indent="-514350" algn="just">
              <a:buNone/>
            </a:pPr>
            <a:r>
              <a:rPr lang="ru-RU" sz="3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Продолжить формирование  практических навыков экологической направленности.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58259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Проекты ландшафтного дизайна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1000108"/>
            <a:ext cx="2173930" cy="231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142984"/>
            <a:ext cx="2950479" cy="207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3714752"/>
            <a:ext cx="2714644" cy="2972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714752"/>
            <a:ext cx="4940147" cy="297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14282" y="1000108"/>
            <a:ext cx="3286148" cy="21431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«Сибирский сад в восточном стиле»</a:t>
            </a:r>
          </a:p>
          <a:p>
            <a:pPr marL="1165225" marR="0" lvl="0" indent="-1165225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32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00066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553" name="Picture 1" descr="Садик и школа 0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357298"/>
            <a:ext cx="8215370" cy="5276124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928662" y="714356"/>
            <a:ext cx="7215238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«Нежность»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529" name="Picture 1" descr="SDC11445"/>
          <p:cNvPicPr>
            <a:picLocks noChangeAspect="1" noChangeArrowheads="1"/>
          </p:cNvPicPr>
          <p:nvPr/>
        </p:nvPicPr>
        <p:blipFill>
          <a:blip r:embed="rId2" cstate="print"/>
          <a:srcRect t="12987"/>
          <a:stretch>
            <a:fillRect/>
          </a:stretch>
        </p:blipFill>
        <p:spPr bwMode="auto">
          <a:xfrm>
            <a:off x="285719" y="1714488"/>
            <a:ext cx="8610203" cy="4786346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42910" y="785794"/>
            <a:ext cx="8229600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«Чудесный уголок»</a:t>
            </a: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143932" cy="511156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«Геометрия узора»  </a:t>
            </a:r>
            <a:endParaRPr lang="ru-RU" sz="3200" i="1" dirty="0">
              <a:solidFill>
                <a:srgbClr val="7030A0"/>
              </a:solidFill>
            </a:endParaRPr>
          </a:p>
        </p:txBody>
      </p:sp>
      <p:pic>
        <p:nvPicPr>
          <p:cNvPr id="4098" name="Picture 2" descr="F:\фото клумбы\DSCN21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928670"/>
            <a:ext cx="7500990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«Геометрия узора»</a:t>
            </a:r>
            <a:endParaRPr lang="ru-RU" sz="32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4" descr="IMG_1858"/>
          <p:cNvPicPr>
            <a:picLocks noChangeAspect="1" noChangeArrowheads="1"/>
          </p:cNvPicPr>
          <p:nvPr/>
        </p:nvPicPr>
        <p:blipFill>
          <a:blip r:embed="rId2" cstate="print"/>
          <a:srcRect l="9900" t="20038" b="11685"/>
          <a:stretch>
            <a:fillRect/>
          </a:stretch>
        </p:blipFill>
        <p:spPr bwMode="auto">
          <a:xfrm>
            <a:off x="1285852" y="1643050"/>
            <a:ext cx="657229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85720" y="1928802"/>
            <a:ext cx="3429024" cy="1011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001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«Солнечная мозаика</a:t>
            </a:r>
            <a: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 </a:t>
            </a:r>
            <a:endParaRPr lang="ru-RU" sz="36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DSC01516"/>
          <p:cNvPicPr>
            <a:picLocks noChangeAspect="1" noChangeArrowheads="1"/>
          </p:cNvPicPr>
          <p:nvPr/>
        </p:nvPicPr>
        <p:blipFill>
          <a:blip r:embed="rId2" cstate="print"/>
          <a:srcRect t="7477"/>
          <a:stretch>
            <a:fillRect/>
          </a:stretch>
        </p:blipFill>
        <p:spPr bwMode="auto">
          <a:xfrm>
            <a:off x="785786" y="1214422"/>
            <a:ext cx="7643866" cy="5303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642910" y="714356"/>
            <a:ext cx="8001056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«Цветочный карнавал» </a:t>
            </a:r>
            <a:endParaRPr lang="ru-RU" sz="32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dmin\Desktop\Пришкольный участок\Новая папка\SDC10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71546"/>
            <a:ext cx="8358247" cy="5572164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71472" y="785794"/>
            <a:ext cx="8229600" cy="214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71480"/>
            <a:ext cx="8858312" cy="785818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</a:rPr>
              <a:t>«</a:t>
            </a:r>
            <a:r>
              <a:rPr lang="ru-RU" sz="2500" b="1" i="1" dirty="0" smtClean="0">
                <a:solidFill>
                  <a:srgbClr val="7030A0"/>
                </a:solidFill>
                <a:latin typeface="Times New Roman" pitchFamily="18" charset="0"/>
              </a:rPr>
              <a:t>Изучение зависимости урожайности чеснока зимнего от размеров посадочного материала  (луковиц)»</a:t>
            </a:r>
            <a:endParaRPr lang="ru-RU" sz="25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IMAGE0018"/>
          <p:cNvPicPr>
            <a:picLocks noChangeAspect="1" noChangeArrowheads="1"/>
          </p:cNvPicPr>
          <p:nvPr/>
        </p:nvPicPr>
        <p:blipFill>
          <a:blip r:embed="rId2" cstate="print"/>
          <a:srcRect t="22473" r="13333" b="3391"/>
          <a:stretch>
            <a:fillRect/>
          </a:stretch>
        </p:blipFill>
        <p:spPr bwMode="auto">
          <a:xfrm>
            <a:off x="1071538" y="2214554"/>
            <a:ext cx="6929486" cy="4500594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57126" y="0"/>
            <a:ext cx="8786874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Учебно-опытническая работа</a:t>
            </a:r>
            <a:endParaRPr kumimoji="0" lang="ru-RU" sz="3200" b="1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5688" y="1428736"/>
            <a:ext cx="8858312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329642" cy="100013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Сортоизучение</a:t>
            </a:r>
            <a:r>
              <a:rPr lang="ru-RU" sz="3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пшеницы </a:t>
            </a:r>
            <a:r>
              <a:rPr lang="ru-RU" sz="3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яровой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2006 – 2008 гг.</a:t>
            </a:r>
            <a:endParaRPr lang="ru-RU" sz="32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 descr="участок 010"/>
          <p:cNvPicPr>
            <a:picLocks noChangeAspect="1" noChangeArrowheads="1"/>
          </p:cNvPicPr>
          <p:nvPr/>
        </p:nvPicPr>
        <p:blipFill>
          <a:blip r:embed="rId2" cstate="print"/>
          <a:srcRect t="21856" r="8119" b="3820"/>
          <a:stretch>
            <a:fillRect/>
          </a:stretch>
        </p:blipFill>
        <p:spPr bwMode="auto">
          <a:xfrm>
            <a:off x="5357818" y="1643050"/>
            <a:ext cx="342902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286380" y="3571876"/>
            <a:ext cx="37147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Фаза молочной спелости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участок 002"/>
          <p:cNvPicPr>
            <a:picLocks noChangeAspect="1" noChangeArrowheads="1"/>
          </p:cNvPicPr>
          <p:nvPr/>
        </p:nvPicPr>
        <p:blipFill>
          <a:blip r:embed="rId3" cstate="print"/>
          <a:srcRect t="7138" r="11698" b="2579"/>
          <a:stretch>
            <a:fillRect/>
          </a:stretch>
        </p:blipFill>
        <p:spPr bwMode="auto">
          <a:xfrm>
            <a:off x="5357818" y="4000504"/>
            <a:ext cx="351681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572132" y="6429396"/>
            <a:ext cx="32539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Замер высоты растений</a:t>
            </a:r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9" name="Picture 5" descr="участок июнь 016"/>
          <p:cNvPicPr>
            <a:picLocks noChangeAspect="1" noChangeArrowheads="1"/>
          </p:cNvPicPr>
          <p:nvPr/>
        </p:nvPicPr>
        <p:blipFill>
          <a:blip r:embed="rId4" cstate="print"/>
          <a:srcRect t="26041"/>
          <a:stretch>
            <a:fillRect/>
          </a:stretch>
        </p:blipFill>
        <p:spPr bwMode="auto">
          <a:xfrm>
            <a:off x="285720" y="1643050"/>
            <a:ext cx="3944938" cy="2028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85786" y="3643314"/>
            <a:ext cx="28808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Пшеница в фазе кущения</a:t>
            </a:r>
          </a:p>
        </p:txBody>
      </p:sp>
      <p:pic>
        <p:nvPicPr>
          <p:cNvPr id="6150" name="Picture 6" descr="IMAGE0019"/>
          <p:cNvPicPr>
            <a:picLocks noChangeAspect="1" noChangeArrowheads="1"/>
          </p:cNvPicPr>
          <p:nvPr/>
        </p:nvPicPr>
        <p:blipFill>
          <a:blip r:embed="rId5" cstate="print"/>
          <a:srcRect t="13104" r="2252"/>
          <a:stretch>
            <a:fillRect/>
          </a:stretch>
        </p:blipFill>
        <p:spPr bwMode="auto">
          <a:xfrm>
            <a:off x="285720" y="4071942"/>
            <a:ext cx="3955936" cy="24288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785786" y="6429396"/>
            <a:ext cx="27086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Фаза восковой спелости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00034" y="0"/>
            <a:ext cx="8229600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642910" y="1000108"/>
            <a:ext cx="8329642" cy="4286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643998" cy="1000132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«Изучение сортов картофеля разных групп спелости» 2013 – 2015 </a:t>
            </a:r>
            <a:r>
              <a:rPr lang="ru-RU" sz="32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DSCN2503"/>
          <p:cNvPicPr>
            <a:picLocks noChangeAspect="1" noChangeArrowheads="1"/>
          </p:cNvPicPr>
          <p:nvPr/>
        </p:nvPicPr>
        <p:blipFill>
          <a:blip r:embed="rId2" cstate="print"/>
          <a:srcRect t="14252" r="4742" b="9652"/>
          <a:stretch>
            <a:fillRect/>
          </a:stretch>
        </p:blipFill>
        <p:spPr bwMode="auto">
          <a:xfrm>
            <a:off x="285720" y="1785926"/>
            <a:ext cx="4020650" cy="2357453"/>
          </a:xfrm>
          <a:prstGeom prst="rect">
            <a:avLst/>
          </a:prstGeom>
          <a:noFill/>
        </p:spPr>
      </p:pic>
      <p:pic>
        <p:nvPicPr>
          <p:cNvPr id="26627" name="Picture 3" descr="DSCN2608"/>
          <p:cNvPicPr>
            <a:picLocks noChangeAspect="1" noChangeArrowheads="1"/>
          </p:cNvPicPr>
          <p:nvPr/>
        </p:nvPicPr>
        <p:blipFill>
          <a:blip r:embed="rId3" cstate="print"/>
          <a:srcRect l="2357" b="24265"/>
          <a:stretch>
            <a:fillRect/>
          </a:stretch>
        </p:blipFill>
        <p:spPr bwMode="auto">
          <a:xfrm>
            <a:off x="214282" y="4357694"/>
            <a:ext cx="4073628" cy="237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IMG_1724"/>
          <p:cNvPicPr>
            <a:picLocks noChangeAspect="1" noChangeArrowheads="1"/>
          </p:cNvPicPr>
          <p:nvPr/>
        </p:nvPicPr>
        <p:blipFill>
          <a:blip r:embed="rId4" cstate="print"/>
          <a:srcRect l="5436" t="16353" b="41280"/>
          <a:stretch>
            <a:fillRect/>
          </a:stretch>
        </p:blipFill>
        <p:spPr bwMode="auto">
          <a:xfrm>
            <a:off x="5143504" y="4286256"/>
            <a:ext cx="3728075" cy="2435243"/>
          </a:xfrm>
          <a:prstGeom prst="rect">
            <a:avLst/>
          </a:prstGeom>
          <a:noFill/>
        </p:spPr>
      </p:pic>
      <p:pic>
        <p:nvPicPr>
          <p:cNvPr id="26629" name="Picture 5" descr="DSCN2511"/>
          <p:cNvPicPr>
            <a:picLocks noChangeAspect="1" noChangeArrowheads="1"/>
          </p:cNvPicPr>
          <p:nvPr/>
        </p:nvPicPr>
        <p:blipFill>
          <a:blip r:embed="rId5" cstate="print"/>
          <a:srcRect l="11021" t="24072" r="2307"/>
          <a:stretch>
            <a:fillRect/>
          </a:stretch>
        </p:blipFill>
        <p:spPr bwMode="auto">
          <a:xfrm>
            <a:off x="5143504" y="1714488"/>
            <a:ext cx="3706372" cy="2435082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57158" y="0"/>
            <a:ext cx="8643998" cy="6429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57158" y="1071546"/>
            <a:ext cx="8643998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043230" cy="193991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</a:rPr>
              <a:t>«</a:t>
            </a: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</a:rPr>
              <a:t>Изучение сортов картофеля разных групп спелости»</a:t>
            </a:r>
            <a:endParaRPr lang="ru-RU" sz="2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C:\Documents and Settings\Надежда Борисовна\Рабочий стол\фото по определению крахмалу\CAM001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5065900" cy="3500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6" descr="C:\Documents and Settings\Надежда Борисовна\Рабочий стол\фото по определению крахмалу\CAM002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42852"/>
            <a:ext cx="473276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643570" y="3714752"/>
            <a:ext cx="3286148" cy="2357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Определение крахмала в клубнях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643050"/>
            <a:ext cx="8229600" cy="368280"/>
          </a:xfrm>
        </p:spPr>
        <p:txBody>
          <a:bodyPr>
            <a:normAutofit fontScale="90000"/>
          </a:bodyPr>
          <a:lstStyle/>
          <a:p>
            <a:pPr lvl="0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14282" y="0"/>
            <a:ext cx="8715436" cy="1928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«Изучение влияния </a:t>
            </a:r>
            <a:r>
              <a:rPr kumimoji="0" lang="ru-RU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остропахнущих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растений на численность колорадского жука на картофельных </a:t>
            </a: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грядках 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пришкольного участка»</a:t>
            </a: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Рисунок 7" descr="F:\фото клумбы\DSCN2202.JPG"/>
          <p:cNvPicPr/>
          <p:nvPr/>
        </p:nvPicPr>
        <p:blipFill>
          <a:blip r:embed="rId2" cstate="print"/>
          <a:srcRect l="3905" t="29108"/>
          <a:stretch>
            <a:fillRect/>
          </a:stretch>
        </p:blipFill>
        <p:spPr bwMode="auto">
          <a:xfrm>
            <a:off x="5000628" y="2786058"/>
            <a:ext cx="357190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Admin\Desktop\опыты, проекты\фото 2015\DSC00195.JPG"/>
          <p:cNvPicPr/>
          <p:nvPr/>
        </p:nvPicPr>
        <p:blipFill>
          <a:blip r:embed="rId3" cstate="print"/>
          <a:srcRect l="25757" t="29122" r="3459" b="1430"/>
          <a:stretch>
            <a:fillRect/>
          </a:stretch>
        </p:blipFill>
        <p:spPr bwMode="auto">
          <a:xfrm>
            <a:off x="357158" y="2714620"/>
            <a:ext cx="342902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28564" y="1285860"/>
            <a:ext cx="8358278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572560" cy="164305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Представление результатов работы на муниципальном семинаре учителей биологии и географии. Август 2016г.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71343" y="1935163"/>
            <a:ext cx="7801314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Биологическая экскурсия</a:t>
            </a:r>
            <a:endParaRPr lang="ru-RU" sz="3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   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857232"/>
            <a:ext cx="871543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3200" b="1" i="1" dirty="0" smtClean="0">
                <a:solidFill>
                  <a:srgbClr val="7030A0"/>
                </a:solidFill>
              </a:rPr>
              <a:t>«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Растения дендрологического отдела пришкольного учебно-опытного участка» </a:t>
            </a:r>
            <a:endParaRPr lang="ru-RU" sz="3200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Admin\Desktop\001.jpg"/>
          <p:cNvPicPr>
            <a:picLocks noChangeAspect="1" noChangeArrowheads="1"/>
          </p:cNvPicPr>
          <p:nvPr/>
        </p:nvPicPr>
        <p:blipFill>
          <a:blip r:embed="rId2" cstate="print"/>
          <a:srcRect l="23182" t="5779" r="32701" b="71589"/>
          <a:stretch>
            <a:fillRect/>
          </a:stretch>
        </p:blipFill>
        <p:spPr bwMode="auto">
          <a:xfrm>
            <a:off x="4214810" y="3214686"/>
            <a:ext cx="4758564" cy="3357586"/>
          </a:xfrm>
          <a:prstGeom prst="rect">
            <a:avLst/>
          </a:prstGeom>
          <a:noFill/>
        </p:spPr>
      </p:pic>
      <p:pic>
        <p:nvPicPr>
          <p:cNvPr id="6" name="Picture 3" descr="C:\Users\Admin\Desktop\001.jpg"/>
          <p:cNvPicPr>
            <a:picLocks noChangeAspect="1" noChangeArrowheads="1"/>
          </p:cNvPicPr>
          <p:nvPr/>
        </p:nvPicPr>
        <p:blipFill>
          <a:blip r:embed="rId3" cstate="print"/>
          <a:srcRect l="5620" t="38542" r="38820" b="32291"/>
          <a:stretch>
            <a:fillRect/>
          </a:stretch>
        </p:blipFill>
        <p:spPr bwMode="auto">
          <a:xfrm>
            <a:off x="185765" y="1857364"/>
            <a:ext cx="3957607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42876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Биологическая экскурсия для учителей  биологии и географии </a:t>
            </a: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Топкинского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и города Топки.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   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857232"/>
            <a:ext cx="87154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69859" y="1935163"/>
            <a:ext cx="7804282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57150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</a:rPr>
              <a:t>   </a:t>
            </a:r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Экскурсия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</a:rPr>
              <a:t>«Голосеменные растения»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pic>
        <p:nvPicPr>
          <p:cNvPr id="4" name="Picture 5" descr="IMAGE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85794"/>
            <a:ext cx="8143932" cy="577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1000132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Экскурсия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«Зелёная аптека пришкольного </a:t>
            </a:r>
            <a:r>
              <a:rPr lang="ru-RU" sz="32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учебно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 опытного участка»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8564" y="1571612"/>
            <a:ext cx="8715436" cy="1011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IMAGE0051"/>
          <p:cNvPicPr>
            <a:picLocks noChangeAspect="1" noChangeArrowheads="1"/>
          </p:cNvPicPr>
          <p:nvPr/>
        </p:nvPicPr>
        <p:blipFill>
          <a:blip r:embed="rId2" cstate="print"/>
          <a:srcRect l="8107"/>
          <a:stretch>
            <a:fillRect/>
          </a:stretch>
        </p:blipFill>
        <p:spPr bwMode="auto">
          <a:xfrm>
            <a:off x="214282" y="1214422"/>
            <a:ext cx="4429156" cy="3311641"/>
          </a:xfrm>
          <a:prstGeom prst="rect">
            <a:avLst/>
          </a:prstGeom>
          <a:noFill/>
        </p:spPr>
      </p:pic>
      <p:pic>
        <p:nvPicPr>
          <p:cNvPr id="7" name="Picture 3" descr="IMAGE0027"/>
          <p:cNvPicPr>
            <a:picLocks noChangeAspect="1" noChangeArrowheads="1"/>
          </p:cNvPicPr>
          <p:nvPr/>
        </p:nvPicPr>
        <p:blipFill>
          <a:blip r:embed="rId3" cstate="print"/>
          <a:srcRect l="12632"/>
          <a:stretch>
            <a:fillRect/>
          </a:stretch>
        </p:blipFill>
        <p:spPr bwMode="auto">
          <a:xfrm>
            <a:off x="4786314" y="2786058"/>
            <a:ext cx="4171109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128588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Экскурсия 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Многолетние 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декоративные растения пришкольного участка»</a:t>
            </a:r>
            <a:endParaRPr lang="ru-RU" sz="32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IMAGE00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571875"/>
            <a:ext cx="4357718" cy="3082181"/>
          </a:xfrm>
          <a:prstGeom prst="rect">
            <a:avLst/>
          </a:prstGeom>
          <a:noFill/>
        </p:spPr>
      </p:pic>
      <p:pic>
        <p:nvPicPr>
          <p:cNvPr id="5" name="Picture 6" descr="Scan10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643050"/>
            <a:ext cx="4313602" cy="307183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85740" y="1285860"/>
            <a:ext cx="8658260" cy="12858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Природоохранная деятельность</a:t>
            </a:r>
            <a:endParaRPr lang="ru-RU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4" descr="Scan1000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85860"/>
            <a:ext cx="2738095" cy="371477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6" name="Picture 2" descr="C:\Users\Admin\Desktop\Пришкольный участок\ФОТО\S50002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571744"/>
            <a:ext cx="2786082" cy="3714776"/>
          </a:xfrm>
          <a:prstGeom prst="rect">
            <a:avLst/>
          </a:prstGeom>
          <a:noFill/>
        </p:spPr>
      </p:pic>
      <p:pic>
        <p:nvPicPr>
          <p:cNvPr id="7" name="Picture 3" descr="C:\Users\Admin\Desktop\Пришкольный участок\ФОТО\S50002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1285860"/>
            <a:ext cx="2786082" cy="3714776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928926" y="1071546"/>
            <a:ext cx="3143272" cy="1357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11200" b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Акция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200" b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«Помоги птице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200" b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зимой!» </a:t>
            </a:r>
            <a:br>
              <a:rPr kumimoji="0" lang="ru-RU" sz="11200" b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11200" b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71472" y="500042"/>
            <a:ext cx="822960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12800" b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Акция «Сделано с заботой!»</a:t>
            </a:r>
            <a:endParaRPr kumimoji="0" lang="ru-RU" sz="12800" b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User\Desktop\фотоальбом\S50003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285992"/>
            <a:ext cx="4320000" cy="3240000"/>
          </a:xfrm>
          <a:prstGeom prst="rect">
            <a:avLst/>
          </a:prstGeom>
          <a:noFill/>
        </p:spPr>
      </p:pic>
      <p:pic>
        <p:nvPicPr>
          <p:cNvPr id="1027" name="Picture 3" descr="E:\S5000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214554"/>
            <a:ext cx="2970000" cy="396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3829048" cy="2428868"/>
          </a:xfrm>
        </p:spPr>
        <p:txBody>
          <a:bodyPr>
            <a:normAutofit/>
          </a:bodyPr>
          <a:lstStyle/>
          <a:p>
            <a:pPr lvl="0" algn="ctr">
              <a:defRPr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Акции:</a:t>
            </a:r>
            <a:b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«Первоцветы»,</a:t>
            </a:r>
            <a:b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«Берёзка»,</a:t>
            </a:r>
            <a:b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«Чистый двор»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642918"/>
            <a:ext cx="822960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11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5" descr="Scan10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214422"/>
            <a:ext cx="4151138" cy="321471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6" name="Picture 2" descr="C:\Users\Admin\Documents\Экология\фото акция первоцветы\100SSCAM\акция друзья природы.JPG"/>
          <p:cNvPicPr>
            <a:picLocks noChangeAspect="1" noChangeArrowheads="1"/>
          </p:cNvPicPr>
          <p:nvPr/>
        </p:nvPicPr>
        <p:blipFill>
          <a:blip r:embed="rId3" cstate="print"/>
          <a:srcRect t="6522" b="6522"/>
          <a:stretch>
            <a:fillRect/>
          </a:stretch>
        </p:blipFill>
        <p:spPr bwMode="auto">
          <a:xfrm>
            <a:off x="142844" y="3714752"/>
            <a:ext cx="4600606" cy="3000396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14282" y="1214422"/>
            <a:ext cx="4429156" cy="2071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10715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Карта-схема экологической тропы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«Берёзовая роща»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Desktop\Пришкольный участок\викторина Заповедные земли Мартиросян\схема тропы Березовая рощ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0034" y="1428737"/>
            <a:ext cx="8072494" cy="4895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472518" cy="42862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Учебно-исследовательская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деятельность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689" y="642918"/>
          <a:ext cx="8501153" cy="603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5288"/>
                <a:gridCol w="1439712"/>
                <a:gridCol w="4936153"/>
              </a:tblGrid>
              <a:tr h="6305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Название работы</a:t>
                      </a:r>
                    </a:p>
                    <a:p>
                      <a:pPr algn="ctr"/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Участник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7469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«Изучение биологии синицы большой на территории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села Топки в зимнее время»</a:t>
                      </a:r>
                      <a:endParaRPr lang="ru-RU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Смирнова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Л., 7 </a:t>
                      </a:r>
                      <a:r>
                        <a:rPr lang="ru-RU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ctr"/>
                      <a:endParaRPr lang="ru-RU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Беккер А</a:t>
                      </a:r>
                    </a:p>
                    <a:p>
                      <a:pPr algn="ctr"/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7 </a:t>
                      </a:r>
                      <a:r>
                        <a:rPr lang="ru-RU" sz="1800" b="1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1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Зуева В.</a:t>
                      </a:r>
                      <a:r>
                        <a:rPr lang="ru-RU" sz="1800" b="1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     8 </a:t>
                      </a:r>
                      <a:r>
                        <a:rPr lang="ru-RU" sz="1800" b="1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степени </a:t>
                      </a:r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en-US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областной конференции исследовательских работ </a:t>
                      </a:r>
                    </a:p>
                    <a:p>
                      <a:pPr algn="just"/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школьников «Экология Кузбасса», 2005 г.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лауреата </a:t>
                      </a:r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en-US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региональной конференции в г. </a:t>
                      </a:r>
                      <a:r>
                        <a:rPr lang="ru-RU" sz="1800" b="1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Новокузнеце</a:t>
                      </a:r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, 2007 г.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</a:t>
                      </a:r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степени  </a:t>
                      </a:r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в сетевой конференции «Актуальные проблемы экологии», г. Томск, 2008 г.</a:t>
                      </a:r>
                    </a:p>
                    <a:p>
                      <a:pPr algn="just"/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</a:t>
                      </a:r>
                      <a:r>
                        <a:rPr lang="en-US" sz="18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степени </a:t>
                      </a:r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Знак отличия  </a:t>
                      </a:r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российском конкурсе </a:t>
                      </a:r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«Первые шаги в науке», </a:t>
                      </a: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Москва</a:t>
                      </a:r>
                      <a:r>
                        <a:rPr lang="ru-RU" sz="18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, 2010 г.  </a:t>
                      </a:r>
                      <a:endParaRPr lang="ru-RU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5184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«Фенологические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наблюдения за объектами  живой и неживой природы  на территории села Топки»</a:t>
                      </a:r>
                      <a:endParaRPr lang="ru-RU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Колмогорова О., Логинова О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., 3кл</a:t>
                      </a:r>
                    </a:p>
                    <a:p>
                      <a:endParaRPr lang="ru-RU" sz="16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6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Мамашев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Т.,</a:t>
                      </a:r>
                    </a:p>
                    <a:p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Мартиросян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Л.,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 </a:t>
                      </a:r>
                      <a:r>
                        <a:rPr lang="ru-RU" sz="16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1место</a:t>
                      </a: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 на конференция «Турист, эколог, краевед» ,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г. Топки, </a:t>
                      </a: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2007 г.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место </a:t>
                      </a: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 конференции «Цвети, шахтёрская земля!», г. Кемерово, 2008 г.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место </a:t>
                      </a:r>
                      <a:r>
                        <a:rPr lang="ru-RU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конференции «Первые шаги в науку», г. Топки, 2014 г.</a:t>
                      </a:r>
                    </a:p>
                    <a:p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86874" cy="42860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Учебно-опытническая работа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642917"/>
          <a:ext cx="8786874" cy="6583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00330"/>
                <a:gridCol w="1428760"/>
                <a:gridCol w="4857784"/>
              </a:tblGrid>
              <a:tr h="3672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Участник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69818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«Изучение влияния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плотности посадки топинамбура на его продуктивность»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Казаринова Я., 10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Мартель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Н., </a:t>
                      </a:r>
                    </a:p>
                    <a:p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 </a:t>
                      </a:r>
                      <a:r>
                        <a:rPr lang="ru-RU" sz="14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Грифинштейн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Т., 9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за лучший доклад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российско-монгольской конференции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, г. Бийск,  2006 г.</a:t>
                      </a:r>
                    </a:p>
                    <a:p>
                      <a:pPr algn="just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степени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 конференции НОУ «Ареал»,   г. Кемерово, 2008 г.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Диплом 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степени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VIII 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областной</a:t>
                      </a:r>
                      <a:r>
                        <a:rPr lang="ru-RU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конференции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г. Кемерово, 2010 г.</a:t>
                      </a:r>
                    </a:p>
                  </a:txBody>
                  <a:tcPr/>
                </a:tc>
              </a:tr>
              <a:tr h="103270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Сортоизучение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пшеницы яровой» 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(изучалось 5 сортов пшеницы)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Будячёк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А.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 </a:t>
                      </a:r>
                      <a:r>
                        <a:rPr lang="ru-RU" sz="14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Казаринова А., 11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за лучший доклад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российско-монгольской конференции,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г. Бийск,  2006 г.</a:t>
                      </a:r>
                    </a:p>
                    <a:p>
                      <a:pPr algn="just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степени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XXVI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открытой конференции НОУ «Ареал»,  г. Кемерово, 2008 г.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4085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«Изучение сортов картофеля разных групп спелости» </a:t>
                      </a:r>
                      <a:b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Шукис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Н., Семенова Т.,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Кайгородов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В., 8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Лопарев А.,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8 </a:t>
                      </a:r>
                      <a:r>
                        <a:rPr lang="ru-RU" sz="14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</a:t>
                      </a:r>
                      <a:r>
                        <a:rPr lang="en-US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степени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ru-RU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областной конференции, 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проходившей  на базе   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многопрофильного губернаторского лицея, г. Кемерово, 2014 г. </a:t>
                      </a:r>
                      <a:endParaRPr lang="ru-RU" sz="16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</a:t>
                      </a:r>
                      <a:r>
                        <a:rPr lang="en-US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степени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</a:t>
                      </a:r>
                      <a:r>
                        <a:rPr lang="ru-RU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областной конференции </a:t>
                      </a:r>
                      <a:r>
                        <a:rPr lang="ru-RU" sz="16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исследовательских работ школьников «Экология Кузбасса», 2016 г.</a:t>
                      </a:r>
                    </a:p>
                    <a:p>
                      <a:pPr algn="just"/>
                      <a:endParaRPr lang="ru-RU" sz="16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81140">
                <a:tc>
                  <a:txBody>
                    <a:bodyPr/>
                    <a:lstStyle/>
                    <a:p>
                      <a:r>
                        <a:rPr kumimoji="0" lang="ru-RU" sz="14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«Изучение влияния </a:t>
                      </a:r>
                      <a:r>
                        <a:rPr kumimoji="0" lang="ru-RU" sz="1400" b="1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остропахнущих</a:t>
                      </a:r>
                      <a:r>
                        <a:rPr kumimoji="0" lang="ru-RU" sz="14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 растений на численность колорадского жука на картофельных грядках пришкольного участка» 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Терзицкая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В.,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Елесина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О., 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место 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на муниципальной конференции «Первые шаги в науку», г. Топки, 2015 г.</a:t>
                      </a:r>
                    </a:p>
                    <a:p>
                      <a:pPr algn="just"/>
                      <a:r>
                        <a:rPr lang="ru-RU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</a:t>
                      </a:r>
                      <a:r>
                        <a:rPr lang="en-US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III </a:t>
                      </a:r>
                      <a:r>
                        <a:rPr lang="ru-RU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степени 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  <a:r>
                        <a:rPr lang="ru-RU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областной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конференции на 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базе</a:t>
                      </a:r>
                      <a:r>
                        <a:rPr lang="ru-RU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многопрофильного губернаторского лицея, г. Кемерово, 2016 г. </a:t>
                      </a: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Проекты ландшафтного дизайна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714357"/>
          <a:ext cx="8786874" cy="45348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2826"/>
                <a:gridCol w="1830611"/>
                <a:gridCol w="4393437"/>
              </a:tblGrid>
              <a:tr h="35718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Название проекта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Участник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75593">
                <a:tc>
                  <a:txBody>
                    <a:bodyPr/>
                    <a:lstStyle/>
                    <a:p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«Геометрия    узора»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Иванищева А., </a:t>
                      </a:r>
                      <a:r>
                        <a:rPr lang="ru-RU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Леднева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К., 8 </a:t>
                      </a:r>
                      <a:r>
                        <a:rPr lang="ru-RU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Иванищева А.</a:t>
                      </a:r>
                    </a:p>
                    <a:p>
                      <a:r>
                        <a:rPr lang="ru-RU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Леднева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К.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место 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на муниципальной конференции «Первые шаги в науку», г. Топки, 2013 г.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степени на областной конференции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базе 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многопрофильного губернаторского лицея г. Кемерово,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2014 г.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степени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 областной 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конференции в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КемГУ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2014 г.</a:t>
                      </a:r>
                      <a:endParaRPr lang="ru-RU" sz="18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612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«Солнечная мозаика»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Щербакова Б., Степанова К., 7 </a:t>
                      </a:r>
                      <a:r>
                        <a:rPr lang="ru-RU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место 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на муниципальной конференции «Первые шаги в науку», г. Топки, 2014 г.</a:t>
                      </a:r>
                    </a:p>
                    <a:p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степени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областной </a:t>
                      </a: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конференции </a:t>
                      </a:r>
                      <a:r>
                        <a:rPr lang="ru-RU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КемСХИ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2015 г.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DSCN22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49513" y="-1838325"/>
            <a:ext cx="14044613" cy="1053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0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  <a:endParaRPr lang="ru-RU" sz="80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0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</a:t>
            </a:r>
          </a:p>
          <a:p>
            <a:pPr algn="ctr">
              <a:buNone/>
            </a:pPr>
            <a:r>
              <a:rPr lang="ru-RU" sz="80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8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Приглашаем к сотрудничеству.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935480"/>
            <a:ext cx="8643998" cy="4389120"/>
          </a:xfrm>
        </p:spPr>
        <p:txBody>
          <a:bodyPr>
            <a:normAutofit/>
          </a:bodyPr>
          <a:lstStyle/>
          <a:p>
            <a:endParaRPr lang="ru-RU" sz="3200" b="1" dirty="0" smtClean="0"/>
          </a:p>
          <a:p>
            <a:pPr>
              <a:lnSpc>
                <a:spcPct val="150000"/>
              </a:lnSpc>
              <a:buNone/>
            </a:pPr>
            <a:r>
              <a:rPr lang="en-US" sz="3200" b="1" dirty="0" smtClean="0"/>
              <a:t> </a:t>
            </a:r>
            <a:r>
              <a:rPr lang="ru-RU" sz="3200" b="1" dirty="0" smtClean="0"/>
              <a:t>Директор: </a:t>
            </a:r>
            <a:r>
              <a:rPr lang="ru-RU" sz="3200" b="1" dirty="0" smtClean="0">
                <a:solidFill>
                  <a:srgbClr val="7030A0"/>
                </a:solidFill>
              </a:rPr>
              <a:t>Зайцева Антонина Ивановна</a:t>
            </a:r>
          </a:p>
          <a:p>
            <a:pPr>
              <a:lnSpc>
                <a:spcPct val="150000"/>
              </a:lnSpc>
              <a:buNone/>
            </a:pPr>
            <a:r>
              <a:rPr lang="en-US" sz="3200" b="1" dirty="0" smtClean="0"/>
              <a:t> </a:t>
            </a:r>
            <a:r>
              <a:rPr lang="ru-RU" sz="3200" b="1" dirty="0" smtClean="0"/>
              <a:t>Телефон: 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8 (384) 54  90 305</a:t>
            </a:r>
          </a:p>
          <a:p>
            <a:pPr>
              <a:lnSpc>
                <a:spcPct val="150000"/>
              </a:lnSpc>
              <a:buNone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Адрес сайта: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http://topki-school.ucoz.net</a:t>
            </a:r>
            <a:endParaRPr lang="ru-RU" sz="32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Адрес электронной почты: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ctopki@mail.ru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1321</TotalTime>
  <Words>818</Words>
  <Application>Microsoft Office PowerPoint</Application>
  <PresentationFormat>Экран (4:3)</PresentationFormat>
  <Paragraphs>139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МБОУ Топкинская ООШ (с.Топки)  «Экологическое воспитание школьников посредством реализации проектной деятельности в условиях сельского  общеобразовательного учреждения» Педагог-организатор  Трошкова Татьяна Викторовна </vt:lpstr>
      <vt:lpstr>   Цель: формирование экологически грамотной личности, способной адаптироваться к современным социально-экономическим условиям </vt:lpstr>
      <vt:lpstr>Проекты ландшафтного дизайна</vt:lpstr>
      <vt:lpstr> </vt:lpstr>
      <vt:lpstr>      </vt:lpstr>
      <vt:lpstr>«Геометрия узора»  </vt:lpstr>
      <vt:lpstr> </vt:lpstr>
      <vt:lpstr>  «Солнечная мозаика»  </vt:lpstr>
      <vt:lpstr>«Цветочный карнавал» </vt:lpstr>
      <vt:lpstr>«Изучение зависимости урожайности чеснока зимнего от размеров посадочного материала  (луковиц)»</vt:lpstr>
      <vt:lpstr>«Сортоизучение пшеницы яровой»  2006 – 2008 гг.</vt:lpstr>
      <vt:lpstr>«Изучение сортов картофеля разных групп спелости» 2013 – 2015 гг </vt:lpstr>
      <vt:lpstr>«Изучение сортов картофеля разных групп спелости»</vt:lpstr>
      <vt:lpstr> </vt:lpstr>
      <vt:lpstr>Представление результатов работы на муниципальном семинаре учителей биологии и географии. Август 2016г.</vt:lpstr>
      <vt:lpstr>Биологическая экскурсия</vt:lpstr>
      <vt:lpstr>Биологическая экскурсия для учителей  биологии и географии Топкинского района и города Топки.</vt:lpstr>
      <vt:lpstr>   Экскурсия «Голосеменные растения»</vt:lpstr>
      <vt:lpstr>Экскурсия «Зелёная аптека пришкольного учебно –  опытного участка»</vt:lpstr>
      <vt:lpstr>   Экскурсия «Многолетние декоративные растения пришкольного участка»</vt:lpstr>
      <vt:lpstr>  Природоохранная деятельность</vt:lpstr>
      <vt:lpstr>  </vt:lpstr>
      <vt:lpstr>Акции:  «Первоцветы»,  «Берёзка», «Чистый двор»</vt:lpstr>
      <vt:lpstr>Карта-схема экологической тропы  «Берёзовая роща»</vt:lpstr>
      <vt:lpstr>Учебно-исследовательская деятельность</vt:lpstr>
      <vt:lpstr>Учебно-опытническая работа</vt:lpstr>
      <vt:lpstr>Проекты ландшафтного дизайна</vt:lpstr>
      <vt:lpstr>Слайд 28</vt:lpstr>
      <vt:lpstr>Спасибо </vt:lpstr>
      <vt:lpstr>Приглашаем к сотрудничеству.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142</cp:revision>
  <dcterms:created xsi:type="dcterms:W3CDTF">2016-08-19T14:25:26Z</dcterms:created>
  <dcterms:modified xsi:type="dcterms:W3CDTF">2017-05-15T14:48:42Z</dcterms:modified>
</cp:coreProperties>
</file>