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2" r:id="rId1"/>
  </p:sldMasterIdLst>
  <p:notesMasterIdLst>
    <p:notesMasterId r:id="rId79"/>
  </p:notesMasterIdLst>
  <p:sldIdLst>
    <p:sldId id="357" r:id="rId2"/>
    <p:sldId id="584" r:id="rId3"/>
    <p:sldId id="585" r:id="rId4"/>
    <p:sldId id="631" r:id="rId5"/>
    <p:sldId id="551" r:id="rId6"/>
    <p:sldId id="517" r:id="rId7"/>
    <p:sldId id="568" r:id="rId8"/>
    <p:sldId id="567" r:id="rId9"/>
    <p:sldId id="480" r:id="rId10"/>
    <p:sldId id="583" r:id="rId11"/>
    <p:sldId id="582" r:id="rId12"/>
    <p:sldId id="556" r:id="rId13"/>
    <p:sldId id="485" r:id="rId14"/>
    <p:sldId id="488" r:id="rId15"/>
    <p:sldId id="487" r:id="rId16"/>
    <p:sldId id="486" r:id="rId17"/>
    <p:sldId id="484" r:id="rId18"/>
    <p:sldId id="558" r:id="rId19"/>
    <p:sldId id="483" r:id="rId20"/>
    <p:sldId id="489" r:id="rId21"/>
    <p:sldId id="490" r:id="rId22"/>
    <p:sldId id="559" r:id="rId23"/>
    <p:sldId id="560" r:id="rId24"/>
    <p:sldId id="561" r:id="rId25"/>
    <p:sldId id="562" r:id="rId26"/>
    <p:sldId id="563" r:id="rId27"/>
    <p:sldId id="491" r:id="rId28"/>
    <p:sldId id="492" r:id="rId29"/>
    <p:sldId id="588" r:id="rId30"/>
    <p:sldId id="589" r:id="rId31"/>
    <p:sldId id="590" r:id="rId32"/>
    <p:sldId id="592" r:id="rId33"/>
    <p:sldId id="591" r:id="rId34"/>
    <p:sldId id="634" r:id="rId35"/>
    <p:sldId id="575" r:id="rId36"/>
    <p:sldId id="586" r:id="rId37"/>
    <p:sldId id="593" r:id="rId38"/>
    <p:sldId id="594" r:id="rId39"/>
    <p:sldId id="587" r:id="rId40"/>
    <p:sldId id="596" r:id="rId41"/>
    <p:sldId id="595" r:id="rId42"/>
    <p:sldId id="597" r:id="rId43"/>
    <p:sldId id="635" r:id="rId44"/>
    <p:sldId id="602" r:id="rId45"/>
    <p:sldId id="604" r:id="rId46"/>
    <p:sldId id="605" r:id="rId47"/>
    <p:sldId id="599" r:id="rId48"/>
    <p:sldId id="607" r:id="rId49"/>
    <p:sldId id="610" r:id="rId50"/>
    <p:sldId id="615" r:id="rId51"/>
    <p:sldId id="600" r:id="rId52"/>
    <p:sldId id="608" r:id="rId53"/>
    <p:sldId id="616" r:id="rId54"/>
    <p:sldId id="632" r:id="rId55"/>
    <p:sldId id="624" r:id="rId56"/>
    <p:sldId id="625" r:id="rId57"/>
    <p:sldId id="601" r:id="rId58"/>
    <p:sldId id="633" r:id="rId59"/>
    <p:sldId id="620" r:id="rId60"/>
    <p:sldId id="612" r:id="rId61"/>
    <p:sldId id="617" r:id="rId62"/>
    <p:sldId id="603" r:id="rId63"/>
    <p:sldId id="614" r:id="rId64"/>
    <p:sldId id="619" r:id="rId65"/>
    <p:sldId id="618" r:id="rId66"/>
    <p:sldId id="621" r:id="rId67"/>
    <p:sldId id="622" r:id="rId68"/>
    <p:sldId id="630" r:id="rId69"/>
    <p:sldId id="409" r:id="rId70"/>
    <p:sldId id="628" r:id="rId71"/>
    <p:sldId id="627" r:id="rId72"/>
    <p:sldId id="629" r:id="rId73"/>
    <p:sldId id="576" r:id="rId74"/>
    <p:sldId id="566" r:id="rId75"/>
    <p:sldId id="554" r:id="rId76"/>
    <p:sldId id="555" r:id="rId77"/>
    <p:sldId id="569" r:id="rId78"/>
  </p:sldIdLst>
  <p:sldSz cx="9144000" cy="6858000" type="screen4x3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admin" initials="a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3399"/>
    <a:srgbClr val="99FFCC"/>
    <a:srgbClr val="008080"/>
    <a:srgbClr val="CCCC00"/>
    <a:srgbClr val="FFFFFF"/>
    <a:srgbClr val="FF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6110" autoAdjust="0"/>
    <p:restoredTop sz="86475" autoAdjust="0"/>
  </p:normalViewPr>
  <p:slideViewPr>
    <p:cSldViewPr>
      <p:cViewPr varScale="1">
        <p:scale>
          <a:sx n="80" d="100"/>
          <a:sy n="80" d="100"/>
        </p:scale>
        <p:origin x="1176" y="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commentAuthors" Target="commentAuthor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87CBA14-D89E-4AA0-A4AF-6ACAEB1AA64B}" type="datetimeFigureOut">
              <a:rPr lang="ru-RU"/>
              <a:pPr>
                <a:defRPr/>
              </a:pPr>
              <a:t>16.05.2017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CCC6B78-49DC-4F7F-9A3C-0C3511DC5AA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9278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C6B78-49DC-4F7F-9A3C-0C3511DC5AAE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41180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C6B78-49DC-4F7F-9A3C-0C3511DC5AAE}" type="slidenum">
              <a:rPr lang="ru-RU" smtClean="0"/>
              <a:pPr>
                <a:defRPr/>
              </a:pPr>
              <a:t>31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52646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round/>
                <a:headEnd type="none" w="sm" len="sm"/>
                <a:tailEnd type="none" w="sm" len="sm"/>
              </a14:hiddenLine>
            </a:ext>
          </a:extLst>
        </p:spPr>
        <p:txBody>
          <a:bodyPr/>
          <a:lstStyle>
            <a:lvl1pPr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tabLst>
                <a:tab pos="723900" algn="l"/>
                <a:tab pos="1447800" algn="l"/>
                <a:tab pos="2171700" algn="l"/>
                <a:tab pos="2895600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E1661E5C-7753-4455-B3BD-F12C61509AFE}" type="slidenum">
              <a:rPr lang="ru-RU" altLang="ru-RU">
                <a:solidFill>
                  <a:srgbClr val="000000"/>
                </a:solidFill>
                <a:latin typeface="Times New Roman" panose="02020603050405020304" pitchFamily="18" charset="0"/>
                <a:ea typeface="DejaVu Sans"/>
                <a:cs typeface="DejaVu Sans"/>
              </a:rPr>
              <a:pPr eaLnBrk="1" hangingPunct="1"/>
              <a:t>35</a:t>
            </a:fld>
            <a:endParaRPr lang="ru-RU" altLang="ru-RU">
              <a:solidFill>
                <a:srgbClr val="000000"/>
              </a:solidFill>
              <a:latin typeface="Times New Roman" panose="02020603050405020304" pitchFamily="18" charset="0"/>
              <a:ea typeface="DejaVu Sans"/>
              <a:cs typeface="DejaVu Sans"/>
            </a:endParaRPr>
          </a:p>
        </p:txBody>
      </p:sp>
      <p:sp>
        <p:nvSpPr>
          <p:cNvPr id="28675" name="Rectangle 1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06463" y="736600"/>
            <a:ext cx="4984750" cy="3738563"/>
          </a:xfrm>
          <a:solidFill>
            <a:srgbClr val="FFFFFF"/>
          </a:solidFill>
          <a:ln/>
        </p:spPr>
      </p:sp>
      <p:sp>
        <p:nvSpPr>
          <p:cNvPr id="28676" name="Rectangle 2"/>
          <p:cNvSpPr>
            <a:spLocks noGrp="1" noChangeArrowheads="1"/>
          </p:cNvSpPr>
          <p:nvPr>
            <p:ph type="body" idx="1"/>
          </p:nvPr>
        </p:nvSpPr>
        <p:spPr>
          <a:noFill/>
          <a:ln w="9525"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ap="sq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wrap="none" anchor="ctr"/>
          <a:lstStyle/>
          <a:p>
            <a:endParaRPr lang="ru-RU" altLang="ru-RU" smtClean="0"/>
          </a:p>
        </p:txBody>
      </p:sp>
    </p:spTree>
    <p:extLst>
      <p:ext uri="{BB962C8B-B14F-4D97-AF65-F5344CB8AC3E}">
        <p14:creationId xmlns:p14="http://schemas.microsoft.com/office/powerpoint/2010/main" val="175487803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C6B78-49DC-4F7F-9A3C-0C3511DC5AAE}" type="slidenum">
              <a:rPr lang="ru-RU" smtClean="0"/>
              <a:pPr>
                <a:defRPr/>
              </a:pPr>
              <a:t>43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6045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C6B78-49DC-4F7F-9A3C-0C3511DC5AAE}" type="slidenum">
              <a:rPr lang="ru-RU" smtClean="0"/>
              <a:pPr>
                <a:defRPr/>
              </a:pPr>
              <a:t>57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2468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C6B78-49DC-4F7F-9A3C-0C3511DC5AAE}" type="slidenum">
              <a:rPr lang="ru-RU" smtClean="0"/>
              <a:pPr>
                <a:defRPr/>
              </a:pPr>
              <a:t>61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9798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DCCC6B78-49DC-4F7F-9A3C-0C3511DC5AAE}" type="slidenum">
              <a:rPr lang="ru-RU" smtClean="0"/>
              <a:pPr>
                <a:defRPr/>
              </a:pPr>
              <a:t>65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422571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2"/>
          <p:cNvSpPr/>
          <p:nvPr/>
        </p:nvSpPr>
        <p:spPr>
          <a:xfrm>
            <a:off x="7712075" y="3136900"/>
            <a:ext cx="911225" cy="2074863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446088" y="3055938"/>
            <a:ext cx="694690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541338" y="4559300"/>
            <a:ext cx="675640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1" name="Rectangle 9"/>
          <p:cNvSpPr/>
          <p:nvPr/>
        </p:nvSpPr>
        <p:spPr>
          <a:xfrm>
            <a:off x="539750" y="3140075"/>
            <a:ext cx="6759575" cy="207645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688" y="4625975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>
              <a:defRPr/>
            </a:pPr>
            <a:fld id="{371FFCB6-C134-4DBF-80E1-0EC3BFD8711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8752800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FE6767-E27A-4B43-99E3-07335837CEA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264265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5" name="Rounded Rectangle 7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15"/>
          <p:cNvSpPr/>
          <p:nvPr/>
        </p:nvSpPr>
        <p:spPr>
          <a:xfrm>
            <a:off x="568325" y="3048000"/>
            <a:ext cx="8032750" cy="22447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4"/>
          <p:cNvSpPr/>
          <p:nvPr/>
        </p:nvSpPr>
        <p:spPr>
          <a:xfrm>
            <a:off x="676275" y="4541838"/>
            <a:ext cx="7816850" cy="663575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13"/>
          <p:cNvSpPr/>
          <p:nvPr/>
        </p:nvSpPr>
        <p:spPr>
          <a:xfrm>
            <a:off x="676275" y="3124200"/>
            <a:ext cx="7816850" cy="2078038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8A79E-3171-45A6-8046-6BAF68F2AA3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64818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466213-E2D7-4D48-9A7A-9BE67736E66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24796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BD4E06-EA3E-4812-8C2D-84A6474B47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33363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2A49D0-A59B-4213-B79E-8394573631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65508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3" name="Rounded Rectangle 10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4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4A8029-8DE0-426B-81E8-2DD5929AC72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9876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11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9"/>
          <p:cNvSpPr/>
          <p:nvPr/>
        </p:nvSpPr>
        <p:spPr>
          <a:xfrm>
            <a:off x="676275" y="1643063"/>
            <a:ext cx="2484438" cy="3233737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/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58A6B3-7D83-4E46-8FB3-293BAF84A80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89927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6" name="Rounded Rectangle 8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11"/>
          <p:cNvSpPr/>
          <p:nvPr/>
        </p:nvSpPr>
        <p:spPr>
          <a:xfrm>
            <a:off x="762000" y="5029200"/>
            <a:ext cx="7600950" cy="1203325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9" name="Rectangle 12"/>
          <p:cNvSpPr/>
          <p:nvPr/>
        </p:nvSpPr>
        <p:spPr>
          <a:xfrm>
            <a:off x="914400" y="5638800"/>
            <a:ext cx="7327900" cy="452438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10"/>
          <p:cNvSpPr/>
          <p:nvPr/>
        </p:nvSpPr>
        <p:spPr>
          <a:xfrm>
            <a:off x="604838" y="5075238"/>
            <a:ext cx="7947025" cy="1096962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2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B5C6C6-5E95-4372-B9D2-6DD7B1E3A6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13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7070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5C4567-5753-40EB-8AFA-4E09EC8200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23801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6861175" y="228600"/>
            <a:ext cx="1860550" cy="6122988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Rectangle 7"/>
          <p:cNvSpPr/>
          <p:nvPr/>
        </p:nvSpPr>
        <p:spPr>
          <a:xfrm>
            <a:off x="6954838" y="350838"/>
            <a:ext cx="1673225" cy="5876925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73E2AB-5F6E-463C-A489-CDE7C8DE0F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20460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2075" y="101600"/>
            <a:ext cx="8959850" cy="6664325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752600"/>
            <a:ext cx="8229600" cy="437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7E9D9F6-27E1-4EA9-85C5-F856CB5F10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373063" y="373063"/>
            <a:ext cx="8380412" cy="1117600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10398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5" r:id="rId1"/>
    <p:sldLayoutId id="2147483890" r:id="rId2"/>
    <p:sldLayoutId id="2147483896" r:id="rId3"/>
    <p:sldLayoutId id="2147483891" r:id="rId4"/>
    <p:sldLayoutId id="2147483892" r:id="rId5"/>
    <p:sldLayoutId id="2147483893" r:id="rId6"/>
    <p:sldLayoutId id="2147483897" r:id="rId7"/>
    <p:sldLayoutId id="2147483898" r:id="rId8"/>
    <p:sldLayoutId id="2147483899" r:id="rId9"/>
    <p:sldLayoutId id="2147483894" r:id="rId10"/>
    <p:sldLayoutId id="2147483900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3500" kern="1200" cap="all">
          <a:solidFill>
            <a:srgbClr val="6B7D7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500">
          <a:solidFill>
            <a:srgbClr val="6B7D72"/>
          </a:solidFill>
          <a:latin typeface="Book Antiqua" pitchFamily="18" charset="0"/>
        </a:defRPr>
      </a:lvl9pPr>
    </p:titleStyle>
    <p:bodyStyle>
      <a:lvl1pPr marL="342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Arial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39763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Arial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rtl="0" eaLnBrk="0" fontAlgn="base" hangingPunct="0">
        <a:spcBef>
          <a:spcPct val="20000"/>
        </a:spcBef>
        <a:spcAft>
          <a:spcPct val="0"/>
        </a:spcAft>
        <a:buClr>
          <a:srgbClr val="B5AE53"/>
        </a:buClr>
        <a:buFont typeface="Arial" charset="0"/>
        <a:buChar char="•"/>
        <a:defRPr kern="1200">
          <a:solidFill>
            <a:schemeClr val="tx2"/>
          </a:solidFill>
          <a:latin typeface="+mn-lt"/>
          <a:ea typeface="+mn-ea"/>
          <a:cs typeface="+mn-cs"/>
        </a:defRPr>
      </a:lvl3pPr>
      <a:lvl4pPr marL="1279525" indent="-228600" algn="l" rtl="0" eaLnBrk="0" fontAlgn="base" hangingPunct="0">
        <a:spcBef>
          <a:spcPct val="20000"/>
        </a:spcBef>
        <a:spcAft>
          <a:spcPct val="0"/>
        </a:spcAft>
        <a:buClr>
          <a:srgbClr val="848058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163" indent="-228600" algn="l" rtl="0" eaLnBrk="0" fontAlgn="base" hangingPunct="0">
        <a:spcBef>
          <a:spcPct val="20000"/>
        </a:spcBef>
        <a:spcAft>
          <a:spcPct val="0"/>
        </a:spcAft>
        <a:buClr>
          <a:srgbClr val="E8B54D"/>
        </a:buClr>
        <a:buFont typeface="Arial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2.jpeg"/><Relationship Id="rId5" Type="http://schemas.openxmlformats.org/officeDocument/2006/relationships/image" Target="../media/image21.png"/><Relationship Id="rId4" Type="http://schemas.openxmlformats.org/officeDocument/2006/relationships/image" Target="../media/image20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pn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kuzbasseco.ru/?page_id=3070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kuzbasseco.ru/?page_id=12558" TargetMode="Externa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kuzbasseco.ru/?page_id=11596" TargetMode="Externa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hyperlink" Target="http://kuzbasseco.ru/?page_id=11241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hyperlink" Target="http://www.&#1093;&#1088;&#1072;&#1085;&#1080;&#1090;&#1077;&#1083;&#1080;&#1074;&#1086;&#1076;&#1099;.&#1088;&#1092;/" TargetMode="Externa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://kuzbasseco.ru/?page_id=11255" TargetMode="External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hyperlink" Target="http://&#1088;&#1072;&#1079;&#1076;&#1077;&#1083;&#1103;&#1081;&#1092;&#1083;&#1077;&#1096;&#1084;&#1086;&#1073;.&#1088;&#1092;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4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hyperlink" Target="http://yandex.ru/clck/jsredir?from=yandex.ru;search/;web;;&amp;text=&amp;etext=1418.nvy46zshjUSAehqmHpGiXjKVBxOkvSyP7BMVwzpIynYm5-RBbuwAkS3oo5hh1nT4.8bd98680444606a344a330633e9f2f6b5ec6a8fc&amp;uuid=&amp;state=PEtFfuTeVD5kpHnK9lio9T6U0-imFY5IWwl6BSUGTYko6y8IjcI8Z03eiU4sHc8n5RNIq5quI2A,&amp;&amp;cst=AiuY0DBWFJ7q0qcCggtsKRnhkFqAaexJmX2p-JNfN4absZovj583ZLkFXxXcSp_7l7r3fr9llfmYR_1nHJJeFOX92XcY78DifQ3WX6OhisqzZrKkfpryPShV1b49FYETNF2ETQEKupEkOYSQS595KQScFtfUYwbsNnGjIo-yXR1SO0gpfg7NsgDMQpzKlD_ARnkw_yM3Mse6WU4WgKvPWSgiEverpBp4g3b3Eq0qBY689yAfr3rNmWmJr6XCw6P9E2_VoV4-Efc,&amp;data=UlNrNmk5WktYejR0eWJFYk1LdmtxZ3R6M25yZzF0alpuRWV0anMtQ1JHcFJQTFg3bFhsZW0zMVF0a2FabE9CdzFMNkhkeGVmWUN5MXhuWWpNalkxU3RiSGxCRV85Y21t&amp;sign=17ea4d86b8b7d76443f736e4a32cef04&amp;keyno=0&amp;b64e=2&amp;ref=orjY4mGPRjk5boDnW0uvlrrd71vZw9kpfmwSlf_6ZUZ9zeOib2Kkr94zsQEtIVTpOIUPtwhvPnu06hSDyqfDiki6LdPfD04y4SrS9hgFOU-lMj0rGUVMKBogT5offxRlamq_uc-knUGa4T-1KGNPYBO-XvSC4O31&amp;l10n=ru&amp;cts=1494566523367&amp;mc=5.19375031940478" TargetMode="External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acebook.com/clicr.ru/?fref=nf" TargetMode="External"/><Relationship Id="rId11" Type="http://schemas.openxmlformats.org/officeDocument/2006/relationships/image" Target="../media/image65.png"/><Relationship Id="rId5" Type="http://schemas.openxmlformats.org/officeDocument/2006/relationships/hyperlink" Target="http://yandex.ru/clck/jsredir?from=yandex.ru;search/;web;;&amp;text=&amp;etext=1418.nvy46zshjUSAehqmHpGiXjKVBxOkvSyP7BMVwzpIynYm5-RBbuwAkS3oo5hh1nT4.8bd98680444606a344a330633e9f2f6b5ec6a8fc&amp;uuid=&amp;state=PEtFfuTeVD5kpHnK9lio9WCnKp0DidhEeeKLc3dMa-wGD2uSZlVe8xwnvFzJyyFJod3sIWy7o0SdAK_wm7aCjQ,,&amp;&amp;cst=AiuY0DBWFJ7q0qcCggtsKRnhkFqAaexJmX2p-JNfN4absZovj583ZLkFXxXcSp_7l7r3fr9llfmYR_1nHJJeFOX92XcY78DifQ3WX6OhisqzZrKkfpryPShV1b49FYETNF2ETQEKupEkOYSQS595KQScFtfUYwbsNnGjIo-yXR1SO0gpfg7NsgDMQpzKlD_ARnkw_yM3Mse6WU4WgKvPWSgiEverpBp4g3b3Eq0qBY689yAfr3rNmWmJr6XCw6P9E2_VoV4-Efc,&amp;data=UlNrNmk5WktYejR0eWJFYk1LdmtxanJNSjFabnRDWS14UzRBQ3dWMUxiMzBVZ040dG5QTHJpLTYzNEg0ejBodTZOOFd2TFRyQm5PQ2ttTlhnNWFfNmRUTVFNQTJoMk1FTEZLV3BJeG8wX0Es&amp;sign=42b75740b97dfb4b7e38090c3f79f692&amp;keyno=0&amp;b64e=2&amp;ref=orjY4mGPRjk5boDnW0uvlrrd71vZw9kpfmwSlf_6ZUZ9zeOib2Kkr94zsQEtIVTpOIUPtwhvPnu06hSDyqfDiki6LdPfD04y4SrS9hgFOU-lMj0rGUVMKBogT5offxRlamq_uc-knUGa4T-1KGNPYBO-XvSC4O31&amp;l10n=ru&amp;cts=1494567083307&amp;mc=5.554543425248776" TargetMode="External"/><Relationship Id="rId10" Type="http://schemas.openxmlformats.org/officeDocument/2006/relationships/image" Target="../media/image64.png"/><Relationship Id="rId4" Type="http://schemas.openxmlformats.org/officeDocument/2006/relationships/hyperlink" Target="http://ecosled.wwf.ru/" TargetMode="External"/><Relationship Id="rId9" Type="http://schemas.openxmlformats.org/officeDocument/2006/relationships/image" Target="../media/image63.pn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hyperlink" Target="http://water-rf.ru/%D0%92%D0%BE%D0%B4%D0%BD%D1%8B%D0%B9_%D1%81%D0%BB%D0%B5%D0%B4" TargetMode="External"/><Relationship Id="rId2" Type="http://schemas.openxmlformats.org/officeDocument/2006/relationships/hyperlink" Target="http://voda.org.ru/" TargetMode="Externa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88640"/>
            <a:ext cx="1841291" cy="1346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2555776" y="188640"/>
            <a:ext cx="6192688" cy="3816424"/>
          </a:xfrm>
          <a:prstGeom prst="rect">
            <a:avLst/>
          </a:prstGeom>
          <a:solidFill>
            <a:srgbClr val="92D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endParaRPr lang="ru-RU" sz="3600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36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экологической культуры как направление программы воспитания и социализации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(ФГОС ООО)</a:t>
            </a:r>
          </a:p>
          <a:p>
            <a:pPr algn="ctr">
              <a:buNone/>
            </a:pPr>
            <a:r>
              <a:rPr lang="ru-RU" sz="36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мая 2017 г</a:t>
            </a:r>
          </a:p>
          <a:p>
            <a:pPr algn="ctr">
              <a:buNone/>
            </a:pPr>
            <a:endParaRPr lang="ru-RU" sz="36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67540" y="4005064"/>
            <a:ext cx="8280923" cy="244827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just" eaLnBrk="0" hangingPunct="0">
              <a:spcBef>
                <a:spcPts val="0"/>
              </a:spcBef>
              <a:buClr>
                <a:schemeClr val="accent1"/>
              </a:buClr>
              <a:defRPr/>
            </a:pPr>
            <a:r>
              <a:rPr lang="ru-RU" sz="28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Копылова Александра Владимировна</a:t>
            </a: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, </a:t>
            </a:r>
          </a:p>
          <a:p>
            <a:pPr lvl="0" algn="just" eaLnBrk="0" hangingPunct="0">
              <a:spcBef>
                <a:spcPts val="0"/>
              </a:spcBef>
              <a:buClr>
                <a:schemeClr val="accent1"/>
              </a:buClr>
              <a:defRPr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методист кафедры проблем воспитания и дополнительного образования</a:t>
            </a:r>
          </a:p>
          <a:p>
            <a:pPr lvl="0" algn="just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Телефон</a:t>
            </a:r>
            <a:r>
              <a:rPr lang="ru-RU" sz="22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: (3842)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31-15-86;</a:t>
            </a:r>
          </a:p>
          <a:p>
            <a:pPr lvl="0" algn="just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Электронный </a:t>
            </a:r>
            <a:r>
              <a:rPr lang="ru-RU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адрес кафедры:</a:t>
            </a:r>
            <a:r>
              <a:rPr lang="en-US" sz="2400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kpvido@yandex.ru</a:t>
            </a:r>
            <a:endParaRPr lang="ru-RU" sz="2400" dirty="0">
              <a:solidFill>
                <a:srgbClr val="003399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6499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936104" cy="71584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75556" y="477806"/>
            <a:ext cx="8261350" cy="93496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3399"/>
                </a:solidFill>
              </a:rPr>
              <a:t>План образовательных услуг КРИПК</a:t>
            </a:r>
            <a:r>
              <a:rPr lang="ru-RU" sz="1600" dirty="0" smtClean="0">
                <a:solidFill>
                  <a:srgbClr val="003399"/>
                </a:solidFill>
              </a:rPr>
              <a:t>и</a:t>
            </a:r>
            <a:r>
              <a:rPr lang="ru-RU" dirty="0" smtClean="0">
                <a:solidFill>
                  <a:srgbClr val="003399"/>
                </a:solidFill>
              </a:rPr>
              <a:t>ПРО 2016-2017 </a:t>
            </a:r>
            <a:r>
              <a:rPr lang="ru-RU" dirty="0" err="1" smtClean="0">
                <a:solidFill>
                  <a:srgbClr val="003399"/>
                </a:solidFill>
              </a:rPr>
              <a:t>уч.год</a:t>
            </a:r>
            <a:endParaRPr lang="ru-RU" dirty="0">
              <a:solidFill>
                <a:srgbClr val="003399"/>
              </a:solidFill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07504" y="1628800"/>
            <a:ext cx="8856984" cy="504056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Постоянно-действующий семинар</a:t>
            </a:r>
            <a:r>
              <a:rPr lang="ru-RU" b="1" dirty="0" smtClean="0">
                <a:solidFill>
                  <a:schemeClr val="tx1"/>
                </a:solidFill>
              </a:rPr>
              <a:t>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Дата:16 мая 2017 года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Время работы: 11.00-14.00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Тема (</a:t>
            </a:r>
            <a:r>
              <a:rPr lang="ru-RU" b="1" dirty="0" smtClean="0">
                <a:solidFill>
                  <a:srgbClr val="FF0000"/>
                </a:solidFill>
              </a:rPr>
              <a:t>последний ПДС</a:t>
            </a:r>
            <a:r>
              <a:rPr lang="ru-RU" b="1" dirty="0" smtClean="0">
                <a:solidFill>
                  <a:schemeClr val="tx1"/>
                </a:solidFill>
              </a:rPr>
              <a:t>): </a:t>
            </a:r>
            <a:r>
              <a:rPr lang="ru-RU" b="1" dirty="0">
                <a:solidFill>
                  <a:srgbClr val="008000"/>
                </a:solidFill>
              </a:rPr>
              <a:t>Формирование экологической культуры как направление программы воспитания и социализации</a:t>
            </a:r>
            <a:endParaRPr lang="ru-RU" b="1" dirty="0" smtClean="0">
              <a:solidFill>
                <a:srgbClr val="008000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Участники: методисты </a:t>
            </a:r>
            <a:r>
              <a:rPr lang="ru-RU" b="1" dirty="0">
                <a:solidFill>
                  <a:schemeClr val="tx1"/>
                </a:solidFill>
              </a:rPr>
              <a:t>ММС, заместители директоров по воспитательной работе, руководители МО, классные руководители</a:t>
            </a: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Получение </a:t>
            </a:r>
            <a:r>
              <a:rPr lang="ru-RU" b="1" dirty="0" smtClean="0">
                <a:solidFill>
                  <a:srgbClr val="FF0000"/>
                </a:solidFill>
              </a:rPr>
              <a:t>Сертификатов</a:t>
            </a:r>
            <a:r>
              <a:rPr lang="ru-RU" b="1" dirty="0" smtClean="0">
                <a:solidFill>
                  <a:schemeClr val="tx1"/>
                </a:solidFill>
              </a:rPr>
              <a:t> за 3 семинара, 24 часа.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Стоимость – 50 рублей. Заявки и оплату методисту.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Забирать на кафедре после 22.05.17 </a:t>
            </a:r>
          </a:p>
          <a:p>
            <a:pPr marL="114300" indent="0">
              <a:buNone/>
            </a:pP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4894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3399"/>
                </a:solidFill>
              </a:rPr>
              <a:t>План семинара</a:t>
            </a:r>
            <a:endParaRPr lang="ru-RU" dirty="0">
              <a:solidFill>
                <a:srgbClr val="003399"/>
              </a:solidFill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275002381"/>
              </p:ext>
            </p:extLst>
          </p:nvPr>
        </p:nvGraphicFramePr>
        <p:xfrm>
          <a:off x="323528" y="1447801"/>
          <a:ext cx="8496943" cy="495312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0660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84135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700621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3248360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1972917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11.00-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11.45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Методическое сопровождение реализации программы воспитания и социализации обучающихся в направлении формирования экологической культуры обучающихся при получении ООО 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Копылова Александра Владимировна,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методист кафедры проблем воспитания и дополнительного образования КРИПКиПРО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1117592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11.50-13.45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 опыта работы ОО по формированию экологической культуры обучающихся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БЕРЕЗОВСКИЙ ГО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НОВОКУЗНЕЦКИЙ   МР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285750" marR="0" indent="-28575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r>
                        <a:rPr lang="ru-RU" sz="1800" b="1" kern="1200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ТОПКИНСКИЙ МР</a:t>
                      </a:r>
                      <a:endParaRPr lang="ru-RU" sz="1800" b="1" dirty="0" smtClean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1482978">
                <a:tc>
                  <a:txBody>
                    <a:bodyPr/>
                    <a:lstStyle/>
                    <a:p>
                      <a:pPr marL="0" lvl="0" indent="0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13.45-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14.00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Подведение итогов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Копылова Александра </a:t>
                      </a:r>
                      <a:r>
                        <a:rPr lang="ru-RU" sz="1800" b="1" dirty="0" smtClean="0">
                          <a:solidFill>
                            <a:srgbClr val="002060"/>
                          </a:solidFill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Владимировна</a:t>
                      </a:r>
                      <a:endParaRPr lang="ru-RU" sz="1800" b="1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633739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61350" cy="5109244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Методическое сопровождение</a:t>
            </a:r>
            <a:b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реализации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программы воспитания и социализации обучающихся в направлении формирования экологической культуры обучающихся при получении ООО </a:t>
            </a:r>
            <a: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7868719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1680" y="404664"/>
            <a:ext cx="7272808" cy="1224136"/>
          </a:xfrm>
        </p:spPr>
        <p:txBody>
          <a:bodyPr>
            <a:normAutofit fontScale="90000"/>
          </a:bodyPr>
          <a:lstStyle/>
          <a:p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0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воспитание</a:t>
            </a:r>
            <a: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0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Ст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. 2.  Федеральный закон от 29 декабря 2012 г. № 273-ФЗ «Об образовании в Российской Федерации»)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3000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44824"/>
            <a:ext cx="8712968" cy="4555976"/>
          </a:xfrm>
        </p:spPr>
        <p:txBody>
          <a:bodyPr/>
          <a:lstStyle/>
          <a:p>
            <a:pPr marL="114300" indent="0">
              <a:buNone/>
            </a:pPr>
            <a:r>
              <a:rPr lang="ru-RU" sz="32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Воспитание </a:t>
            </a:r>
            <a:r>
              <a:rPr lang="ru-RU" sz="3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- деятельность, направленная на развитие личности, создание условий для самоопределения и социализации обучающегося на основе социокультурных, духовно-нравственных ценностей и принятых в обществе правил и норм поведения в интересах человека, семьи, общества и государства.</a:t>
            </a:r>
          </a:p>
          <a:p>
            <a:pPr marL="114300" indent="0" algn="r">
              <a:buNone/>
            </a:pPr>
            <a:r>
              <a:rPr lang="ru-RU" sz="28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u="sng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548680"/>
            <a:ext cx="1296144" cy="947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68394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1403648" y="150397"/>
            <a:ext cx="6336704" cy="4562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Портрет выпускника </a:t>
            </a:r>
            <a:endParaRPr lang="ru-RU" sz="2800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9512" y="606688"/>
            <a:ext cx="8784976" cy="6062671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50800" dir="5400000" sx="102000" sy="102000" algn="ctr" rotWithShape="0">
              <a:srgbClr val="000000">
                <a:alpha val="48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rmAutofit lnSpcReduction="10000"/>
          </a:bodyPr>
          <a:lstStyle/>
          <a:p>
            <a:pPr algn="ctr"/>
            <a:r>
              <a:rPr lang="ru-RU" sz="19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Основная школа</a:t>
            </a:r>
          </a:p>
          <a:p>
            <a:pPr algn="ctr"/>
            <a:endParaRPr lang="ru-RU" sz="1900" b="1" dirty="0" smtClean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любящий </a:t>
            </a: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свой край и своё Отечество, знающий русский и родной язык, уважающий свой народ, его культуру и духовные традиции;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осознающий и принимающий ценности человеческой жизни, семьи, </a:t>
            </a:r>
            <a:r>
              <a:rPr lang="ru-RU" sz="19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общества</a:t>
            </a: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sz="19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народа</a:t>
            </a: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, человечества;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активно и заинтересованно познающий мир, осознающий ценность труда, науки и творчества;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умеющий учиться, осознающий важность образования и самообразования для жизни и деятельности, способный применять полученные знания на практике;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социально активный, уважающий закон и правопорядок, соизмеряющий свои поступки с нравственными ценностями, осознающий свои обязанности перед семьёй, обществом, Отечеством;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уважающий других людей, умеющий вести конструктивный диалог, достигать взаимопонимания, сотрудничать для достижения общих результатов;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осознанно выполняющий правила здорового и </a:t>
            </a:r>
            <a:r>
              <a:rPr lang="ru-RU" sz="1900" b="1" dirty="0" smtClean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целесообразного </a:t>
            </a:r>
            <a:r>
              <a:rPr lang="ru-RU" sz="1900" b="1" dirty="0">
                <a:solidFill>
                  <a:srgbClr val="008000"/>
                </a:solidFill>
                <a:latin typeface="Arial" pitchFamily="34" charset="0"/>
                <a:cs typeface="Arial" pitchFamily="34" charset="0"/>
              </a:rPr>
              <a:t>образа  жизни, безопасного для  человека  и  окружающей его среды; </a:t>
            </a:r>
          </a:p>
          <a:p>
            <a:pPr marL="144000" indent="-144000" algn="just">
              <a:buFont typeface="Wingdings" pitchFamily="2" charset="2"/>
              <a:buChar char="ü"/>
            </a:pPr>
            <a:r>
              <a:rPr lang="ru-RU" sz="1900" b="1" dirty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ориентирующийся  в  мире  профессий,  понимающий  значение профессиональной деятельности  для  </a:t>
            </a:r>
            <a:r>
              <a:rPr lang="ru-RU" sz="1900" b="1" dirty="0" smtClean="0">
                <a:solidFill>
                  <a:srgbClr val="003399"/>
                </a:solidFill>
                <a:latin typeface="Arial" pitchFamily="34" charset="0"/>
                <a:cs typeface="Arial" pitchFamily="34" charset="0"/>
              </a:rPr>
              <a:t>человека.</a:t>
            </a:r>
            <a:endParaRPr lang="ru-RU" sz="1900" b="1" dirty="0">
              <a:solidFill>
                <a:srgbClr val="003399"/>
              </a:solidFill>
              <a:latin typeface="Arial" pitchFamily="34" charset="0"/>
              <a:cs typeface="Arial" pitchFamily="34" charset="0"/>
            </a:endParaRPr>
          </a:p>
          <a:p>
            <a:pPr algn="ctr"/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657767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4735" r="5394" b="20726"/>
          <a:stretch/>
        </p:blipFill>
        <p:spPr>
          <a:xfrm>
            <a:off x="0" y="504056"/>
            <a:ext cx="7063252" cy="61206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5508104" y="188640"/>
            <a:ext cx="3456384" cy="6436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ОДОБРЕНА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решением федерального учебно-методического объединения по общему образованию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(протокол  от 8 апреля 2015 г. № 1/15)</a:t>
            </a: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ПРИМЕРНАЯ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ОСНОВНОГО ОБЩЕГО ОБРАЗОВАНИЯ</a:t>
            </a:r>
          </a:p>
          <a:p>
            <a:pPr algn="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404664"/>
            <a:ext cx="641714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000" b="1" dirty="0">
                <a:solidFill>
                  <a:srgbClr val="003399"/>
                </a:solidFill>
              </a:rPr>
              <a:t>http://fgosreestr.ru/</a:t>
            </a:r>
          </a:p>
        </p:txBody>
      </p:sp>
    </p:spTree>
    <p:extLst>
      <p:ext uri="{BB962C8B-B14F-4D97-AF65-F5344CB8AC3E}">
        <p14:creationId xmlns:p14="http://schemas.microsoft.com/office/powerpoint/2010/main" val="34927379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51520" y="188640"/>
            <a:ext cx="3816424" cy="6436096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ОДОБРЕНА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решением федерального учебно-методического объединения по общему образованию</a:t>
            </a:r>
          </a:p>
          <a:p>
            <a:pPr algn="r"/>
            <a:r>
              <a:rPr lang="ru-RU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(протокол  от 8 апреля 2015 г. № 1/15)</a:t>
            </a: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r"/>
            <a:endParaRPr lang="ru-RU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ПРИМЕРНАЯ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ОСНОВНАЯ ОБРАЗОВАТЕЛЬНАЯ ПРОГРАММА</a:t>
            </a:r>
          </a:p>
          <a:p>
            <a:pPr algn="ctr"/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ОСНОВНОГО ОБЩЕГО ОБРАЗОВАНИЯ</a:t>
            </a:r>
          </a:p>
          <a:p>
            <a:pPr algn="r"/>
            <a:endParaRPr lang="ru-RU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211960" y="836712"/>
            <a:ext cx="4572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457200" algn="ctr"/>
            <a:r>
              <a:rPr lang="ru-RU" sz="32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Раздел ООП ООО:</a:t>
            </a:r>
          </a:p>
          <a:p>
            <a:pPr indent="457200" algn="ctr"/>
            <a:endParaRPr lang="ru-RU" sz="3200" b="1" dirty="0" smtClean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indent="457200" algn="ctr"/>
            <a:r>
              <a:rPr lang="ru-RU" sz="32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</a:t>
            </a:r>
            <a:r>
              <a:rPr lang="ru-RU" sz="32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воспитания и социализации обучающихся при получении основного общего образования</a:t>
            </a:r>
            <a:endParaRPr lang="ru-RU" sz="3200" b="1" i="1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2361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568952" cy="1440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ctr"/>
            <a:r>
              <a:rPr lang="ru-RU" sz="28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</a:t>
            </a:r>
            <a:r>
              <a:rPr lang="ru-RU" sz="28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воспитания и социализации обучающихся при получении основного общего </a:t>
            </a:r>
            <a:r>
              <a:rPr lang="ru-RU" sz="28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образования</a:t>
            </a:r>
            <a:endParaRPr lang="ru-RU" sz="2800" b="1" i="1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16832"/>
            <a:ext cx="8784976" cy="46805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50800" dir="5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</a:t>
            </a:r>
            <a:endParaRPr lang="ru-RU" sz="22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</a:t>
            </a:r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) цель и задачи духовно-нравственного развития, воспитания и социализации </a:t>
            </a:r>
            <a:r>
              <a:rPr lang="ru-RU" sz="2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обучающихся;</a:t>
            </a:r>
            <a:endParaRPr lang="ru-RU" sz="2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2) направления деятельности по духовно-нравственному развитию, воспитанию и социализации, профессиональной ориентации обучающихся, здоровьесберегающей деятельности и </a:t>
            </a:r>
            <a:r>
              <a:rPr lang="ru-RU" sz="2200" dirty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формированию экологической культуры </a:t>
            </a:r>
            <a:r>
              <a:rPr lang="ru-RU" sz="2200" dirty="0" smtClean="0">
                <a:solidFill>
                  <a:srgbClr val="0080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обучающихся;</a:t>
            </a:r>
            <a:endParaRPr lang="ru-RU" sz="2200" dirty="0">
              <a:solidFill>
                <a:srgbClr val="0080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3) содержание, виды деятельности и формы занятий с обучающимися по каждому из направлений духовно-нравственного развития, воспитания и социализации обучающихся;</a:t>
            </a:r>
          </a:p>
          <a:p>
            <a:pPr algn="just"/>
            <a:r>
              <a:rPr lang="ru-RU" sz="22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4) формы индивидуальной и групповой организации профессиональной ориентации </a:t>
            </a:r>
            <a:r>
              <a:rPr lang="ru-RU" sz="22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обучающихся;</a:t>
            </a:r>
            <a:endParaRPr lang="ru-RU" sz="2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2373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568952" cy="1440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ctr"/>
            <a:r>
              <a:rPr lang="ru-RU" sz="28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</a:t>
            </a:r>
            <a:r>
              <a:rPr lang="ru-RU" sz="28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воспитания и социализации обучающихся при получении основного общего </a:t>
            </a:r>
            <a:r>
              <a:rPr lang="ru-RU" sz="28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образования</a:t>
            </a:r>
            <a:endParaRPr lang="ru-RU" sz="2800" b="1" i="1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1844824"/>
            <a:ext cx="8496944" cy="46805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50800" dir="5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</a:t>
            </a:r>
            <a:endParaRPr lang="ru-RU" sz="22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000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5) </a:t>
            </a:r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этапы организации работы в системе социального воспитания в рамках организации;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6) основные формы организации педагогической поддержки социализации обучающихся;</a:t>
            </a:r>
          </a:p>
          <a:p>
            <a:pPr algn="just"/>
            <a:r>
              <a:rPr lang="ru-RU" sz="2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7) модели организации работы по формированию экологически целесообразного, здорового и безопасного образа жизни;</a:t>
            </a:r>
          </a:p>
          <a:p>
            <a:pPr algn="just"/>
            <a:r>
              <a:rPr lang="ru-RU" sz="2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8) описание деятельности организации, осуществляющей образовательную деятельность в области непрерывного экологического </a:t>
            </a:r>
            <a:r>
              <a:rPr lang="ru-RU" sz="2000" b="1" dirty="0" err="1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здоровьесберегающего</a:t>
            </a:r>
            <a:r>
              <a:rPr lang="ru-RU" sz="2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образования обучающихся;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9) систему поощрения социальной успешности и проявлений активной жизненной позиции</a:t>
            </a:r>
            <a:endParaRPr lang="ru-RU" sz="2200" dirty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1062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260648"/>
            <a:ext cx="8568952" cy="144016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457200" algn="ctr"/>
            <a:r>
              <a:rPr lang="ru-RU" sz="28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Программа </a:t>
            </a:r>
            <a:r>
              <a:rPr lang="ru-RU" sz="28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воспитания и социализации обучающихся при получении основного общего </a:t>
            </a:r>
            <a:r>
              <a:rPr lang="ru-RU" sz="28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образования</a:t>
            </a:r>
            <a:endParaRPr lang="ru-RU" sz="2800" b="1" i="1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9512" y="1916832"/>
            <a:ext cx="8784976" cy="4680520"/>
          </a:xfrm>
          <a:prstGeom prst="rect">
            <a:avLst/>
          </a:prstGeom>
          <a:solidFill>
            <a:schemeClr val="bg1">
              <a:lumMod val="95000"/>
            </a:schemeClr>
          </a:solidFill>
          <a:effectLst>
            <a:outerShdw blurRad="50800" dist="50800" dir="5400000" sx="104000" sy="104000" algn="ctr" rotWithShape="0">
              <a:srgbClr val="000000">
                <a:alpha val="37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СТРУКТУРА</a:t>
            </a:r>
            <a:endParaRPr lang="ru-RU" sz="2200" b="1" dirty="0" smtClean="0">
              <a:solidFill>
                <a:schemeClr val="tx1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10) критерии, показатели эффективности деятельности организации, осуществляющей образовательную деятельность в части духовно-нравственного развития, воспитания и социализации обучающихся, формирования здорового и безопасного образа жизни и экологической культуры обучающихся (поведение на дорогах, в чрезвычайных ситуациях);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11) методику и инструментарий мониторинга духовно-нравственного развития, воспитания и социализации обучающихся;</a:t>
            </a:r>
          </a:p>
          <a:p>
            <a:pPr algn="just"/>
            <a:r>
              <a:rPr lang="ru-RU" sz="2000" dirty="0">
                <a:solidFill>
                  <a:schemeClr val="tx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12) планируемые результаты духовно-нравственного развития, воспитания и социализации обучающихся, формирования экологической культуры, культуры здорового и безопасного образа жизни обучающихся.</a:t>
            </a:r>
          </a:p>
        </p:txBody>
      </p:sp>
    </p:spTree>
    <p:extLst>
      <p:ext uri="{BB962C8B-B14F-4D97-AF65-F5344CB8AC3E}">
        <p14:creationId xmlns:p14="http://schemas.microsoft.com/office/powerpoint/2010/main" val="3794437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6"/>
          <p:cNvSpPr txBox="1">
            <a:spLocks noChangeArrowheads="1"/>
          </p:cNvSpPr>
          <p:nvPr/>
        </p:nvSpPr>
        <p:spPr bwMode="auto">
          <a:xfrm>
            <a:off x="142874" y="4293096"/>
            <a:ext cx="8786843" cy="2308324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Современный национальный воспитательный идеал личности гражданина </a:t>
            </a:r>
            <a:r>
              <a:rPr lang="ru-RU" sz="24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России </a:t>
            </a:r>
            <a:r>
              <a:rPr lang="ru-RU" sz="24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высоконравственный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творческий, компетентный гражданин России, принимающий судьбу Отечества как свою личную, осознающий ответственность за настоящее и будущее своей страны, укорененный в духовных и культурных традициях многонационального народа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России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63913" y="161149"/>
            <a:ext cx="6856359" cy="3914918"/>
          </a:xfrm>
          <a:prstGeom prst="rect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  <a:defRPr/>
            </a:pPr>
            <a:r>
              <a:rPr lang="ru-RU" sz="2000" b="1" kern="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ЦЕННОСТНЫЕ ОРИЕНТИРЫ ПРОГРАММЫ ВОСПИТАНИЯ И СОЦИАЛИЗАЦИИ ОБУЧ-СЯ– ЭТО БАЗОВЫЕ НАЦИОНАЛЬНЫЕ ЦЕННОСТИ </a:t>
            </a:r>
          </a:p>
          <a:p>
            <a:pPr algn="ctr">
              <a:lnSpc>
                <a:spcPct val="80000"/>
              </a:lnSpc>
              <a:defRPr/>
            </a:pPr>
            <a:r>
              <a:rPr lang="ru-RU" sz="2000" b="1" kern="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РОССИЙСКОГО ОБЩЕСТВА (СОГЛАСНО ФГОС ОО)</a:t>
            </a:r>
          </a:p>
          <a:p>
            <a:pPr algn="ctr">
              <a:lnSpc>
                <a:spcPct val="80000"/>
              </a:lnSpc>
              <a:defRPr/>
            </a:pPr>
            <a:endParaRPr lang="ru-RU" sz="1050" b="1" kern="0" dirty="0">
              <a:solidFill>
                <a:srgbClr val="FF33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Патриотизм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Социальная солидарность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Гражданственность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Семья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  <a:hlinkClick r:id="" action="ppaction://noaction"/>
            </a:endParaRP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Здоровье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Труд и творчество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Наука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" action="ppaction://noaction"/>
              </a:rPr>
              <a:t>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Традиционные религии России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Искусство и литература </a:t>
            </a: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rgbClr val="00B05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Природа</a:t>
            </a: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" action="ppaction://noaction"/>
              </a:rPr>
              <a:t>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eaLnBrk="1" hangingPunct="1">
              <a:lnSpc>
                <a:spcPct val="80000"/>
              </a:lnSpc>
              <a:buFont typeface="Wingdings" pitchFamily="2" charset="2"/>
              <a:buChar char="§"/>
              <a:defRPr/>
            </a:pPr>
            <a:r>
              <a:rPr lang="ru-RU" sz="2000" b="1" dirty="0">
                <a:solidFill>
                  <a:schemeClr val="accent6">
                    <a:lumMod val="50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Человечество</a:t>
            </a:r>
          </a:p>
        </p:txBody>
      </p:sp>
      <p:sp>
        <p:nvSpPr>
          <p:cNvPr id="4" name="TextBox 13"/>
          <p:cNvSpPr txBox="1">
            <a:spLocks noChangeArrowheads="1"/>
          </p:cNvSpPr>
          <p:nvPr/>
        </p:nvSpPr>
        <p:spPr bwMode="auto">
          <a:xfrm>
            <a:off x="7199784" y="2084935"/>
            <a:ext cx="1729933" cy="2031325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/>
            <a:r>
              <a:rPr lang="ru-RU" sz="1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Основные принципы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организации духовно-нравственного развития и воспитания</a:t>
            </a:r>
          </a:p>
        </p:txBody>
      </p:sp>
      <p:sp>
        <p:nvSpPr>
          <p:cNvPr id="5" name="TextBox 12"/>
          <p:cNvSpPr txBox="1">
            <a:spLocks noChangeArrowheads="1"/>
          </p:cNvSpPr>
          <p:nvPr/>
        </p:nvSpPr>
        <p:spPr bwMode="auto">
          <a:xfrm>
            <a:off x="7162547" y="188640"/>
            <a:ext cx="1729933" cy="1477328"/>
          </a:xfrm>
          <a:prstGeom prst="rect">
            <a:avLst/>
          </a:prstGeom>
          <a:solidFill>
            <a:schemeClr val="bg1">
              <a:lumMod val="95000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Цель и задачи </a:t>
            </a: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духовно-нравственного развития и воспитания</a:t>
            </a:r>
          </a:p>
        </p:txBody>
      </p:sp>
      <p:pic>
        <p:nvPicPr>
          <p:cNvPr id="8" name="Picture 16" descr="ST_Daniluk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/>
          <a:stretch>
            <a:fillRect/>
          </a:stretch>
        </p:blipFill>
        <p:spPr bwMode="auto">
          <a:xfrm>
            <a:off x="5436096" y="1268760"/>
            <a:ext cx="1763688" cy="302433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02913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496944" cy="2250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034" y="2350041"/>
            <a:ext cx="8712968" cy="397031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обеспечение принятия обучающимися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ценности Человека и человечности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, гуманистических, демократических и традиционных ценностей, формирование осознанного, уважительного и доброжелательного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отношения к другому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человеку, его мнению, мировоззрению, культуре, языку, вере, собственности, гражданской позиции; формирование готовности и способности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вести диалог с другими людьми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и достигать в нем взаимопонимания</a:t>
            </a:r>
          </a:p>
        </p:txBody>
      </p:sp>
    </p:spTree>
    <p:extLst>
      <p:ext uri="{BB962C8B-B14F-4D97-AF65-F5344CB8AC3E}">
        <p14:creationId xmlns:p14="http://schemas.microsoft.com/office/powerpoint/2010/main" val="369855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496944" cy="2250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034" y="2411596"/>
            <a:ext cx="8712968" cy="384720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lvl="0" algn="just"/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формирование мотивов и ценностей обучающегося в сфере отношений к России как Отечеству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(приобщение обучающихся к культурным ценностям своего народа, своей этнической или социокультурной группы, базовым национальным ценностям российского общества, общечеловеческим ценностям в контексте формирования у них российской гражданской идентичности); 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717482" cy="203485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обучающихся: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46229" y="2084512"/>
            <a:ext cx="8722774" cy="4708981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2500" b="1" dirty="0" smtClean="0">
                <a:latin typeface="Times New Roman" pitchFamily="18" charset="0"/>
                <a:cs typeface="Times New Roman" pitchFamily="18" charset="0"/>
              </a:rPr>
              <a:t>включение обучающихся в процессы общественной самоорганизации </a:t>
            </a:r>
            <a:r>
              <a:rPr lang="ru-RU" sz="2500" dirty="0" smtClean="0">
                <a:latin typeface="Times New Roman" pitchFamily="18" charset="0"/>
                <a:cs typeface="Times New Roman" pitchFamily="18" charset="0"/>
              </a:rPr>
              <a:t> (приобщение обучающихся к общественной деятельности, участие в детско-юношеских организациях и движениях, объединениях, в ученическом самоуправлении, участие обучающихся в благоустройстве школы, класса, сельского поселения, города; социальная самоидентификация обучающихся в процессе участия в личностно значимой и общественно приемлемой деятельности; приобретение опыта конструктивного социального поведения, приобретение знаний о нормах и правилах поведения в обществе, социальных ролях человека; и др.); </a:t>
            </a:r>
            <a:endParaRPr lang="ru-RU" sz="25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496944" cy="2250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обучающихся являются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034" y="2673206"/>
            <a:ext cx="8712968" cy="332398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endParaRPr lang="ru-RU" sz="2200" b="1" dirty="0" smtClean="0">
              <a:latin typeface="Times New Roman" pitchFamily="18" charset="0"/>
              <a:cs typeface="Times New Roman" pitchFamily="18" charset="0"/>
            </a:endParaRPr>
          </a:p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формирование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партнерских отношений с родителями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(законными представителями) в целях содействия социализации обучающихся в семье, учета индивидуальных и возрастных особенностей обучающихся, культурных и социальных потребностей их семей;</a:t>
            </a:r>
          </a:p>
          <a:p>
            <a:pPr marL="342900" indent="-342900" algn="ctr">
              <a:buFont typeface="Arial" pitchFamily="34" charset="0"/>
              <a:buChar char="•"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6327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712968" cy="2250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направления 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обучающихся: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034" y="2390691"/>
            <a:ext cx="8708454" cy="44935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just"/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формирование мотивов и ценностей обучающегося 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в сфере трудовых отношений и выбора будущей профессии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(развитие собственных представлений о перспективах своего профессионального образования и будущей профессиональной деятельности, приобретение практического опыта, соответствующего интересам и способностям обучающихся; формирование у обучающихся мотивации к труду, потребности к приобретению профессии; овладение способами и приемами поиска информации, связанной с профессиональным образованием и профессиональной деятельностью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9855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568952" cy="2250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деятельности образовательной организации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деятельности и формированию экологической культуры обучающихся: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863389"/>
            <a:ext cx="8712968" cy="35394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lvl="0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ru-RU" sz="2800" dirty="0"/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мотивационно-ценностных отношений обучающегося в сфере </a:t>
            </a:r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самопознания, самоопределения, самореализации, самосовершенствования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(развитие мотивации и способности к духовно-нравственному самосовершенствованию; формирование позитивной самооценки, самоуважения, конструктивных способов самореализации);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397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568952" cy="225087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Основные направления деятельности образовательной организации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здоровьесберегающей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деятельности и формированию экологической культуры обучающихся: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432502"/>
            <a:ext cx="8712968" cy="4401205"/>
          </a:xfrm>
          <a:prstGeom prst="rect">
            <a:avLst/>
          </a:prstGeom>
          <a:noFill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формирование</a:t>
            </a:r>
            <a:r>
              <a:rPr lang="ru-RU" sz="2800" dirty="0"/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мотивационно-ценностных отношений обучающегося в сфере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здорового образа жизни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(осознание обучающимися ценности целесообразного, здорового и безопасного образа жизни, формирование установки на систематические занятия физической культурой и спортом, готовности к выбору индивидуальных режимов двигательной активности на основе осознания собственных возможностей; осознанное отношение обучающихся к выбору индивидуального рациона здорового питания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;)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7610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568952" cy="19628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направления 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обучающихся: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1520" y="2154342"/>
            <a:ext cx="8712968" cy="4832092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lvl="0" algn="just"/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формирование мотивов и ценностей обучающегося в сфере </a:t>
            </a:r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отношений к природе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(формирование готовности обучающихся к социальному взаимодействию по вопросам улучшения экологического качества окружающей среды, устойчивого развития территории, экологического здоровьесберегающего просвещения населения, осознание обучающимися взаимной связи здоровья человека и экологического состояния окружающей его среды, роли экологической культуры в обеспечении личного и общественного здоровья и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безопасности); 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49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42020"/>
            <a:ext cx="8568952" cy="196284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Основные направления деятельности образовательной организации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по духовно-нравственному развитию, воспитанию и социализации, профессиональной ориентации обучающихся, здоровьесберегающей деятельности и формированию экологической культуры обучающихся: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56034" y="2221704"/>
            <a:ext cx="8564438" cy="4493538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lvl="0" algn="just"/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формирование мотивационно-ценностных отношений обучающегося в </a:t>
            </a:r>
            <a:r>
              <a:rPr lang="ru-RU" sz="2600" b="1" dirty="0">
                <a:latin typeface="Times New Roman" pitchFamily="18" charset="0"/>
                <a:cs typeface="Times New Roman" pitchFamily="18" charset="0"/>
              </a:rPr>
              <a:t>сфере искусства</a:t>
            </a:r>
            <a:r>
              <a:rPr lang="ru-RU" sz="2600" dirty="0">
                <a:latin typeface="Times New Roman" pitchFamily="18" charset="0"/>
                <a:cs typeface="Times New Roman" pitchFamily="18" charset="0"/>
              </a:rPr>
              <a:t> (формирование основ художественной культуры обучающихся как части их общей духовной культуры, как особого способа познания жизни и средства организации общения; развитие эстетического, эмоционально-ценностного видения окружающего мира; развитие способности к эмоционально-ценностному освоению мира, самовыражению и ориентации в художественном и нравственном пространстве культуры; воспитание уважения к истории культуры своего Отечества</a:t>
            </a:r>
          </a:p>
        </p:txBody>
      </p:sp>
    </p:spTree>
    <p:extLst>
      <p:ext uri="{BB962C8B-B14F-4D97-AF65-F5344CB8AC3E}">
        <p14:creationId xmlns:p14="http://schemas.microsoft.com/office/powerpoint/2010/main" val="196492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188640"/>
            <a:ext cx="8467030" cy="1656184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ru-RU" sz="2200" b="1" dirty="0" smtClean="0">
                <a:solidFill>
                  <a:schemeClr val="tx1"/>
                </a:solidFill>
              </a:rPr>
              <a:t/>
            </a:r>
            <a:br>
              <a:rPr lang="ru-RU" sz="2200" b="1" dirty="0" smtClean="0">
                <a:solidFill>
                  <a:schemeClr val="tx1"/>
                </a:solidFill>
              </a:rPr>
            </a:br>
            <a:r>
              <a:rPr lang="ru-RU" sz="2200" b="1" dirty="0" smtClean="0">
                <a:solidFill>
                  <a:schemeClr val="tx1"/>
                </a:solidFill>
              </a:rPr>
              <a:t>Модели </a:t>
            </a:r>
            <a:r>
              <a:rPr lang="ru-RU" sz="2200" b="1" dirty="0">
                <a:solidFill>
                  <a:schemeClr val="tx1"/>
                </a:solidFill>
              </a:rPr>
              <a:t>организации работы по формированию экологически целесообразного, здорового и безопасного образа </a:t>
            </a:r>
            <a:r>
              <a:rPr lang="ru-RU" sz="2200" b="1" dirty="0" smtClean="0">
                <a:solidFill>
                  <a:schemeClr val="tx1"/>
                </a:solidFill>
              </a:rPr>
              <a:t>жизни</a:t>
            </a:r>
            <a:br>
              <a:rPr lang="ru-RU" sz="2200" b="1" dirty="0" smtClean="0">
                <a:solidFill>
                  <a:schemeClr val="tx1"/>
                </a:solidFill>
              </a:rPr>
            </a:br>
            <a:endParaRPr lang="ru-RU" sz="2200" b="1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065315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3399"/>
                </a:solidFill>
              </a:rPr>
              <a:t>Модель обеспечения рациональной организации учебно-воспитательного процесса и образовательной среды</a:t>
            </a:r>
          </a:p>
          <a:p>
            <a:r>
              <a:rPr lang="ru-RU" sz="2800" b="1" dirty="0" smtClean="0">
                <a:solidFill>
                  <a:srgbClr val="003399"/>
                </a:solidFill>
              </a:rPr>
              <a:t>Модель организации физкультурно-спортивной и оздоровительной работы</a:t>
            </a:r>
          </a:p>
          <a:p>
            <a:r>
              <a:rPr lang="ru-RU" sz="2800" b="1" dirty="0" smtClean="0">
                <a:solidFill>
                  <a:srgbClr val="003399"/>
                </a:solidFill>
              </a:rPr>
              <a:t>Модель профилактической работы</a:t>
            </a:r>
          </a:p>
          <a:p>
            <a:r>
              <a:rPr lang="ru-RU" sz="2800" b="1" dirty="0" smtClean="0">
                <a:solidFill>
                  <a:srgbClr val="003399"/>
                </a:solidFill>
              </a:rPr>
              <a:t>Модель просветительской и методической работы</a:t>
            </a:r>
            <a:endParaRPr lang="ru-RU" sz="2800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4948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95536" y="404664"/>
            <a:ext cx="8261350" cy="1224136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sz="27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7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7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 </a:t>
            </a:r>
            <a:r>
              <a:rPr lang="ru-RU" sz="27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обеспечения рациональной организации учебно-воспитательного процесса и образовательной среды</a:t>
            </a:r>
            <a:r>
              <a:rPr lang="ru-RU" b="1" dirty="0">
                <a:solidFill>
                  <a:srgbClr val="003399"/>
                </a:solidFill>
              </a:rPr>
              <a:t/>
            </a:r>
            <a:br>
              <a:rPr lang="ru-RU" b="1" dirty="0">
                <a:solidFill>
                  <a:srgbClr val="003399"/>
                </a:solidFill>
              </a:rPr>
            </a:b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79512" y="1628800"/>
            <a:ext cx="8964488" cy="54006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Объединение </a:t>
            </a:r>
            <a:r>
              <a:rPr lang="ru-RU" b="1" dirty="0" err="1" smtClean="0">
                <a:solidFill>
                  <a:schemeClr val="tx1"/>
                </a:solidFill>
              </a:rPr>
              <a:t>педколлектива</a:t>
            </a:r>
            <a:r>
              <a:rPr lang="ru-RU" b="1" dirty="0" smtClean="0">
                <a:solidFill>
                  <a:schemeClr val="tx1"/>
                </a:solidFill>
              </a:rPr>
              <a:t>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Освоение педагогами совокупности соответствующих представлений; 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Проведение экспертизы рациональности;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Сферы рационализации:     организация занятий, уроков;    обеспечение использования различных каналов     восприятия информации;   учет зоны работоспособности обучающихся;  распределение интенсивности умственной деятельности;    использование </a:t>
            </a:r>
            <a:r>
              <a:rPr lang="ru-RU" b="1" dirty="0" err="1" smtClean="0">
                <a:solidFill>
                  <a:schemeClr val="tx1"/>
                </a:solidFill>
              </a:rPr>
              <a:t>здоровьесберегающих</a:t>
            </a:r>
            <a:r>
              <a:rPr lang="ru-RU" b="1" dirty="0" smtClean="0">
                <a:solidFill>
                  <a:schemeClr val="tx1"/>
                </a:solidFill>
              </a:rPr>
              <a:t> технологий</a:t>
            </a:r>
          </a:p>
          <a:p>
            <a:endParaRPr lang="ru-RU" b="1" dirty="0" smtClean="0">
              <a:solidFill>
                <a:schemeClr val="tx1"/>
              </a:solidFill>
            </a:endParaRPr>
          </a:p>
          <a:p>
            <a:pPr marL="114300" indent="0">
              <a:buNone/>
            </a:pPr>
            <a:r>
              <a:rPr lang="ru-RU" b="1" dirty="0" smtClean="0">
                <a:solidFill>
                  <a:schemeClr val="tx1"/>
                </a:solidFill>
              </a:rPr>
              <a:t>В ученическом классе эту работу ведет классный руководитель</a:t>
            </a:r>
          </a:p>
          <a:p>
            <a:pPr marL="114300" indent="0">
              <a:buNone/>
            </a:pPr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2896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5450" y="260648"/>
            <a:ext cx="8261350" cy="1491952"/>
          </a:xfrm>
          <a:solidFill>
            <a:srgbClr val="92D050"/>
          </a:solidFill>
        </p:spPr>
        <p:txBody>
          <a:bodyPr>
            <a:normAutofit/>
          </a:bodyPr>
          <a:lstStyle/>
          <a:p>
            <a:r>
              <a:rPr lang="ru-RU" sz="24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 организации физкультурно-спортивной и оздоровительной работы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Формирование групп школьников на основе интересов в сфере физкультуры и спорта;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Организация тренировок в клубах и секциях;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Проведение регулярных оздоровительных процедур и периодических акций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Подготовка и проведение спортивных соревнований</a:t>
            </a:r>
          </a:p>
          <a:p>
            <a:r>
              <a:rPr lang="ru-RU" dirty="0" smtClean="0">
                <a:solidFill>
                  <a:schemeClr val="tx1"/>
                </a:solidFill>
              </a:rPr>
              <a:t>Массовые физкультурно-оздоровительные мероприятия (спартакиада, спортивная эстафета, спортивный праздник)</a:t>
            </a:r>
            <a:endParaRPr lang="ru-RU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546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25450" y="260648"/>
            <a:ext cx="8261350" cy="1491952"/>
          </a:xfrm>
          <a:solidFill>
            <a:srgbClr val="92D050"/>
          </a:solidFill>
        </p:spPr>
        <p:txBody>
          <a:bodyPr>
            <a:noAutofit/>
          </a:bodyPr>
          <a:lstStyle/>
          <a:p>
            <a:r>
              <a:rPr lang="ru-RU" sz="32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32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32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 </a:t>
            </a:r>
            <a:r>
              <a:rPr lang="ru-RU" sz="32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профилактической работы</a:t>
            </a:r>
            <a:r>
              <a:rPr lang="ru-RU" sz="2400" b="1" dirty="0">
                <a:solidFill>
                  <a:srgbClr val="003399"/>
                </a:solidFill>
              </a:rPr>
              <a:t/>
            </a:r>
            <a:br>
              <a:rPr lang="ru-RU" sz="2400" b="1" dirty="0">
                <a:solidFill>
                  <a:srgbClr val="003399"/>
                </a:solidFill>
              </a:rPr>
            </a:br>
            <a:r>
              <a:rPr lang="ru-RU" sz="24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sz="24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400" b="1" dirty="0">
              <a:solidFill>
                <a:srgbClr val="003399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5105400"/>
          </a:xfrm>
        </p:spPr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Определение учащихся (вызывающих наибольшее опасение, определение источников) «зон риска»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Разработка и реализация комплекса адресных мер</a:t>
            </a:r>
            <a:endParaRPr lang="ru-RU" b="1" dirty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Используются возможности профильных организаций (медицинских, правоохранительных, социальных и т.д.). Например, профилактика употребления ПАВ, проблемы детского дорожно-транспортного травматизма.</a:t>
            </a:r>
          </a:p>
          <a:p>
            <a:r>
              <a:rPr lang="ru-RU" b="1" dirty="0" smtClean="0">
                <a:solidFill>
                  <a:schemeClr val="tx1"/>
                </a:solidFill>
              </a:rPr>
              <a:t>В </a:t>
            </a:r>
            <a:r>
              <a:rPr lang="ru-RU" b="1" dirty="0">
                <a:solidFill>
                  <a:schemeClr val="tx1"/>
                </a:solidFill>
              </a:rPr>
              <a:t>ученическом классе эту работу </a:t>
            </a:r>
            <a:r>
              <a:rPr lang="ru-RU" b="1" dirty="0" smtClean="0">
                <a:solidFill>
                  <a:schemeClr val="tx1"/>
                </a:solidFill>
              </a:rPr>
              <a:t>организует классный </a:t>
            </a:r>
            <a:r>
              <a:rPr lang="ru-RU" b="1" dirty="0">
                <a:solidFill>
                  <a:schemeClr val="tx1"/>
                </a:solidFill>
              </a:rPr>
              <a:t>руководитель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9506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260648"/>
            <a:ext cx="8261350" cy="864096"/>
          </a:xfrm>
          <a:solidFill>
            <a:srgbClr val="92D05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/>
            </a:r>
            <a:br>
              <a:rPr lang="ru-RU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ru-RU" sz="2700" b="1" dirty="0" smtClean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Модель </a:t>
            </a:r>
            <a:r>
              <a:rPr lang="ru-RU" sz="27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просветительской и методической работы</a:t>
            </a:r>
            <a:br>
              <a:rPr lang="ru-RU" sz="2700" b="1" dirty="0">
                <a:solidFill>
                  <a:srgbClr val="003399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ru-RU" sz="27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9640" y="1124744"/>
            <a:ext cx="8944359" cy="6912768"/>
          </a:xfrm>
        </p:spPr>
        <p:txBody>
          <a:bodyPr/>
          <a:lstStyle/>
          <a:p>
            <a:pPr marL="114300" indent="0">
              <a:buNone/>
            </a:pPr>
            <a:r>
              <a:rPr lang="ru-RU" sz="2200" b="1" dirty="0" smtClean="0"/>
              <a:t>Большие учебные группы</a:t>
            </a:r>
          </a:p>
          <a:p>
            <a:r>
              <a:rPr lang="ru-RU" sz="2200" b="1" dirty="0" smtClean="0"/>
              <a:t>Внешняя</a:t>
            </a:r>
            <a:r>
              <a:rPr lang="ru-RU" sz="2200" dirty="0" smtClean="0"/>
              <a:t> (привлечение возможностей других учреждений и организаций –спортклубы, лечебные учреждения, стадионы, библиотеки и т.д.)</a:t>
            </a:r>
          </a:p>
          <a:p>
            <a:r>
              <a:rPr lang="ru-RU" sz="2200" b="1" dirty="0" smtClean="0"/>
              <a:t>Внутренняя</a:t>
            </a:r>
            <a:r>
              <a:rPr lang="ru-RU" sz="2200" dirty="0" smtClean="0"/>
              <a:t> (получение информации организуется в школе)</a:t>
            </a:r>
          </a:p>
          <a:p>
            <a:r>
              <a:rPr lang="ru-RU" sz="2200" b="1" dirty="0" smtClean="0"/>
              <a:t>Программная</a:t>
            </a:r>
            <a:r>
              <a:rPr lang="ru-RU" sz="2200" dirty="0" smtClean="0"/>
              <a:t> (, служит раскрытию ценностных аспектов здорового и безопасного образа жизни, обеспечивает межпредметные связи в образовательном процессе)</a:t>
            </a:r>
          </a:p>
          <a:p>
            <a:r>
              <a:rPr lang="ru-RU" sz="2200" b="1" dirty="0" smtClean="0"/>
              <a:t>Стихийная</a:t>
            </a:r>
            <a:r>
              <a:rPr lang="ru-RU" sz="2200" dirty="0" smtClean="0"/>
              <a:t> (осуществляется ситуативно). Некоторое событие, выходящее за рамки традиционных занятий для решения проблемной ситуации</a:t>
            </a:r>
          </a:p>
          <a:p>
            <a:pPr marL="114300" indent="0">
              <a:buNone/>
            </a:pPr>
            <a:r>
              <a:rPr lang="ru-RU" sz="2200" b="1" dirty="0" smtClean="0"/>
              <a:t>Просвещение: </a:t>
            </a:r>
            <a:r>
              <a:rPr lang="ru-RU" sz="2200" dirty="0" smtClean="0"/>
              <a:t>лекции, беседы, диспуты, выступления в СМИ, экскурсионные программы, библиотечные и концертные абонементы, передвижные выставки, Интернет</a:t>
            </a:r>
            <a:endParaRPr lang="ru-RU" sz="2200" dirty="0"/>
          </a:p>
        </p:txBody>
      </p:sp>
    </p:spTree>
    <p:extLst>
      <p:ext uri="{BB962C8B-B14F-4D97-AF65-F5344CB8AC3E}">
        <p14:creationId xmlns:p14="http://schemas.microsoft.com/office/powerpoint/2010/main" val="1382135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02196" y="188641"/>
            <a:ext cx="8640960" cy="1494974"/>
          </a:xfrm>
          <a:solidFill>
            <a:srgbClr val="92D050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Планируемые результаты духовно-нравственного развития</a:t>
            </a:r>
            <a:r>
              <a:rPr lang="ru-RU" sz="2000" b="1" dirty="0" smtClean="0">
                <a:solidFill>
                  <a:schemeClr val="tx1"/>
                </a:solidFill>
              </a:rPr>
              <a:t>, воспитания </a:t>
            </a:r>
            <a:r>
              <a:rPr lang="ru-RU" sz="2000" b="1" dirty="0">
                <a:solidFill>
                  <a:schemeClr val="tx1"/>
                </a:solidFill>
              </a:rPr>
              <a:t>и социализации обучающихся, </a:t>
            </a:r>
            <a:r>
              <a:rPr lang="ru-RU" sz="2000" b="1" dirty="0" smtClean="0">
                <a:solidFill>
                  <a:schemeClr val="tx1"/>
                </a:solidFill>
              </a:rPr>
              <a:t>формирования экологической </a:t>
            </a:r>
            <a:r>
              <a:rPr lang="ru-RU" sz="2000" b="1" dirty="0">
                <a:solidFill>
                  <a:schemeClr val="tx1"/>
                </a:solidFill>
              </a:rPr>
              <a:t>культуры, культуры здорового и безопасного </a:t>
            </a:r>
            <a:r>
              <a:rPr lang="ru-RU" sz="2000" b="1" dirty="0" smtClean="0">
                <a:solidFill>
                  <a:schemeClr val="tx1"/>
                </a:solidFill>
              </a:rPr>
              <a:t>образа </a:t>
            </a:r>
            <a:r>
              <a:rPr lang="ru-RU" sz="2000" b="1" dirty="0">
                <a:solidFill>
                  <a:schemeClr val="tx1"/>
                </a:solidFill>
              </a:rPr>
              <a:t>жизни обучающихся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374" y="1856231"/>
            <a:ext cx="4962214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Интериоризация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гуманистических, демократических и традиционных ценностей, осознанное, уважительное и доброжелательное отношение к другому человеку,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т.п.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5164038" y="2164007"/>
            <a:ext cx="3824808" cy="1015663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Способность к осознанию российской идентичности в поликультурном социуме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111374" y="3519445"/>
            <a:ext cx="5036690" cy="1631216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Сформированность мотивации к обучению и целенаправленной познавательной деятельности, готовность </a:t>
            </a:r>
            <a:r>
              <a:rPr lang="ru-RU" sz="2000" dirty="0"/>
              <a:t>и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способность обучающихся к саморазвитию и самообразованию;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и др.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5292080" y="3345412"/>
            <a:ext cx="3680792" cy="286232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Развитое моральное сознание и компетентность в решении моральных проблем на основе личностного выбора, формирование нравственных чувств и нравственного поведения, осознанного и ответственного отношения к собственным поступкам ; и др.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374" y="5234394"/>
            <a:ext cx="4987230" cy="132343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Сформированность целостного мировоззрения, соответствующего современному уровню развития науки и общественной практики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180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51520" y="188640"/>
            <a:ext cx="8640960" cy="1500057"/>
          </a:xfrm>
          <a:solidFill>
            <a:srgbClr val="92D050"/>
          </a:solidFill>
          <a:ln>
            <a:solidFill>
              <a:schemeClr val="bg1"/>
            </a:solidFill>
          </a:ln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chemeClr val="tx1"/>
                </a:solidFill>
              </a:rPr>
              <a:t>Планируемые результаты духовно-нравственного развития</a:t>
            </a:r>
            <a:r>
              <a:rPr lang="ru-RU" sz="2000" b="1" dirty="0" smtClean="0">
                <a:solidFill>
                  <a:schemeClr val="tx1"/>
                </a:solidFill>
              </a:rPr>
              <a:t>, воспитания </a:t>
            </a:r>
            <a:r>
              <a:rPr lang="ru-RU" sz="2000" b="1" dirty="0">
                <a:solidFill>
                  <a:schemeClr val="tx1"/>
                </a:solidFill>
              </a:rPr>
              <a:t>и социализации обучающихся, </a:t>
            </a:r>
            <a:r>
              <a:rPr lang="ru-RU" sz="2000" b="1" dirty="0" smtClean="0">
                <a:solidFill>
                  <a:schemeClr val="tx1"/>
                </a:solidFill>
              </a:rPr>
              <a:t>формирования экологической </a:t>
            </a:r>
            <a:r>
              <a:rPr lang="ru-RU" sz="2000" b="1" dirty="0">
                <a:solidFill>
                  <a:schemeClr val="tx1"/>
                </a:solidFill>
              </a:rPr>
              <a:t>культуры, культуры здорового и безопасного </a:t>
            </a:r>
            <a:r>
              <a:rPr lang="ru-RU" sz="2000" b="1" dirty="0" smtClean="0">
                <a:solidFill>
                  <a:schemeClr val="tx1"/>
                </a:solidFill>
              </a:rPr>
              <a:t>образа </a:t>
            </a:r>
            <a:r>
              <a:rPr lang="ru-RU" sz="2000" b="1" dirty="0">
                <a:solidFill>
                  <a:schemeClr val="tx1"/>
                </a:solidFill>
              </a:rPr>
              <a:t>жизни обучающихся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11374" y="1702342"/>
            <a:ext cx="5612754" cy="193899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Сформированность коммуникативной компетентности в общении и сотрудничестве со сверстниками, детьми старшего и младшего возраста, взрослыми в процессе образовательной, общественно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полезной,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творческой и других видов деятельности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5724128" y="1688697"/>
            <a:ext cx="3248744" cy="1938992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Освоенность социальных норм, правил поведения, ролей и форм социальной жизни в группах и сообществах, включая социальные сообщества 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8318" y="3641335"/>
            <a:ext cx="8884554" cy="1323439"/>
          </a:xfrm>
          <a:prstGeom prst="rect">
            <a:avLst/>
          </a:prstGeom>
          <a:noFill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Сформированность ценности здорового и безопасного образа жизни;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интериоризация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правил индивидуального и коллективного безопасного поведения в чрезвычайных ситуациях, угрожающих жизни и здоровью людей</a:t>
            </a:r>
            <a:r>
              <a:rPr lang="ru-RU" sz="2000" dirty="0"/>
              <a:t>,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правил поведения на транспорте и на дорогах.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073588" y="4919008"/>
            <a:ext cx="3899284" cy="1938992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ctr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Развитость эстетического сознания через освоение художественного наследия народов России и мира, творческой деятельности эстетического характера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; и др.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111374" y="4926617"/>
            <a:ext cx="4987230" cy="193899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>
            <a:spAutoFit/>
          </a:bodyPr>
          <a:lstStyle/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Сформированность основ экологической культуры, соответствующей современному уровню экологического мышления, наличие опыта экологически ориентированной рефлексивно-оценочной и практической деятельности в жизненных ситуациях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и др.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80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программа охраны экологии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8496943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4" descr="Эмблема КРИПКиПРО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25762"/>
            <a:ext cx="1512171" cy="111500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Прямоугольник 2"/>
          <p:cNvSpPr/>
          <p:nvPr/>
        </p:nvSpPr>
        <p:spPr>
          <a:xfrm>
            <a:off x="1364957" y="4174473"/>
            <a:ext cx="7360278" cy="1191914"/>
          </a:xfrm>
          <a:prstGeom prst="rect">
            <a:avLst/>
          </a:prstGeom>
          <a:solidFill>
            <a:srgbClr val="99FFCC"/>
          </a:solidFill>
          <a:ln>
            <a:solidFill>
              <a:schemeClr val="tx1"/>
            </a:solidFill>
          </a:ln>
          <a:effectLst>
            <a:reflection stA="56000" endPos="65000" dist="50800" dir="5400000" sy="-100000" algn="bl" rotWithShape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buNone/>
            </a:pPr>
            <a:r>
              <a:rPr lang="ru-RU" sz="36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ГОД ЭКОЛОГИИ В РОССИИ</a:t>
            </a:r>
            <a:endParaRPr lang="ru-RU" sz="36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72" y="188640"/>
            <a:ext cx="1704963" cy="15841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954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4294967295"/>
          </p:nvPr>
        </p:nvSpPr>
        <p:spPr>
          <a:xfrm>
            <a:off x="0" y="1628775"/>
            <a:ext cx="8856663" cy="5040313"/>
          </a:xfrm>
        </p:spPr>
        <p:txBody>
          <a:bodyPr/>
          <a:lstStyle/>
          <a:p>
            <a:pPr marL="0" indent="457200" algn="just">
              <a:buNone/>
            </a:pPr>
            <a:r>
              <a:rPr lang="ru-RU" sz="2500" b="1" dirty="0" smtClean="0"/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313765"/>
            <a:ext cx="8586010" cy="635532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1109" y="313765"/>
            <a:ext cx="1841293" cy="1322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694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4294967295"/>
          </p:nvPr>
        </p:nvSpPr>
        <p:spPr>
          <a:xfrm>
            <a:off x="0" y="2438400"/>
            <a:ext cx="4040188" cy="3687763"/>
          </a:xfrm>
        </p:spPr>
        <p:txBody>
          <a:bodyPr/>
          <a:lstStyle/>
          <a:p>
            <a:pPr marL="0" indent="457200" algn="just">
              <a:buNone/>
            </a:pPr>
            <a:r>
              <a:rPr lang="ru-RU" sz="2500" b="1" dirty="0" smtClean="0"/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 idx="4294967295"/>
          </p:nvPr>
        </p:nvSpPr>
        <p:spPr>
          <a:xfrm>
            <a:off x="4922838" y="397453"/>
            <a:ext cx="3681610" cy="2218748"/>
          </a:xfrm>
        </p:spPr>
        <p:txBody>
          <a:bodyPr>
            <a:normAutofit/>
          </a:bodyPr>
          <a:lstStyle/>
          <a:p>
            <a:endParaRPr lang="ru-RU" sz="2400" b="1" dirty="0">
              <a:solidFill>
                <a:srgbClr val="003399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97454"/>
            <a:ext cx="4032448" cy="6199898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397452"/>
            <a:ext cx="4427984" cy="6199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38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b="1" dirty="0" smtClean="0">
                <a:solidFill>
                  <a:srgbClr val="00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главная </a:t>
            </a:r>
            <a:r>
              <a:rPr lang="ru-RU" sz="3200" b="1" dirty="0">
                <a:solidFill>
                  <a:srgbClr val="00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задача 2017 </a:t>
            </a:r>
            <a:r>
              <a:rPr lang="ru-RU" sz="3200" b="1" dirty="0" smtClean="0">
                <a:solidFill>
                  <a:srgbClr val="00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года</a:t>
            </a:r>
            <a:endParaRPr lang="ru-RU" sz="3000" b="1" dirty="0">
              <a:solidFill>
                <a:srgbClr val="00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898242"/>
            <a:ext cx="8229600" cy="3227921"/>
          </a:xfrm>
        </p:spPr>
        <p:txBody>
          <a:bodyPr/>
          <a:lstStyle/>
          <a:p>
            <a:pPr marL="0" indent="457200" algn="just">
              <a:buNone/>
            </a:pPr>
            <a:r>
              <a:rPr lang="ru-RU" sz="2500" b="1" dirty="0" smtClean="0"/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4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726" y="404664"/>
            <a:ext cx="1121641" cy="8599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3554" y="342896"/>
            <a:ext cx="1418926" cy="1224136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769451" y="2712562"/>
            <a:ext cx="7704856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003399"/>
                </a:solidFill>
                <a:latin typeface="Times New Roman" panose="02020603050405020304" pitchFamily="18" charset="0"/>
                <a:ea typeface="Calibri" panose="020F0502020204030204" pitchFamily="34" charset="0"/>
              </a:rPr>
              <a:t>УЛУЧШЕНИЕ ЭКОЛОГИЧЕСКОЙ ОБСТАНОВКИ В СТРАНЕ И ОРИЕНТАЦИЯ ВСЕХ НАПРАВЛЕНИЙ ДЕЯТЕЛЬНОСТИ ЧЕЛОВЕКА НА ДЕЯТЕЛЬНОСТЬ ЭКОСООБРАЗНУЮ</a:t>
            </a:r>
            <a:endParaRPr lang="ru-RU" sz="2800" b="1" dirty="0">
              <a:solidFill>
                <a:srgbClr val="003399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449" y="5145011"/>
            <a:ext cx="8500283" cy="152435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8026" y="1447800"/>
            <a:ext cx="8607707" cy="11455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62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b="13414"/>
          <a:stretch/>
        </p:blipFill>
        <p:spPr>
          <a:xfrm>
            <a:off x="2674141" y="1026885"/>
            <a:ext cx="6403364" cy="5112568"/>
          </a:xfrm>
          <a:prstGeom prst="rect">
            <a:avLst/>
          </a:prstGeom>
        </p:spPr>
      </p:pic>
      <p:grpSp>
        <p:nvGrpSpPr>
          <p:cNvPr id="5" name="Группа 4"/>
          <p:cNvGrpSpPr/>
          <p:nvPr/>
        </p:nvGrpSpPr>
        <p:grpSpPr>
          <a:xfrm>
            <a:off x="272139" y="1"/>
            <a:ext cx="4320480" cy="6669360"/>
            <a:chOff x="107504" y="124218"/>
            <a:chExt cx="4489978" cy="5347028"/>
          </a:xfrm>
        </p:grpSpPr>
        <p:pic>
          <p:nvPicPr>
            <p:cNvPr id="3" name="Рисунок 2"/>
            <p:cNvPicPr>
              <a:picLocks noChangeAspect="1"/>
            </p:cNvPicPr>
            <p:nvPr/>
          </p:nvPicPr>
          <p:blipFill rotWithShape="1">
            <a:blip r:embed="rId3"/>
            <a:srcRect t="-2204"/>
            <a:stretch/>
          </p:blipFill>
          <p:spPr>
            <a:xfrm>
              <a:off x="107504" y="124218"/>
              <a:ext cx="4489978" cy="2988033"/>
            </a:xfrm>
            <a:prstGeom prst="rect">
              <a:avLst/>
            </a:prstGeom>
          </p:spPr>
        </p:pic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4"/>
            <a:srcRect t="8324" b="7516"/>
            <a:stretch/>
          </p:blipFill>
          <p:spPr>
            <a:xfrm>
              <a:off x="107504" y="2996952"/>
              <a:ext cx="4489978" cy="2474294"/>
            </a:xfrm>
            <a:prstGeom prst="rect">
              <a:avLst/>
            </a:prstGeom>
          </p:spPr>
        </p:pic>
      </p:grpSp>
      <p:cxnSp>
        <p:nvCxnSpPr>
          <p:cNvPr id="10" name="Прямая со стрелкой 9"/>
          <p:cNvCxnSpPr/>
          <p:nvPr/>
        </p:nvCxnSpPr>
        <p:spPr>
          <a:xfrm flipH="1">
            <a:off x="1527742" y="1840433"/>
            <a:ext cx="3069740" cy="2704664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Прямая со стрелкой 10"/>
          <p:cNvCxnSpPr/>
          <p:nvPr/>
        </p:nvCxnSpPr>
        <p:spPr>
          <a:xfrm>
            <a:off x="4597482" y="1840433"/>
            <a:ext cx="2556682" cy="292293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1014907" y="5039415"/>
            <a:ext cx="748579" cy="236774"/>
          </a:xfrm>
          <a:prstGeom prst="ellipse">
            <a:avLst/>
          </a:prstGeom>
          <a:noFill/>
          <a:ln w="571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092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404664"/>
            <a:ext cx="8496944" cy="64940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Формирование 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экологического сознания </a:t>
            </a:r>
            <a:r>
              <a:rPr lang="ru-RU" sz="3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осуществляется 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на уровне </a:t>
            </a:r>
            <a:r>
              <a:rPr lang="ru-RU" sz="3200" u="sng" dirty="0">
                <a:solidFill>
                  <a:srgbClr val="000000"/>
                </a:solidFill>
                <a:latin typeface="Arial Black" panose="020B0A04020102020204" pitchFamily="34" charset="0"/>
              </a:rPr>
              <a:t>начального общего образования 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посредством </a:t>
            </a:r>
            <a:r>
              <a:rPr lang="ru-RU" sz="3200" dirty="0">
                <a:solidFill>
                  <a:srgbClr val="00B050"/>
                </a:solidFill>
                <a:latin typeface="Arial Black" panose="020B0A04020102020204" pitchFamily="34" charset="0"/>
              </a:rPr>
              <a:t>игровой и познавательной деятельности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, </a:t>
            </a:r>
            <a:r>
              <a:rPr lang="ru-RU" sz="3200" u="sng" dirty="0">
                <a:solidFill>
                  <a:srgbClr val="000000"/>
                </a:solidFill>
                <a:latin typeface="Arial Black" panose="020B0A04020102020204" pitchFamily="34" charset="0"/>
              </a:rPr>
              <a:t>основного общего образования 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– </a:t>
            </a:r>
            <a:r>
              <a:rPr lang="ru-RU" sz="3200" dirty="0">
                <a:solidFill>
                  <a:srgbClr val="00B050"/>
                </a:solidFill>
                <a:latin typeface="Arial Black" panose="020B0A04020102020204" pitchFamily="34" charset="0"/>
              </a:rPr>
              <a:t>в урочной и внеурочной деятельности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, связанной с природой. </a:t>
            </a:r>
            <a:endParaRPr lang="ru-RU" sz="3200" dirty="0" smtClean="0">
              <a:solidFill>
                <a:srgbClr val="000000"/>
              </a:solidFill>
              <a:latin typeface="Arial Black" panose="020B0A04020102020204" pitchFamily="34" charset="0"/>
            </a:endParaRPr>
          </a:p>
          <a:p>
            <a:r>
              <a:rPr lang="ru-RU" sz="3200" dirty="0" smtClean="0">
                <a:solidFill>
                  <a:srgbClr val="000000"/>
                </a:solidFill>
                <a:latin typeface="Arial Black" panose="020B0A04020102020204" pitchFamily="34" charset="0"/>
              </a:rPr>
              <a:t>Во </a:t>
            </a:r>
            <a:r>
              <a:rPr lang="ru-RU" sz="3200" dirty="0">
                <a:solidFill>
                  <a:srgbClr val="000000"/>
                </a:solidFill>
                <a:latin typeface="Arial Black" panose="020B0A04020102020204" pitchFamily="34" charset="0"/>
              </a:rPr>
              <a:t>внеурочное время работают детские объединения по интересам: кружки, лаборатории, творческие объединения. </a:t>
            </a:r>
            <a:endParaRPr lang="ru-RU" sz="3200" dirty="0"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27088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9689" y="1239986"/>
            <a:ext cx="2095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3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320058"/>
            <a:ext cx="2095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41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191" y="1239986"/>
            <a:ext cx="2095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14342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1756" y="1333118"/>
            <a:ext cx="2097088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860772"/>
          </a:xfrm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Внеурочная деятельность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434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320058"/>
            <a:ext cx="2095500" cy="3238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127256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2680" t="27538" r="16841" b="29441"/>
          <a:stretch/>
        </p:blipFill>
        <p:spPr>
          <a:xfrm>
            <a:off x="251520" y="908720"/>
            <a:ext cx="8712968" cy="368798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50073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003399"/>
                </a:solidFill>
              </a:rPr>
              <a:t>https://drofa-ventana.ru/</a:t>
            </a:r>
            <a:endParaRPr lang="ru-RU" dirty="0">
              <a:solidFill>
                <a:srgbClr val="003399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8535" t="42737" r="32060" b="35545"/>
          <a:stretch/>
        </p:blipFill>
        <p:spPr>
          <a:xfrm>
            <a:off x="4781828" y="4624193"/>
            <a:ext cx="1891125" cy="22166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22596" t="17240" r="63598" b="52896"/>
          <a:stretch/>
        </p:blipFill>
        <p:spPr>
          <a:xfrm>
            <a:off x="285258" y="908720"/>
            <a:ext cx="2342525" cy="252028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3"/>
          <a:srcRect l="34730" t="52166" r="52366" b="22280"/>
          <a:stretch/>
        </p:blipFill>
        <p:spPr>
          <a:xfrm>
            <a:off x="4659107" y="908720"/>
            <a:ext cx="2136568" cy="2808312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/>
          <a:srcRect l="35973" t="24199" r="51753" b="47950"/>
          <a:stretch/>
        </p:blipFill>
        <p:spPr>
          <a:xfrm>
            <a:off x="2609122" y="908720"/>
            <a:ext cx="2049985" cy="252028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6044" t="48193" r="65183" b="28342"/>
          <a:stretch/>
        </p:blipFill>
        <p:spPr>
          <a:xfrm>
            <a:off x="1428210" y="4493404"/>
            <a:ext cx="1842294" cy="23762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7463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332656"/>
            <a:ext cx="8261350" cy="3600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3399"/>
                </a:solidFill>
              </a:rPr>
              <a:t>Методические материалы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88" t="4640" r="3308" b="5481"/>
          <a:stretch/>
        </p:blipFill>
        <p:spPr>
          <a:xfrm>
            <a:off x="251520" y="908720"/>
            <a:ext cx="8640960" cy="5262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60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4294967295"/>
          </p:nvPr>
        </p:nvPicPr>
        <p:blipFill rotWithShape="1">
          <a:blip r:embed="rId2"/>
          <a:srcRect t="3431" b="4887"/>
          <a:stretch/>
        </p:blipFill>
        <p:spPr>
          <a:xfrm>
            <a:off x="0" y="332656"/>
            <a:ext cx="9144000" cy="6048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52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5449" y="260648"/>
            <a:ext cx="8261350" cy="2232248"/>
          </a:xfrm>
        </p:spPr>
        <p:txBody>
          <a:bodyPr>
            <a:normAutofit fontScale="90000"/>
          </a:bodyPr>
          <a:lstStyle/>
          <a:p>
            <a:r>
              <a:rPr lang="ru-RU" b="1" dirty="0" err="1" smtClean="0">
                <a:solidFill>
                  <a:srgbClr val="002060"/>
                </a:solidFill>
              </a:rPr>
              <a:t>Вебинары</a:t>
            </a:r>
            <a:r>
              <a:rPr lang="ru-RU" dirty="0"/>
              <a:t/>
            </a:r>
            <a:br>
              <a:rPr lang="ru-RU" dirty="0"/>
            </a:br>
            <a:r>
              <a:rPr lang="en-US" sz="2700" dirty="0" smtClean="0">
                <a:solidFill>
                  <a:schemeClr val="tx1"/>
                </a:solidFill>
              </a:rPr>
              <a:t>https</a:t>
            </a:r>
            <a:r>
              <a:rPr lang="en-US" sz="2700" dirty="0">
                <a:solidFill>
                  <a:schemeClr val="tx1"/>
                </a:solidFill>
              </a:rPr>
              <a:t>://drofa-ventana.ru/material/sovremennaya-ekologicheskaya-situatsiya-na-baykale-realnost-i-domysly</a:t>
            </a:r>
            <a:r>
              <a:rPr lang="en-US" dirty="0"/>
              <a:t>/</a:t>
            </a:r>
            <a:endParaRPr lang="ru-RU" dirty="0"/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4" t="3661" b="4796"/>
          <a:stretch/>
        </p:blipFill>
        <p:spPr>
          <a:xfrm>
            <a:off x="251520" y="2492896"/>
            <a:ext cx="8640960" cy="41044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1654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398" y="407244"/>
            <a:ext cx="8261350" cy="549486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конкурсы</a:t>
            </a:r>
            <a:endParaRPr lang="ru-RU" b="1" dirty="0"/>
          </a:p>
        </p:txBody>
      </p:sp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2"/>
          <a:srcRect t="6706" r="78350" b="80197"/>
          <a:stretch/>
        </p:blipFill>
        <p:spPr bwMode="auto">
          <a:xfrm>
            <a:off x="375828" y="309758"/>
            <a:ext cx="1979712" cy="744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3545" t="3659" r="3627" b="3659"/>
          <a:stretch/>
        </p:blipFill>
        <p:spPr>
          <a:xfrm>
            <a:off x="375828" y="1196008"/>
            <a:ext cx="8280920" cy="547260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75828" y="993259"/>
            <a:ext cx="681084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 smtClean="0">
                <a:solidFill>
                  <a:srgbClr val="002060"/>
                </a:solidFill>
              </a:rPr>
              <a:t>https://eco.drofa-ventana.ru/</a:t>
            </a:r>
            <a:endParaRPr lang="ru-RU" sz="24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5897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788764"/>
          </a:xfrm>
        </p:spPr>
        <p:txBody>
          <a:bodyPr/>
          <a:lstStyle/>
          <a:p>
            <a:r>
              <a:rPr lang="ru-RU" dirty="0" smtClean="0"/>
              <a:t>конкурсы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18343" t="8000" r="17870" b="8000"/>
          <a:stretch/>
        </p:blipFill>
        <p:spPr>
          <a:xfrm>
            <a:off x="179512" y="120163"/>
            <a:ext cx="8784976" cy="6737837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3"/>
          <a:srcRect t="6706" r="78350" b="80197"/>
          <a:stretch/>
        </p:blipFill>
        <p:spPr bwMode="auto">
          <a:xfrm>
            <a:off x="179512" y="120163"/>
            <a:ext cx="1979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0782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500732"/>
          </a:xfrm>
        </p:spPr>
        <p:txBody>
          <a:bodyPr>
            <a:normAutofit fontScale="90000"/>
          </a:bodyPr>
          <a:lstStyle/>
          <a:p>
            <a:r>
              <a:rPr lang="ru-RU" b="1" dirty="0" smtClean="0"/>
              <a:t>конкурсы</a:t>
            </a:r>
            <a:endParaRPr lang="ru-RU" b="1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/>
          <a:srcRect l="20233" t="20599" r="388" b="5481"/>
          <a:stretch/>
        </p:blipFill>
        <p:spPr>
          <a:xfrm>
            <a:off x="251520" y="908720"/>
            <a:ext cx="8712968" cy="5439925"/>
          </a:xfrm>
          <a:prstGeom prst="rect">
            <a:avLst/>
          </a:prstGeom>
        </p:spPr>
      </p:pic>
      <p:pic>
        <p:nvPicPr>
          <p:cNvPr id="4" name="Объект 3"/>
          <p:cNvPicPr>
            <a:picLocks noChangeAspect="1"/>
          </p:cNvPicPr>
          <p:nvPr/>
        </p:nvPicPr>
        <p:blipFill rotWithShape="1">
          <a:blip r:embed="rId3"/>
          <a:srcRect t="6706" r="78350" b="80197"/>
          <a:stretch/>
        </p:blipFill>
        <p:spPr bwMode="auto">
          <a:xfrm>
            <a:off x="251520" y="200038"/>
            <a:ext cx="1979712" cy="8640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597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716756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92D050"/>
                </a:solidFill>
              </a:rPr>
              <a:t>«Областная детская эколого-биологическая станция»</a:t>
            </a:r>
            <a:endParaRPr lang="ru-RU" sz="2800" b="1" dirty="0">
              <a:solidFill>
                <a:srgbClr val="92D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t="4021" b="7998"/>
          <a:stretch/>
        </p:blipFill>
        <p:spPr>
          <a:xfrm>
            <a:off x="166936" y="1124744"/>
            <a:ext cx="8352928" cy="4176464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259877" y="1124744"/>
            <a:ext cx="86868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dirty="0"/>
              <a:t>http://www.eco-kem.ru/index.php/dni-zashchity-ot-ekologicheskoj-opasnosti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4"/>
          <a:srcRect l="25483" t="12972" r="2461" b="22169"/>
          <a:stretch/>
        </p:blipFill>
        <p:spPr>
          <a:xfrm>
            <a:off x="1292005" y="3212976"/>
            <a:ext cx="7528467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9750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Экологические тропы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17871" t="2959" r="37284" b="4099"/>
          <a:stretch/>
        </p:blipFill>
        <p:spPr>
          <a:xfrm>
            <a:off x="251520" y="1268760"/>
            <a:ext cx="8624370" cy="4968552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40998" y="6237312"/>
            <a:ext cx="8229600" cy="452264"/>
          </a:xfrm>
        </p:spPr>
        <p:txBody>
          <a:bodyPr/>
          <a:lstStyle/>
          <a:p>
            <a:r>
              <a:rPr lang="en-US" b="1" dirty="0">
                <a:solidFill>
                  <a:srgbClr val="003399"/>
                </a:solidFill>
              </a:rPr>
              <a:t>http://shorskynp.ru/ekologicheskie-tropyi</a:t>
            </a:r>
            <a:endParaRPr lang="ru-RU" b="1" dirty="0">
              <a:solidFill>
                <a:srgbClr val="0033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797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25" y="332656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002060"/>
                </a:solidFill>
              </a:rPr>
              <a:t>Всероссийский экологический детский фестиваль «</a:t>
            </a:r>
            <a:r>
              <a:rPr lang="ru-RU" dirty="0" err="1" smtClean="0">
                <a:solidFill>
                  <a:srgbClr val="002060"/>
                </a:solidFill>
              </a:rPr>
              <a:t>Экодетство</a:t>
            </a:r>
            <a:r>
              <a:rPr lang="ru-RU" dirty="0" smtClean="0">
                <a:solidFill>
                  <a:srgbClr val="002060"/>
                </a:solidFill>
              </a:rPr>
              <a:t>»</a:t>
            </a:r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484784"/>
            <a:ext cx="9144000" cy="5348630"/>
          </a:xfrm>
        </p:spPr>
        <p:txBody>
          <a:bodyPr/>
          <a:lstStyle/>
          <a:p>
            <a:r>
              <a:rPr lang="ru-RU" dirty="0" smtClean="0"/>
              <a:t>Учрежден комитетом </a:t>
            </a:r>
            <a:r>
              <a:rPr lang="ru-RU" dirty="0"/>
              <a:t>Совета Федерации Федерального собрания Российской Федерации. </a:t>
            </a:r>
            <a:endParaRPr lang="ru-RU" dirty="0" smtClean="0"/>
          </a:p>
          <a:p>
            <a:r>
              <a:rPr lang="ru-RU" dirty="0" smtClean="0"/>
              <a:t>Основная </a:t>
            </a:r>
            <a:r>
              <a:rPr lang="ru-RU" dirty="0"/>
              <a:t>задача проектов – формирование у детей и подростков богатого внутреннего мира и системы ценностных отношений к природе, её животному и растительному миру, развитие внутренней потребности любви к природе и, как следствие, бережного отношения к ней, воспитание культуры </a:t>
            </a:r>
            <a:r>
              <a:rPr lang="ru-RU" dirty="0" err="1"/>
              <a:t>природолюбия</a:t>
            </a:r>
            <a:r>
              <a:rPr lang="ru-RU" dirty="0"/>
              <a:t>. </a:t>
            </a:r>
            <a:endParaRPr lang="ru-RU" dirty="0" smtClean="0"/>
          </a:p>
          <a:p>
            <a:r>
              <a:rPr lang="ru-RU" sz="3200" b="1" u="sng" dirty="0" smtClean="0">
                <a:solidFill>
                  <a:schemeClr val="tx1"/>
                </a:solidFill>
                <a:hlinkClick r:id="rId2"/>
              </a:rPr>
              <a:t>http://kuzbasseco.ru/?page_id=3070</a:t>
            </a:r>
            <a:endParaRPr lang="ru-RU" sz="3200" b="1" dirty="0" smtClean="0">
              <a:solidFill>
                <a:schemeClr val="tx1"/>
              </a:solidFill>
            </a:endParaRPr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035" t="7161" r="35353" b="74768"/>
          <a:stretch/>
        </p:blipFill>
        <p:spPr>
          <a:xfrm>
            <a:off x="827583" y="5445224"/>
            <a:ext cx="7056785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863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204864"/>
            <a:ext cx="8712968" cy="4653136"/>
          </a:xfrm>
        </p:spPr>
        <p:txBody>
          <a:bodyPr/>
          <a:lstStyle/>
          <a:p>
            <a:r>
              <a:rPr lang="ru-RU" b="1" dirty="0"/>
              <a:t>Цель</a:t>
            </a:r>
            <a:r>
              <a:rPr lang="ru-RU" dirty="0"/>
              <a:t> – формирование у населения экологической позиции, направленной на сохранение, защиту и восстановление численности раннецветущих растений Кузбасса, находящихся под угрозой исчезновения. </a:t>
            </a:r>
            <a:br>
              <a:rPr lang="ru-RU" dirty="0"/>
            </a:br>
            <a:r>
              <a:rPr lang="ru-RU" b="1" dirty="0" smtClean="0"/>
              <a:t>Задачи</a:t>
            </a:r>
            <a:r>
              <a:rPr lang="ru-RU" dirty="0" smtClean="0"/>
              <a:t> </a:t>
            </a:r>
            <a:r>
              <a:rPr lang="ru-RU" dirty="0"/>
              <a:t>– пропагандировать среди населения бережное отношение к первоцветам Кемеровской области, </a:t>
            </a:r>
            <a:r>
              <a:rPr lang="ru-RU" dirty="0" smtClean="0"/>
              <a:t>вовлекать </a:t>
            </a:r>
            <a:r>
              <a:rPr lang="ru-RU" dirty="0"/>
              <a:t>население в практическую природоохранную деятельность, а так же принять участие в создании информационной базы первоцветов Кемеровской </a:t>
            </a:r>
            <a:r>
              <a:rPr lang="ru-RU" dirty="0" smtClean="0"/>
              <a:t>области</a:t>
            </a:r>
          </a:p>
          <a:p>
            <a:r>
              <a:rPr lang="ru-RU" b="1" u="sng" dirty="0" smtClean="0">
                <a:solidFill>
                  <a:srgbClr val="003399"/>
                </a:solidFill>
                <a:hlinkClick r:id="rId2"/>
              </a:rPr>
              <a:t>ПОДРОБНЕЕ </a:t>
            </a:r>
            <a:r>
              <a:rPr lang="ru-RU" u="sng" dirty="0" smtClean="0">
                <a:hlinkClick r:id="rId2"/>
              </a:rPr>
              <a:t> http</a:t>
            </a:r>
            <a:r>
              <a:rPr lang="ru-RU" u="sng" dirty="0">
                <a:hlinkClick r:id="rId2"/>
              </a:rPr>
              <a:t>://kuzbasseco.ru/?page_id=12558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47564" y="459249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cap="all" dirty="0">
                <a:solidFill>
                  <a:srgbClr val="003399"/>
                </a:solidFill>
                <a:latin typeface="+mj-lt"/>
                <a:ea typeface="+mj-ea"/>
                <a:cs typeface="+mj-cs"/>
              </a:rPr>
              <a:t>Областная акция «Сохраним первоцветы» 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15035" t="7161" r="35353" b="74768"/>
          <a:stretch/>
        </p:blipFill>
        <p:spPr>
          <a:xfrm>
            <a:off x="2195736" y="1556792"/>
            <a:ext cx="4752528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547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КОНКУРСЫ И АКЦИИ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0177" t="3869" b="4512"/>
          <a:stretch/>
        </p:blipFill>
        <p:spPr>
          <a:xfrm>
            <a:off x="425450" y="1260764"/>
            <a:ext cx="8261350" cy="494402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25450" y="6204785"/>
            <a:ext cx="826134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/>
              <a:t>http://www.shorskynp.ru/konkursi-i-akcii</a:t>
            </a:r>
          </a:p>
        </p:txBody>
      </p:sp>
    </p:spTree>
    <p:extLst>
      <p:ext uri="{BB962C8B-B14F-4D97-AF65-F5344CB8AC3E}">
        <p14:creationId xmlns:p14="http://schemas.microsoft.com/office/powerpoint/2010/main" val="1527561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9925" y="188640"/>
            <a:ext cx="8261350" cy="710142"/>
          </a:xfrm>
        </p:spPr>
        <p:txBody>
          <a:bodyPr/>
          <a:lstStyle/>
          <a:p>
            <a:r>
              <a:rPr lang="ru-RU" b="1" dirty="0">
                <a:solidFill>
                  <a:srgbClr val="002060"/>
                </a:solidFill>
              </a:rPr>
              <a:t>Конкурс «ЭКОЛОГИЯ ВОДЫ»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41885"/>
            <a:ext cx="8964488" cy="5199484"/>
          </a:xfrm>
        </p:spPr>
        <p:txBody>
          <a:bodyPr/>
          <a:lstStyle/>
          <a:p>
            <a:r>
              <a:rPr lang="ru-RU" sz="2000" dirty="0" smtClean="0"/>
              <a:t>Международный конкурс </a:t>
            </a:r>
            <a:r>
              <a:rPr lang="ru-RU" sz="2000" dirty="0"/>
              <a:t>научно-исследовательских проектов молодых ученых и студентов, вошедший в план мероприятий XIV Международного научно-практического симпозиума и выставки «Чистая вода России-2017», который состоится 18-20 апреля 2017 года в городе Екатеринбурге. </a:t>
            </a:r>
            <a:endParaRPr lang="ru-RU" sz="2000" dirty="0" smtClean="0"/>
          </a:p>
          <a:p>
            <a:r>
              <a:rPr lang="ru-RU" sz="2000" dirty="0" smtClean="0"/>
              <a:t>Основной </a:t>
            </a:r>
            <a:r>
              <a:rPr lang="ru-RU" sz="2000" dirty="0"/>
              <a:t>целью конкурса является привлечение внимания научной молодежи к проблемам экологической безопасности как важнейшему компоненту национальной безопасности, благополучия населения и развития всех отраслей экономики страны, выработке активной позиции талантливой молодежи к решению актуальных научных и технологических проблем, способствующих сохранению и восстановлению окружающей </a:t>
            </a:r>
            <a:r>
              <a:rPr lang="ru-RU" sz="2000" dirty="0" smtClean="0"/>
              <a:t>среды </a:t>
            </a:r>
            <a:r>
              <a:rPr lang="ru-RU" dirty="0"/>
              <a:t> </a:t>
            </a:r>
            <a:r>
              <a:rPr lang="ru-RU" b="1" u="sng" dirty="0">
                <a:hlinkClick r:id="rId2"/>
              </a:rPr>
              <a:t>http://kuzbasseco.ru/?</a:t>
            </a:r>
            <a:r>
              <a:rPr lang="ru-RU" b="1" u="sng" dirty="0" smtClean="0">
                <a:hlinkClick r:id="rId2"/>
              </a:rPr>
              <a:t>page_id=11596</a:t>
            </a:r>
            <a:endParaRPr lang="ru-RU" b="1" u="sng" dirty="0" smtClean="0"/>
          </a:p>
          <a:p>
            <a:r>
              <a:rPr lang="ru-RU" b="1" dirty="0" smtClean="0"/>
              <a:t>Положение http</a:t>
            </a:r>
            <a:r>
              <a:rPr lang="ru-RU" b="1" dirty="0"/>
              <a:t>://</a:t>
            </a:r>
            <a:r>
              <a:rPr lang="ru-RU" b="1" dirty="0" smtClean="0"/>
              <a:t>www.wrm.ru/cwr2017/show.php?id=555</a:t>
            </a:r>
            <a:endParaRPr lang="ru-RU" b="1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5035" t="7161" r="35353" b="74768"/>
          <a:stretch/>
        </p:blipFill>
        <p:spPr>
          <a:xfrm>
            <a:off x="2195736" y="888586"/>
            <a:ext cx="3859832" cy="648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2908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1325" y="260648"/>
            <a:ext cx="8261350" cy="1080120"/>
          </a:xfrm>
        </p:spPr>
        <p:txBody>
          <a:bodyPr>
            <a:normAutofit fontScale="90000"/>
          </a:bodyPr>
          <a:lstStyle/>
          <a:p>
            <a:r>
              <a:rPr lang="ru-RU" sz="3600" b="1" dirty="0"/>
              <a:t>областной конкурс «Семья. Экология. Культура</a:t>
            </a:r>
            <a:r>
              <a:rPr lang="ru-RU" sz="3600" b="1" dirty="0" smtClean="0"/>
              <a:t>»</a:t>
            </a:r>
            <a:r>
              <a:rPr lang="ru-RU" b="1" dirty="0" smtClean="0"/>
              <a:t> </a:t>
            </a:r>
            <a:endParaRPr lang="ru-RU" b="1" dirty="0">
              <a:solidFill>
                <a:srgbClr val="00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31441" y="1374850"/>
            <a:ext cx="8784976" cy="5661248"/>
          </a:xfrm>
        </p:spPr>
        <p:txBody>
          <a:bodyPr/>
          <a:lstStyle/>
          <a:p>
            <a:endParaRPr lang="ru-RU" b="1" u="sng" dirty="0" smtClean="0">
              <a:hlinkClick r:id="rId2"/>
            </a:endParaRPr>
          </a:p>
          <a:p>
            <a:r>
              <a:rPr lang="ru-RU" dirty="0" smtClean="0"/>
              <a:t>Учредитель </a:t>
            </a:r>
            <a:r>
              <a:rPr lang="ru-RU" dirty="0"/>
              <a:t>конкурса </a:t>
            </a:r>
            <a:r>
              <a:rPr lang="ru-RU" dirty="0" smtClean="0"/>
              <a:t>- </a:t>
            </a:r>
            <a:r>
              <a:rPr lang="ru-RU" dirty="0"/>
              <a:t>департамент природных ресурсов и экологии Кемеровской </a:t>
            </a:r>
            <a:r>
              <a:rPr lang="ru-RU" dirty="0" smtClean="0"/>
              <a:t>области</a:t>
            </a:r>
          </a:p>
          <a:p>
            <a:r>
              <a:rPr lang="ru-RU" dirty="0" smtClean="0"/>
              <a:t> организатор </a:t>
            </a:r>
            <a:r>
              <a:rPr lang="ru-RU" dirty="0"/>
              <a:t>– ГКУ КО «Областной комитет природных ресурсов</a:t>
            </a:r>
            <a:r>
              <a:rPr lang="ru-RU" dirty="0" smtClean="0"/>
              <a:t>» </a:t>
            </a:r>
          </a:p>
          <a:p>
            <a:r>
              <a:rPr lang="ru-RU" dirty="0" smtClean="0"/>
              <a:t>2016-2017 г. - 200 семей</a:t>
            </a:r>
            <a:r>
              <a:rPr lang="ru-RU" dirty="0"/>
              <a:t> </a:t>
            </a:r>
            <a:endParaRPr lang="ru-RU" dirty="0" smtClean="0"/>
          </a:p>
          <a:p>
            <a:r>
              <a:rPr lang="ru-RU" dirty="0"/>
              <a:t>1-е </a:t>
            </a:r>
            <a:r>
              <a:rPr lang="ru-RU" dirty="0" smtClean="0"/>
              <a:t>место-проект </a:t>
            </a:r>
            <a:r>
              <a:rPr lang="ru-RU" dirty="0"/>
              <a:t>семьи Мищенко, </a:t>
            </a:r>
            <a:endParaRPr lang="ru-RU" dirty="0" smtClean="0"/>
          </a:p>
          <a:p>
            <a:r>
              <a:rPr lang="ru-RU" dirty="0" smtClean="0"/>
              <a:t>возродивших </a:t>
            </a:r>
            <a:r>
              <a:rPr lang="ru-RU" dirty="0"/>
              <a:t>умирающее озеро </a:t>
            </a:r>
            <a:endParaRPr lang="ru-RU" dirty="0" smtClean="0"/>
          </a:p>
          <a:p>
            <a:pPr marL="114300" indent="0">
              <a:buNone/>
            </a:pPr>
            <a:r>
              <a:rPr lang="ru-RU" dirty="0" err="1" smtClean="0"/>
              <a:t>Калтайское</a:t>
            </a:r>
            <a:r>
              <a:rPr lang="ru-RU" dirty="0" smtClean="0"/>
              <a:t> </a:t>
            </a:r>
            <a:r>
              <a:rPr lang="ru-RU" dirty="0"/>
              <a:t>в микрорайоне 8 Марта </a:t>
            </a:r>
            <a:endParaRPr lang="ru-RU" dirty="0" smtClean="0"/>
          </a:p>
          <a:p>
            <a:pPr marL="114300" indent="0">
              <a:buNone/>
            </a:pPr>
            <a:r>
              <a:rPr lang="ru-RU" dirty="0" smtClean="0"/>
              <a:t>г</a:t>
            </a:r>
            <a:r>
              <a:rPr lang="ru-RU" dirty="0"/>
              <a:t>. </a:t>
            </a:r>
            <a:r>
              <a:rPr lang="ru-RU" dirty="0" smtClean="0"/>
              <a:t>Белово </a:t>
            </a:r>
            <a:r>
              <a:rPr lang="en-US" dirty="0" smtClean="0"/>
              <a:t>(</a:t>
            </a:r>
            <a:r>
              <a:rPr lang="ru-RU" dirty="0" smtClean="0"/>
              <a:t>очистила </a:t>
            </a:r>
            <a:r>
              <a:rPr lang="ru-RU" dirty="0"/>
              <a:t>озеро, </a:t>
            </a:r>
            <a:r>
              <a:rPr lang="ru-RU" dirty="0" smtClean="0"/>
              <a:t>облагородила</a:t>
            </a:r>
            <a:endParaRPr lang="en-US" dirty="0" smtClean="0"/>
          </a:p>
          <a:p>
            <a:pPr marL="114300" indent="0">
              <a:buNone/>
            </a:pPr>
            <a:r>
              <a:rPr lang="ru-RU" dirty="0" smtClean="0"/>
              <a:t>береговую </a:t>
            </a:r>
            <a:r>
              <a:rPr lang="ru-RU" dirty="0"/>
              <a:t>территорию, создав зону </a:t>
            </a:r>
            <a:r>
              <a:rPr lang="ru-RU" dirty="0" smtClean="0"/>
              <a:t>отдыха</a:t>
            </a:r>
            <a:r>
              <a:rPr lang="en-US" dirty="0" smtClean="0"/>
              <a:t>)</a:t>
            </a:r>
            <a:endParaRPr lang="ru-RU" dirty="0"/>
          </a:p>
          <a:p>
            <a:r>
              <a:rPr lang="ru-RU" b="1" u="sng" dirty="0" smtClean="0">
                <a:hlinkClick r:id="rId2"/>
              </a:rPr>
              <a:t>http</a:t>
            </a:r>
            <a:r>
              <a:rPr lang="ru-RU" b="1" u="sng" dirty="0">
                <a:hlinkClick r:id="rId2"/>
              </a:rPr>
              <a:t>://kuzbasseco.ru/?page_id=11241</a:t>
            </a:r>
            <a:endParaRPr lang="ru-RU" b="1" u="sng" dirty="0"/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15035" t="7161" r="35353" b="74768"/>
          <a:stretch/>
        </p:blipFill>
        <p:spPr>
          <a:xfrm>
            <a:off x="2699792" y="1196752"/>
            <a:ext cx="3402533" cy="576064"/>
          </a:xfrm>
          <a:prstGeom prst="rect">
            <a:avLst/>
          </a:prstGeom>
        </p:spPr>
      </p:pic>
      <p:pic>
        <p:nvPicPr>
          <p:cNvPr id="2052" name="Picture 4" descr="http://kuzbasseco.ru/wp-content/uploads/2017/04/%D1%81%D0%B5%D0%BC%D1%8C%D1%8F5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5301208"/>
            <a:ext cx="2186460" cy="1435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4" descr="http://kuzbasseco.ru/wp-content/uploads/2017/04/%D1%81%D0%B5%D0%BC%D1%8C%D1%8F10.jpg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737"/>
          <a:stretch/>
        </p:blipFill>
        <p:spPr bwMode="auto">
          <a:xfrm>
            <a:off x="6444207" y="3468002"/>
            <a:ext cx="2546499" cy="1542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676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407988"/>
            <a:ext cx="8261350" cy="500732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3399"/>
                </a:solidFill>
              </a:rPr>
              <a:t>КОНКУРСЫ И АКЦИИ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9437" t="15280" b="4045"/>
          <a:stretch/>
        </p:blipFill>
        <p:spPr>
          <a:xfrm>
            <a:off x="424869" y="1802744"/>
            <a:ext cx="7222220" cy="2562360"/>
          </a:xfrm>
          <a:prstGeom prst="rect">
            <a:avLst/>
          </a:prstGeom>
        </p:spPr>
      </p:pic>
      <p:pic>
        <p:nvPicPr>
          <p:cNvPr id="5" name="Объект 3"/>
          <p:cNvPicPr>
            <a:picLocks noChangeAspect="1"/>
          </p:cNvPicPr>
          <p:nvPr/>
        </p:nvPicPr>
        <p:blipFill rotWithShape="1">
          <a:blip r:embed="rId2"/>
          <a:srcRect l="-11" t="7047" r="89005" b="84912"/>
          <a:stretch/>
        </p:blipFill>
        <p:spPr bwMode="auto">
          <a:xfrm>
            <a:off x="424869" y="306699"/>
            <a:ext cx="855711" cy="602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251520" y="1124744"/>
            <a:ext cx="702051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/>
              <a:t>https://vk.com/eco360minutes</a:t>
            </a:r>
          </a:p>
        </p:txBody>
      </p:sp>
      <p:pic>
        <p:nvPicPr>
          <p:cNvPr id="10" name="Picture 2" descr="https://pp.userapi.com/c626521/v626521212/738c3/o8UMS6iMoS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64580" y="4365104"/>
            <a:ext cx="7222220" cy="2211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9491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278128"/>
            <a:ext cx="8261350" cy="103981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Волонтерский </a:t>
            </a:r>
            <a:r>
              <a:rPr lang="ru-RU" b="1" dirty="0">
                <a:solidFill>
                  <a:srgbClr val="002060"/>
                </a:solidFill>
              </a:rPr>
              <a:t>отряд 2017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dirty="0">
                <a:solidFill>
                  <a:srgbClr val="002060"/>
                </a:solidFill>
              </a:rPr>
              <a:t>(</a:t>
            </a:r>
            <a:r>
              <a:rPr lang="ru-RU" dirty="0" err="1" smtClean="0">
                <a:solidFill>
                  <a:srgbClr val="002060"/>
                </a:solidFill>
              </a:rPr>
              <a:t>шорский</a:t>
            </a:r>
            <a:r>
              <a:rPr lang="ru-RU" dirty="0" smtClean="0">
                <a:solidFill>
                  <a:srgbClr val="002060"/>
                </a:solidFill>
              </a:rPr>
              <a:t> национальный парк)</a:t>
            </a:r>
            <a:endParaRPr lang="ru-RU" dirty="0">
              <a:solidFill>
                <a:srgbClr val="002060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512" t="13634" r="35182" b="4043"/>
          <a:stretch/>
        </p:blipFill>
        <p:spPr>
          <a:xfrm>
            <a:off x="323528" y="1469464"/>
            <a:ext cx="3456384" cy="3600401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75645" y="5061472"/>
            <a:ext cx="324036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/>
              <a:t>23 марта 2017 </a:t>
            </a:r>
          </a:p>
          <a:p>
            <a:r>
              <a:rPr lang="ru-RU" dirty="0" smtClean="0"/>
              <a:t>http</a:t>
            </a:r>
            <a:r>
              <a:rPr lang="ru-RU" dirty="0"/>
              <a:t>://gazeta.a42.ru/lenta/news/kuzbassovcev-zovut-porabotat-volontyorami-v-shorskij-naciona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9030" t="4380" b="5143"/>
          <a:stretch/>
        </p:blipFill>
        <p:spPr>
          <a:xfrm>
            <a:off x="3779912" y="1417565"/>
            <a:ext cx="4968552" cy="4531715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779912" y="5983340"/>
            <a:ext cx="511256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http://shorskynp.ru/volonterskaya-ekspedicziya</a:t>
            </a:r>
          </a:p>
        </p:txBody>
      </p:sp>
    </p:spTree>
    <p:extLst>
      <p:ext uri="{BB962C8B-B14F-4D97-AF65-F5344CB8AC3E}">
        <p14:creationId xmlns:p14="http://schemas.microsoft.com/office/powerpoint/2010/main" val="2466884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B050"/>
                </a:solidFill>
              </a:rPr>
              <a:t>Дни защиты от экологической опасности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772816"/>
            <a:ext cx="8640960" cy="4896544"/>
          </a:xfrm>
        </p:spPr>
        <p:txBody>
          <a:bodyPr/>
          <a:lstStyle/>
          <a:p>
            <a:r>
              <a:rPr lang="ru-RU" dirty="0" smtClean="0"/>
              <a:t>20 марта 2017 года под девизом 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«НЕ БУДЬ БЕЗРАЗЛИЧНЫМ! </a:t>
            </a:r>
          </a:p>
          <a:p>
            <a:r>
              <a:rPr lang="ru-RU" sz="2800" b="1" dirty="0" smtClean="0">
                <a:solidFill>
                  <a:srgbClr val="C00000"/>
                </a:solidFill>
              </a:rPr>
              <a:t>ДУМАЙ И ПОСТУПАЙ ЭКОЛОГИЧНО!» </a:t>
            </a:r>
          </a:p>
          <a:p>
            <a:r>
              <a:rPr lang="ru-RU" dirty="0" smtClean="0"/>
              <a:t>в Кузбассе стартовали общероссийские Дни защиты от экологической опасности.</a:t>
            </a:r>
          </a:p>
          <a:p>
            <a:r>
              <a:rPr lang="ru-RU" dirty="0" smtClean="0"/>
              <a:t>Хозяйствующим субъектам сделать акцент на использовании инноваций, способствующих снижению негативного воздействия на окружающую среду под девизом «В Год экологии внедряй наилучшие доступные технологии!»</a:t>
            </a:r>
          </a:p>
          <a:p>
            <a:r>
              <a:rPr lang="en-US" dirty="0" smtClean="0"/>
              <a:t>http</a:t>
            </a:r>
            <a:r>
              <a:rPr lang="en-US" dirty="0"/>
              <a:t>://ecokem.ru/informacionnoe-pismo-uchastnikam-dnej-zashhity-ot-ekologicheskoj-opasnosti-3/</a:t>
            </a: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93937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Акция – час земли</a:t>
            </a:r>
            <a:endParaRPr lang="ru-RU" b="1" dirty="0">
              <a:solidFill>
                <a:srgbClr val="003399"/>
              </a:solidFill>
            </a:endParaRPr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18304" t="7431" r="18940" b="3390"/>
          <a:stretch/>
        </p:blipFill>
        <p:spPr>
          <a:xfrm>
            <a:off x="413618" y="1124744"/>
            <a:ext cx="5184576" cy="432048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41904" y="5566517"/>
            <a:ext cx="48093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http://www.kemerovo.ru/news/34422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/>
          <a:srcRect l="17511" t="14961" r="35056" b="23835"/>
          <a:stretch/>
        </p:blipFill>
        <p:spPr>
          <a:xfrm>
            <a:off x="4679504" y="2851077"/>
            <a:ext cx="4464496" cy="324036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679504" y="5900405"/>
            <a:ext cx="4572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/>
              <a:t>http://gazeta.a42.ru/lenta/show/kuzbass-prisoedinitsya-k-aktsii-chas-zemli-v-kontse-marta.html</a:t>
            </a:r>
          </a:p>
        </p:txBody>
      </p:sp>
    </p:spTree>
    <p:extLst>
      <p:ext uri="{BB962C8B-B14F-4D97-AF65-F5344CB8AC3E}">
        <p14:creationId xmlns:p14="http://schemas.microsoft.com/office/powerpoint/2010/main" val="4212194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5450" y="152689"/>
            <a:ext cx="8261350" cy="12928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3399"/>
                </a:solidFill>
              </a:rPr>
              <a:t>Всероссийский он-</a:t>
            </a:r>
            <a:r>
              <a:rPr lang="ru-RU" b="1" dirty="0" err="1" smtClean="0">
                <a:solidFill>
                  <a:srgbClr val="003399"/>
                </a:solidFill>
              </a:rPr>
              <a:t>лайн</a:t>
            </a:r>
            <a:r>
              <a:rPr lang="ru-RU" b="1" dirty="0" smtClean="0">
                <a:solidFill>
                  <a:srgbClr val="003399"/>
                </a:solidFill>
              </a:rPr>
              <a:t> урок и КОНКУРС «Вода России»</a:t>
            </a:r>
            <a:endParaRPr lang="ru-RU" b="1" dirty="0">
              <a:solidFill>
                <a:srgbClr val="003399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2806" t="3284" r="1677" b="4672"/>
          <a:stretch/>
        </p:blipFill>
        <p:spPr>
          <a:xfrm>
            <a:off x="425450" y="1524131"/>
            <a:ext cx="8261349" cy="4602031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5449" y="6110087"/>
            <a:ext cx="826135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http://voda.org.ru/online/online-lesson/</a:t>
            </a:r>
          </a:p>
        </p:txBody>
      </p:sp>
    </p:spTree>
    <p:extLst>
      <p:ext uri="{BB962C8B-B14F-4D97-AF65-F5344CB8AC3E}">
        <p14:creationId xmlns:p14="http://schemas.microsoft.com/office/powerpoint/2010/main" val="108387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5450" y="188640"/>
            <a:ext cx="8261350" cy="851172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Всероссийские ЭКОУРОКИ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8720"/>
            <a:ext cx="8928992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rgbClr val="000000"/>
                </a:solidFill>
              </a:rPr>
              <a:t>Чтобы принять участие в проекте, представителю </a:t>
            </a:r>
            <a:r>
              <a:rPr lang="ru-RU" dirty="0" smtClean="0">
                <a:solidFill>
                  <a:srgbClr val="000000"/>
                </a:solidFill>
              </a:rPr>
              <a:t>школы, учителю </a:t>
            </a:r>
            <a:r>
              <a:rPr lang="ru-RU" dirty="0">
                <a:solidFill>
                  <a:srgbClr val="000000"/>
                </a:solidFill>
              </a:rPr>
              <a:t>необходимо зарегистрироваться </a:t>
            </a:r>
            <a:r>
              <a:rPr lang="ru-RU" dirty="0" smtClean="0">
                <a:solidFill>
                  <a:srgbClr val="FF0000"/>
                </a:solidFill>
              </a:rPr>
              <a:t>НА САЙТЕ </a:t>
            </a:r>
            <a:r>
              <a:rPr lang="ru-RU" dirty="0" smtClean="0">
                <a:hlinkClick r:id="rId2"/>
              </a:rPr>
              <a:t>ХРАНИТЕЛИВОДЫ.РФ</a:t>
            </a:r>
            <a:r>
              <a:rPr lang="ru-RU" dirty="0" smtClean="0"/>
              <a:t>. </a:t>
            </a:r>
          </a:p>
          <a:p>
            <a:endParaRPr lang="ru-RU" dirty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После </a:t>
            </a:r>
            <a:r>
              <a:rPr lang="ru-RU" dirty="0">
                <a:solidFill>
                  <a:srgbClr val="000000"/>
                </a:solidFill>
              </a:rPr>
              <a:t>чего учителю станут доступны все материалы для проведения </a:t>
            </a:r>
            <a:r>
              <a:rPr lang="ru-RU" dirty="0" err="1">
                <a:solidFill>
                  <a:srgbClr val="000000"/>
                </a:solidFill>
              </a:rPr>
              <a:t>экоурока</a:t>
            </a:r>
            <a:r>
              <a:rPr lang="ru-RU" dirty="0">
                <a:solidFill>
                  <a:srgbClr val="000000"/>
                </a:solidFill>
              </a:rPr>
              <a:t>: интерактивная презентация, настольная игра «Секреты переработки», </a:t>
            </a:r>
            <a:r>
              <a:rPr lang="ru-RU" dirty="0" err="1">
                <a:solidFill>
                  <a:srgbClr val="000000"/>
                </a:solidFill>
              </a:rPr>
              <a:t>экоплакат</a:t>
            </a:r>
            <a:r>
              <a:rPr lang="ru-RU" dirty="0">
                <a:solidFill>
                  <a:srgbClr val="000000"/>
                </a:solidFill>
              </a:rPr>
              <a:t> и детальный методический гид и </a:t>
            </a:r>
            <a:r>
              <a:rPr lang="ru-RU" dirty="0" err="1">
                <a:solidFill>
                  <a:srgbClr val="000000"/>
                </a:solidFill>
              </a:rPr>
              <a:t>видеогид</a:t>
            </a:r>
            <a:r>
              <a:rPr lang="ru-RU" dirty="0">
                <a:solidFill>
                  <a:srgbClr val="000000"/>
                </a:solidFill>
              </a:rPr>
              <a:t> по проведению урока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</a:p>
          <a:p>
            <a:r>
              <a:rPr lang="ru-RU" dirty="0" smtClean="0">
                <a:solidFill>
                  <a:srgbClr val="000000"/>
                </a:solidFill>
              </a:rPr>
              <a:t>Организаторы </a:t>
            </a:r>
            <a:r>
              <a:rPr lang="ru-RU" dirty="0" err="1" smtClean="0">
                <a:solidFill>
                  <a:srgbClr val="000000"/>
                </a:solidFill>
              </a:rPr>
              <a:t>разработывают</a:t>
            </a:r>
            <a:r>
              <a:rPr lang="ru-RU" dirty="0" smtClean="0">
                <a:solidFill>
                  <a:srgbClr val="000000"/>
                </a:solidFill>
              </a:rPr>
              <a:t> </a:t>
            </a:r>
            <a:r>
              <a:rPr lang="ru-RU" dirty="0">
                <a:solidFill>
                  <a:srgbClr val="000000"/>
                </a:solidFill>
              </a:rPr>
              <a:t>два методических комплекта для разных возрастов: для учеников 2-4 классов и для учеников 5-11 классов. Так для учеников младших классов практической частью будет создание полезных вещей из вторсырья, а для средних и старших классов – возможность принять участие в­ общероссийском конкурсе по внедрению раздельного сбора в своей школ (с </a:t>
            </a:r>
            <a:r>
              <a:rPr lang="ru-RU" dirty="0" err="1">
                <a:solidFill>
                  <a:srgbClr val="000000"/>
                </a:solidFill>
              </a:rPr>
              <a:t>экопризами</a:t>
            </a:r>
            <a:r>
              <a:rPr lang="ru-RU" dirty="0">
                <a:solidFill>
                  <a:srgbClr val="000000"/>
                </a:solidFill>
              </a:rPr>
              <a:t> для победителей</a:t>
            </a:r>
            <a:r>
              <a:rPr lang="ru-RU" dirty="0" smtClean="0">
                <a:solidFill>
                  <a:srgbClr val="000000"/>
                </a:solidFill>
              </a:rPr>
              <a:t>).</a:t>
            </a:r>
          </a:p>
          <a:p>
            <a:r>
              <a:rPr lang="ru-RU" dirty="0" smtClean="0">
                <a:solidFill>
                  <a:srgbClr val="000000"/>
                </a:solidFill>
              </a:rPr>
              <a:t>Проведя </a:t>
            </a:r>
            <a:r>
              <a:rPr lang="ru-RU" dirty="0" err="1">
                <a:solidFill>
                  <a:srgbClr val="000000"/>
                </a:solidFill>
              </a:rPr>
              <a:t>экоуроки</a:t>
            </a:r>
            <a:r>
              <a:rPr lang="ru-RU" dirty="0">
                <a:solidFill>
                  <a:srgbClr val="000000"/>
                </a:solidFill>
              </a:rPr>
              <a:t> и предоставив фотоотчеты и отзывы, учителя получат </a:t>
            </a:r>
            <a:r>
              <a:rPr lang="ru-RU" dirty="0" smtClean="0">
                <a:solidFill>
                  <a:srgbClr val="FF0000"/>
                </a:solidFill>
              </a:rPr>
              <a:t>ДИПЛОМЫ И БЛАГОДАРСТВЕННЫЕ ПИСЬМА В АДРЕС ШКОЛЫ</a:t>
            </a:r>
            <a:r>
              <a:rPr lang="ru-RU" dirty="0" smtClean="0">
                <a:solidFill>
                  <a:srgbClr val="000000"/>
                </a:solidFill>
              </a:rPr>
              <a:t>.</a:t>
            </a:r>
          </a:p>
          <a:p>
            <a:r>
              <a:rPr lang="ru-RU" dirty="0" smtClean="0">
                <a:solidFill>
                  <a:srgbClr val="000000"/>
                </a:solidFill>
              </a:rPr>
              <a:t>Образовательный </a:t>
            </a:r>
            <a:r>
              <a:rPr lang="ru-RU" dirty="0">
                <a:solidFill>
                  <a:srgbClr val="000000"/>
                </a:solidFill>
              </a:rPr>
              <a:t>проект «Хранители воды» осуществляется в рамках федеральной </a:t>
            </a:r>
            <a:r>
              <a:rPr lang="ru-RU" u="sng" dirty="0">
                <a:solidFill>
                  <a:srgbClr val="0070C0"/>
                </a:solidFill>
              </a:rPr>
              <a:t>целевой программы «Вода России»</a:t>
            </a:r>
            <a:r>
              <a:rPr lang="ru-RU" dirty="0">
                <a:solidFill>
                  <a:srgbClr val="000000"/>
                </a:solidFill>
              </a:rPr>
              <a:t> при поддержке Минприроды РФ. </a:t>
            </a:r>
            <a:endParaRPr lang="ru-RU" dirty="0" smtClean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Организаторами </a:t>
            </a:r>
            <a:r>
              <a:rPr lang="ru-RU" dirty="0">
                <a:solidFill>
                  <a:srgbClr val="000000"/>
                </a:solidFill>
              </a:rPr>
              <a:t>выступают компания </a:t>
            </a:r>
            <a:r>
              <a:rPr lang="ru-RU" dirty="0" err="1">
                <a:solidFill>
                  <a:srgbClr val="000000"/>
                </a:solidFill>
              </a:rPr>
              <a:t>PepsiCo</a:t>
            </a:r>
            <a:r>
              <a:rPr lang="ru-RU" dirty="0">
                <a:solidFill>
                  <a:srgbClr val="000000"/>
                </a:solidFill>
              </a:rPr>
              <a:t> и зелёное движение «ЭКА</a:t>
            </a:r>
            <a:r>
              <a:rPr lang="ru-RU" dirty="0" smtClean="0">
                <a:solidFill>
                  <a:srgbClr val="000000"/>
                </a:solidFill>
              </a:rPr>
              <a:t>»</a:t>
            </a:r>
            <a:endParaRPr lang="ru-R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364419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5450" y="188640"/>
            <a:ext cx="8261350" cy="851172"/>
          </a:xfrm>
        </p:spPr>
        <p:txBody>
          <a:bodyPr/>
          <a:lstStyle/>
          <a:p>
            <a:r>
              <a:rPr lang="ru-RU" b="1" dirty="0" smtClean="0">
                <a:solidFill>
                  <a:srgbClr val="00B050"/>
                </a:solidFill>
              </a:rPr>
              <a:t>Всероссийские ЭКОУРОКИ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07504" y="908720"/>
            <a:ext cx="892899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</a:rPr>
              <a:t>http://ecamir.ru/news/Startoval-novyiy-ekourok-Hraniteli-vodyi-posvyaschennyiy-izmeneniyu-klimata.html</a:t>
            </a:r>
            <a:endParaRPr lang="ru-RU" dirty="0">
              <a:solidFill>
                <a:srgbClr val="00000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/>
          <a:srcRect t="3031" b="6060"/>
          <a:stretch/>
        </p:blipFill>
        <p:spPr>
          <a:xfrm>
            <a:off x="325887" y="1772816"/>
            <a:ext cx="8448938" cy="4320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8037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08872" y="188640"/>
            <a:ext cx="2706390" cy="85117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ЭКОУРОКИ</a:t>
            </a:r>
            <a:endParaRPr lang="ru-RU" b="1" dirty="0">
              <a:solidFill>
                <a:srgbClr val="00B050"/>
              </a:solidFill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3"/>
          <a:srcRect l="12285" t="3359" r="18731" b="16002"/>
          <a:stretch/>
        </p:blipFill>
        <p:spPr>
          <a:xfrm>
            <a:off x="163637" y="927894"/>
            <a:ext cx="8784976" cy="5741466"/>
          </a:xfrm>
          <a:prstGeom prst="rect">
            <a:avLst/>
          </a:prstGeom>
        </p:spPr>
      </p:pic>
      <p:sp>
        <p:nvSpPr>
          <p:cNvPr id="2" name="Прямоугольник 1"/>
          <p:cNvSpPr/>
          <p:nvPr/>
        </p:nvSpPr>
        <p:spPr>
          <a:xfrm>
            <a:off x="2555776" y="1418790"/>
            <a:ext cx="59633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http://xn--80acieajqpblwo2d0cuf.xn--p1ai/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188640"/>
            <a:ext cx="539271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dirty="0">
                <a:solidFill>
                  <a:srgbClr val="000000"/>
                </a:solidFill>
                <a:latin typeface="Trebuchet MS" panose="020B0603020202020204" pitchFamily="34" charset="0"/>
              </a:rPr>
              <a:t>Уроки будут идти до 14 мая 2017 года. Результаты проекта и конкурсов будут объявлены в Международный день климата 15 мая 2017 года.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211960" y="3213556"/>
            <a:ext cx="4572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dirty="0" err="1" smtClean="0">
                <a:solidFill>
                  <a:srgbClr val="FF0000"/>
                </a:solidFill>
                <a:latin typeface="Trebuchet MS" panose="020B0603020202020204" pitchFamily="34" charset="0"/>
              </a:rPr>
              <a:t>Экоурок</a:t>
            </a:r>
            <a:r>
              <a:rPr lang="ru-RU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 </a:t>
            </a:r>
            <a:r>
              <a:rPr lang="ru-RU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 посвящен </a:t>
            </a:r>
            <a:r>
              <a:rPr lang="ru-RU" sz="2000" b="1" dirty="0">
                <a:solidFill>
                  <a:srgbClr val="FF0000"/>
                </a:solidFill>
                <a:latin typeface="Trebuchet MS" panose="020B0603020202020204" pitchFamily="34" charset="0"/>
              </a:rPr>
              <a:t>теме глобального изменения климата и тому, что каждый ученик может сделать для вклада в ее </a:t>
            </a:r>
            <a:r>
              <a:rPr lang="ru-RU" sz="2000" b="1" dirty="0" smtClean="0">
                <a:solidFill>
                  <a:srgbClr val="FF0000"/>
                </a:solidFill>
                <a:latin typeface="Trebuchet MS" panose="020B0603020202020204" pitchFamily="34" charset="0"/>
              </a:rPr>
              <a:t>решение</a:t>
            </a:r>
            <a:endParaRPr lang="ru-RU" sz="20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3856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69459" t="26343" r="15723" b="53900"/>
          <a:stretch/>
        </p:blipFill>
        <p:spPr>
          <a:xfrm>
            <a:off x="257881" y="412258"/>
            <a:ext cx="3089984" cy="1076795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51520" y="1628800"/>
            <a:ext cx="8640960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Проводят - </a:t>
            </a:r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сотрудники природоохранных служб, депутаты, педагоги, экологи, представители общественности. </a:t>
            </a:r>
            <a:endParaRPr lang="ru-RU" dirty="0" smtClean="0">
              <a:solidFill>
                <a:srgbClr val="182F34"/>
              </a:solidFill>
              <a:latin typeface="Arial" panose="020B0604020202020204" pitchFamily="34" charset="0"/>
            </a:endParaRPr>
          </a:p>
          <a:p>
            <a:r>
              <a:rPr lang="ru-RU" dirty="0" err="1" smtClean="0">
                <a:solidFill>
                  <a:srgbClr val="182F34"/>
                </a:solidFill>
                <a:latin typeface="Arial" panose="020B0604020202020204" pitchFamily="34" charset="0"/>
              </a:rPr>
              <a:t>Участнки</a:t>
            </a:r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 </a:t>
            </a:r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узнают о том, для чего сортировать мусор и как принять участие в той или иной экологической акции, какую опасность представляют выброшенные в мусорное ведро использованные батарейки и ртутные лампы, что такое заповедная территория и Черная книга флоры Сибири. </a:t>
            </a:r>
            <a:endParaRPr lang="ru-RU" dirty="0" smtClean="0">
              <a:solidFill>
                <a:srgbClr val="182F34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Этот </a:t>
            </a:r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областной эколого-просветительский проект для подрастающего поколения в 2016 году был отмечен золотой медалью и дипломом Кузбасской выставочной компании «Экспо-Сибирь» как доказавший свою актуальность и значимость. </a:t>
            </a:r>
            <a:endParaRPr lang="ru-RU" dirty="0" smtClean="0">
              <a:solidFill>
                <a:srgbClr val="182F34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Материалы </a:t>
            </a:r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к урокам разрабатывают сотрудники департамента природных ресурсов и экологии Кемеровской области и ГКУ КО «Областной комитет природных </a:t>
            </a:r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ресурсов.</a:t>
            </a:r>
          </a:p>
          <a:p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 В </a:t>
            </a:r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муниципальных образованиях на уроках обсуждают проблемные ситуации и пути выхода из них каждой конкретной территории. </a:t>
            </a:r>
            <a:endParaRPr lang="ru-RU" dirty="0" smtClean="0">
              <a:solidFill>
                <a:srgbClr val="182F34"/>
              </a:solidFill>
              <a:latin typeface="Arial" panose="020B0604020202020204" pitchFamily="34" charset="0"/>
            </a:endParaRPr>
          </a:p>
          <a:p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Формы реализации: </a:t>
            </a:r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уроки, занятия, лекции, семинары, беседы, выставки, субботники, </a:t>
            </a:r>
            <a:r>
              <a:rPr lang="ru-RU" dirty="0" smtClean="0">
                <a:solidFill>
                  <a:srgbClr val="182F34"/>
                </a:solidFill>
                <a:latin typeface="Arial" panose="020B0604020202020204" pitchFamily="34" charset="0"/>
              </a:rPr>
              <a:t>посадки</a:t>
            </a:r>
          </a:p>
          <a:p>
            <a:r>
              <a:rPr lang="ru-RU" dirty="0">
                <a:solidFill>
                  <a:srgbClr val="182F34"/>
                </a:solidFill>
                <a:latin typeface="Arial" panose="020B0604020202020204" pitchFamily="34" charset="0"/>
              </a:rPr>
              <a:t> </a:t>
            </a:r>
            <a:r>
              <a:rPr lang="ru-RU" u="sng" dirty="0">
                <a:latin typeface="Arial" panose="020B0604020202020204" pitchFamily="34" charset="0"/>
                <a:hlinkClick r:id="rId3"/>
              </a:rPr>
              <a:t>http://kuzbasseco.ru/?page_id=11255</a:t>
            </a:r>
            <a:endParaRPr lang="ru-RU" b="0" i="0" dirty="0">
              <a:effectLst/>
              <a:latin typeface="Arial" panose="020B0604020202020204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15035" t="7161" r="35353" b="74768"/>
          <a:stretch/>
        </p:blipFill>
        <p:spPr>
          <a:xfrm>
            <a:off x="3491880" y="412257"/>
            <a:ext cx="5256584" cy="10767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35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ЭКОФЛЭШМОБ «РАЗДЕЛЯЙ С НАМИ»</a:t>
            </a: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http://xn--80acieajqpblwo2d0cuf.xn--p1ai</a:t>
            </a:r>
            <a:r>
              <a:rPr lang="en-US" dirty="0" smtClean="0">
                <a:hlinkClick r:id="rId2"/>
              </a:rPr>
              <a:t>/</a:t>
            </a:r>
            <a:endParaRPr lang="ru-RU" dirty="0" smtClean="0"/>
          </a:p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-1867" t="1659" r="1867" b="-1659"/>
          <a:stretch/>
        </p:blipFill>
        <p:spPr>
          <a:xfrm>
            <a:off x="539553" y="2276873"/>
            <a:ext cx="5904656" cy="3024336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t="2381" b="23809"/>
          <a:stretch/>
        </p:blipFill>
        <p:spPr>
          <a:xfrm>
            <a:off x="3635896" y="4587735"/>
            <a:ext cx="5400600" cy="2232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23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Генеральная уборка. Интерактивная карта свалок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 rotWithShape="1">
          <a:blip r:embed="rId2"/>
          <a:srcRect l="1" t="2517" r="955" b="9449"/>
          <a:stretch/>
        </p:blipFill>
        <p:spPr>
          <a:xfrm>
            <a:off x="971600" y="1859004"/>
            <a:ext cx="7920880" cy="489654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425450" y="1278383"/>
            <a:ext cx="753092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http://kartasvalok.ru/</a:t>
            </a: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half" idx="1"/>
          </p:nvPr>
        </p:nvPicPr>
        <p:blipFill rotWithShape="1">
          <a:blip r:embed="rId3"/>
          <a:srcRect l="36508" t="7339" b="19535"/>
          <a:stretch/>
        </p:blipFill>
        <p:spPr>
          <a:xfrm>
            <a:off x="199710" y="1822218"/>
            <a:ext cx="3672408" cy="4447558"/>
          </a:xfrm>
          <a:prstGeom prst="rect">
            <a:avLst/>
          </a:prstGeom>
        </p:spPr>
      </p:pic>
      <p:sp>
        <p:nvSpPr>
          <p:cNvPr id="9" name="Овал 8"/>
          <p:cNvSpPr/>
          <p:nvPr/>
        </p:nvSpPr>
        <p:spPr>
          <a:xfrm>
            <a:off x="3203848" y="1813754"/>
            <a:ext cx="648072" cy="504056"/>
          </a:xfrm>
          <a:prstGeom prst="ellipse">
            <a:avLst/>
          </a:prstGeom>
          <a:noFill/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Овал 12"/>
          <p:cNvSpPr/>
          <p:nvPr/>
        </p:nvSpPr>
        <p:spPr>
          <a:xfrm>
            <a:off x="6660232" y="2671614"/>
            <a:ext cx="2026568" cy="757386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9055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3"/>
          <a:srcRect l="5546" t="3755" r="20364" b="8984"/>
          <a:stretch/>
        </p:blipFill>
        <p:spPr>
          <a:xfrm>
            <a:off x="971600" y="1700808"/>
            <a:ext cx="7560839" cy="509189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54691" t="61641" r="21382" b="30604"/>
          <a:stretch/>
        </p:blipFill>
        <p:spPr>
          <a:xfrm>
            <a:off x="1799692" y="358263"/>
            <a:ext cx="5328592" cy="108012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79512" y="1444607"/>
            <a:ext cx="85689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/>
              <a:t>http://ecokem.ru/bank-ekologicheskix-idej/</a:t>
            </a:r>
          </a:p>
        </p:txBody>
      </p:sp>
    </p:spTree>
    <p:extLst>
      <p:ext uri="{BB962C8B-B14F-4D97-AF65-F5344CB8AC3E}">
        <p14:creationId xmlns:p14="http://schemas.microsoft.com/office/powerpoint/2010/main" val="378775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9288" t="8000" r="20705"/>
          <a:stretch/>
        </p:blipFill>
        <p:spPr>
          <a:xfrm>
            <a:off x="576209" y="1349546"/>
            <a:ext cx="6552728" cy="519141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B050"/>
                </a:solidFill>
              </a:rPr>
              <a:t>ЭКОЛОГИЧЕСКИЙ ВЕСТНИК КУЗБАССА</a:t>
            </a:r>
            <a:endParaRPr lang="ru-RU" b="1" dirty="0">
              <a:solidFill>
                <a:srgbClr val="00B05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13176"/>
            <a:ext cx="4376273" cy="1224136"/>
          </a:xfrm>
        </p:spPr>
        <p:txBody>
          <a:bodyPr/>
          <a:lstStyle/>
          <a:p>
            <a:pPr marL="114300" indent="0">
              <a:buNone/>
            </a:pPr>
            <a:r>
              <a:rPr lang="en-US" b="1" dirty="0">
                <a:solidFill>
                  <a:srgbClr val="003399"/>
                </a:solidFill>
              </a:rPr>
              <a:t>http://ecokem.ru/ekologicheskij-vestnik-kuzbassa/</a:t>
            </a:r>
            <a:endParaRPr lang="ru-RU" b="1" dirty="0">
              <a:solidFill>
                <a:srgbClr val="003399"/>
              </a:solidFill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3"/>
          <a:srcRect l="24958" t="13040" r="48582" b="14720"/>
          <a:stretch/>
        </p:blipFill>
        <p:spPr>
          <a:xfrm>
            <a:off x="4376273" y="1447799"/>
            <a:ext cx="3652111" cy="49314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856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54630" t="46562" r="20364" b="43560"/>
          <a:stretch/>
        </p:blipFill>
        <p:spPr>
          <a:xfrm>
            <a:off x="1763688" y="404664"/>
            <a:ext cx="5832648" cy="936104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/>
          <a:srcRect l="20090" t="9524" r="20981" b="8103"/>
          <a:stretch/>
        </p:blipFill>
        <p:spPr>
          <a:xfrm>
            <a:off x="302278" y="1556792"/>
            <a:ext cx="5904656" cy="439248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/>
          <a:srcRect l="21990" t="3300" r="10665" b="9263"/>
          <a:stretch/>
        </p:blipFill>
        <p:spPr>
          <a:xfrm>
            <a:off x="3779912" y="2708920"/>
            <a:ext cx="5040560" cy="3456384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02278" y="5565139"/>
            <a:ext cx="851819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/>
              <a:t>https://docs.google.com/forms/d/e/1FAIpQLSdxdu7eKH-qHDvyfmWG3wVehxEYW-o36zGRM14otQYwGN9WGA/viewform</a:t>
            </a:r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5"/>
          <a:srcRect l="28572" t="54671" r="30357" b="31661"/>
          <a:stretch/>
        </p:blipFill>
        <p:spPr>
          <a:xfrm>
            <a:off x="688511" y="3872952"/>
            <a:ext cx="2613538" cy="136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80491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188640"/>
            <a:ext cx="8435280" cy="576064"/>
          </a:xfrm>
        </p:spPr>
        <p:txBody>
          <a:bodyPr>
            <a:normAutofit fontScale="90000"/>
          </a:bodyPr>
          <a:lstStyle/>
          <a:p>
            <a:r>
              <a:rPr lang="ru-RU" sz="3100" dirty="0" smtClean="0">
                <a:solidFill>
                  <a:srgbClr val="002060"/>
                </a:solidFill>
              </a:rPr>
              <a:t>Калькулятор экологического следа</a:t>
            </a:r>
            <a:endParaRPr lang="ru-RU" sz="3100" dirty="0">
              <a:solidFill>
                <a:srgbClr val="002060"/>
              </a:solidFill>
            </a:endParaRPr>
          </a:p>
        </p:txBody>
      </p:sp>
      <p:sp>
        <p:nvSpPr>
          <p:cNvPr id="8" name="Объект 7"/>
          <p:cNvSpPr>
            <a:spLocks noGrp="1"/>
          </p:cNvSpPr>
          <p:nvPr>
            <p:ph idx="1"/>
          </p:nvPr>
        </p:nvSpPr>
        <p:spPr>
          <a:xfrm>
            <a:off x="490155" y="2015598"/>
            <a:ext cx="8229600" cy="4929411"/>
          </a:xfrm>
        </p:spPr>
        <p:txBody>
          <a:bodyPr/>
          <a:lstStyle/>
          <a:p>
            <a:r>
              <a:rPr lang="en-US" b="1" dirty="0"/>
              <a:t>http://jalajalg.positium.ee/?lang=RU</a:t>
            </a:r>
            <a:endParaRPr lang="ru-RU" b="1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2"/>
          <a:srcRect t="7089" b="50860"/>
          <a:stretch/>
        </p:blipFill>
        <p:spPr>
          <a:xfrm>
            <a:off x="759505" y="620688"/>
            <a:ext cx="7830670" cy="1394910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611560" y="2535609"/>
            <a:ext cx="8280920" cy="40934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solidFill>
                  <a:srgbClr val="003399"/>
                </a:solidFill>
                <a:latin typeface="Trebuchet MS" panose="020B0603020202020204" pitchFamily="34" charset="0"/>
              </a:rPr>
              <a:t>Что такое экологический след?</a:t>
            </a:r>
          </a:p>
          <a:p>
            <a:r>
              <a:rPr lang="ru-RU" sz="2000" dirty="0">
                <a:solidFill>
                  <a:srgbClr val="003399"/>
                </a:solidFill>
                <a:latin typeface="Trebuchet MS" panose="020B0603020202020204" pitchFamily="34" charset="0"/>
              </a:rPr>
              <a:t>Экологический след – это метод, по которому можно приблизительно определить размер территории в гектарах, которая требуется для производства потребляемых нами ресурсов (например, тепловой энергии, моторного топлива или продуктов питания), а также для переработки, захоронения или включения в природные циклы образовывающихся при этом отходов. Если используется больше ресурсов, чем земля способна вынести, человечество ведет себя противно принципам устойчивого развития</a:t>
            </a:r>
            <a:r>
              <a:rPr lang="ru-RU" sz="2000" dirty="0" smtClean="0">
                <a:solidFill>
                  <a:srgbClr val="003399"/>
                </a:solidFill>
                <a:latin typeface="Trebuchet MS" panose="020B0603020202020204" pitchFamily="34" charset="0"/>
              </a:rPr>
              <a:t>.</a:t>
            </a:r>
          </a:p>
          <a:p>
            <a:r>
              <a:rPr lang="ru-RU" sz="2000" dirty="0" smtClean="0">
                <a:solidFill>
                  <a:srgbClr val="003399"/>
                </a:solidFill>
                <a:latin typeface="Trebuchet MS" panose="020B0603020202020204" pitchFamily="34" charset="0"/>
              </a:rPr>
              <a:t>Экологический </a:t>
            </a:r>
            <a:r>
              <a:rPr lang="ru-RU" sz="2000" dirty="0">
                <a:solidFill>
                  <a:srgbClr val="003399"/>
                </a:solidFill>
                <a:latin typeface="Trebuchet MS" panose="020B0603020202020204" pitchFamily="34" charset="0"/>
              </a:rPr>
              <a:t>след измеряют в т.н. общих гектарах на человека в год. Один общий гектар соответствует территории размером в гектар со средней для Земли биологической плодородность.</a:t>
            </a:r>
            <a:endParaRPr lang="ru-RU" sz="2000" i="0" dirty="0">
              <a:solidFill>
                <a:srgbClr val="003399"/>
              </a:solidFill>
              <a:effectLst/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840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400183" y="1273039"/>
            <a:ext cx="4040188" cy="1556454"/>
          </a:xfrm>
        </p:spPr>
        <p:txBody>
          <a:bodyPr/>
          <a:lstStyle/>
          <a:p>
            <a:r>
              <a:rPr lang="ru-RU" i="1" dirty="0"/>
              <a:t>Всемирный фонд дикой природы (WWF)</a:t>
            </a:r>
            <a:endParaRPr lang="ru-RU" dirty="0"/>
          </a:p>
          <a:p>
            <a:r>
              <a:rPr lang="ru-RU" dirty="0">
                <a:hlinkClick r:id="rId3"/>
              </a:rPr>
              <a:t>WWF России | Тест</a:t>
            </a:r>
            <a:r>
              <a:rPr lang="ru-RU" dirty="0"/>
              <a:t> </a:t>
            </a:r>
            <a:r>
              <a:rPr lang="en-US" dirty="0">
                <a:hlinkClick r:id="rId4"/>
              </a:rPr>
              <a:t>http://ecosled.wwf.ru</a:t>
            </a:r>
            <a:r>
              <a:rPr lang="en-US" dirty="0" smtClean="0">
                <a:hlinkClick r:id="rId4"/>
              </a:rPr>
              <a:t>/</a:t>
            </a:r>
            <a:endParaRPr lang="ru-RU" dirty="0"/>
          </a:p>
        </p:txBody>
      </p:sp>
      <p:sp>
        <p:nvSpPr>
          <p:cNvPr id="6" name="Текст 5"/>
          <p:cNvSpPr>
            <a:spLocks noGrp="1"/>
          </p:cNvSpPr>
          <p:nvPr>
            <p:ph type="body" sz="quarter" idx="3"/>
          </p:nvPr>
        </p:nvSpPr>
        <p:spPr>
          <a:xfrm>
            <a:off x="4713201" y="1533349"/>
            <a:ext cx="4041775" cy="1296144"/>
          </a:xfrm>
        </p:spPr>
        <p:txBody>
          <a:bodyPr/>
          <a:lstStyle/>
          <a:p>
            <a:endParaRPr lang="ru-RU" i="1" dirty="0" smtClean="0">
              <a:solidFill>
                <a:schemeClr val="tx1"/>
              </a:solidFill>
              <a:hlinkClick r:id="rId5"/>
            </a:endParaRPr>
          </a:p>
          <a:p>
            <a:r>
              <a:rPr lang="ru-RU" u="sng" dirty="0">
                <a:hlinkClick r:id="rId6"/>
              </a:rPr>
              <a:t>Clicr.ru Интерактивный Портал по экологии и изменению </a:t>
            </a:r>
            <a:r>
              <a:rPr lang="ru-RU" u="sng" dirty="0" smtClean="0">
                <a:hlinkClick r:id="rId6"/>
              </a:rPr>
              <a:t>климата</a:t>
            </a:r>
            <a:endParaRPr lang="en-US" u="sng" dirty="0" smtClean="0"/>
          </a:p>
          <a:p>
            <a:r>
              <a:rPr lang="en-US" dirty="0" smtClean="0"/>
              <a:t>http</a:t>
            </a:r>
            <a:r>
              <a:rPr lang="en-US" dirty="0"/>
              <a:t>://clicr.ru/footprint</a:t>
            </a: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7"/>
          <a:srcRect l="3023" t="3581" r="8059" b="10453"/>
          <a:stretch/>
        </p:blipFill>
        <p:spPr>
          <a:xfrm>
            <a:off x="184588" y="2760691"/>
            <a:ext cx="3289737" cy="2756541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8"/>
          <a:srcRect l="65124" t="57887" r="4919" b="16642"/>
          <a:stretch/>
        </p:blipFill>
        <p:spPr>
          <a:xfrm>
            <a:off x="1763688" y="332656"/>
            <a:ext cx="5616624" cy="1115062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/>
          <a:srcRect l="3908" t="9262" r="76556" b="74530"/>
          <a:stretch/>
        </p:blipFill>
        <p:spPr>
          <a:xfrm>
            <a:off x="4060249" y="1754194"/>
            <a:ext cx="1023501" cy="810709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3692702" y="2760691"/>
            <a:ext cx="458794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Здесь Вы можете узнать свой собственный экологический след. </a:t>
            </a:r>
            <a:endParaRPr lang="ru-RU" altLang="ru-RU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Для </a:t>
            </a:r>
            <a:r>
              <a:rPr lang="ru-RU" altLang="ru-RU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этого выберите из предложенных все утверждения, которые соответствуют вашему образу </a:t>
            </a:r>
            <a:r>
              <a:rPr lang="ru-RU" altLang="ru-RU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жизни</a:t>
            </a:r>
          </a:p>
          <a:p>
            <a:r>
              <a:rPr lang="ru-RU" sz="1200" b="1" dirty="0" smtClean="0"/>
              <a:t>Жилье</a:t>
            </a:r>
            <a:endParaRPr lang="ru-RU" sz="1200" b="1" dirty="0"/>
          </a:p>
          <a:p>
            <a:r>
              <a:rPr lang="ru-RU" sz="1200" b="1" dirty="0"/>
              <a:t>Отопление</a:t>
            </a:r>
          </a:p>
          <a:p>
            <a:r>
              <a:rPr lang="ru-RU" sz="1200" b="1" dirty="0"/>
              <a:t>Использование энергии</a:t>
            </a:r>
          </a:p>
          <a:p>
            <a:r>
              <a:rPr lang="ru-RU" sz="1200" b="1" dirty="0"/>
              <a:t>Транспорт</a:t>
            </a:r>
          </a:p>
          <a:p>
            <a:r>
              <a:rPr lang="ru-RU" sz="1200" b="1" dirty="0"/>
              <a:t>Путешествия</a:t>
            </a:r>
          </a:p>
          <a:p>
            <a:r>
              <a:rPr lang="ru-RU" sz="1200" b="1" dirty="0"/>
              <a:t>Питание</a:t>
            </a:r>
          </a:p>
          <a:p>
            <a:r>
              <a:rPr lang="ru-RU" sz="1200" b="1" dirty="0"/>
              <a:t>Использование воды</a:t>
            </a:r>
          </a:p>
          <a:p>
            <a:r>
              <a:rPr lang="ru-RU" sz="1200" b="1" dirty="0" smtClean="0"/>
              <a:t>Бытовые </a:t>
            </a:r>
            <a:r>
              <a:rPr lang="ru-RU" sz="1200" b="1" dirty="0"/>
              <a:t>отходы</a:t>
            </a:r>
          </a:p>
          <a:p>
            <a:pPr lvl="0"/>
            <a:r>
              <a:rPr lang="ru-RU" alt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</a:t>
            </a:r>
            <a:r>
              <a:rPr lang="en-US" altLang="ru-RU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</a:t>
            </a:r>
            <a:r>
              <a:rPr lang="ru-RU" altLang="ru-RU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айте</a:t>
            </a:r>
            <a:r>
              <a:rPr lang="ru-RU" altLang="ru-RU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будет </a:t>
            </a:r>
          </a:p>
          <a:p>
            <a:pPr lvl="0"/>
            <a:r>
              <a:rPr lang="ru-RU" altLang="ru-RU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показан результат</a:t>
            </a:r>
            <a:r>
              <a:rPr lang="ru-RU" alt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altLang="ru-RU" dirty="0" smtClean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dirty="0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 подробные</a:t>
            </a:r>
            <a:r>
              <a:rPr lang="ru-RU" alt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ru-RU" altLang="ru-RU" dirty="0" smtClean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/>
            <a:r>
              <a:rPr lang="ru-RU" altLang="ru-RU" dirty="0" err="1" smtClean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экосоветы</a:t>
            </a:r>
            <a:r>
              <a:rPr lang="ru-RU" altLang="ru-RU" sz="800" dirty="0" smtClean="0"/>
              <a:t> </a:t>
            </a:r>
            <a:endParaRPr lang="ru-RU" altLang="ru-RU" sz="4400" dirty="0">
              <a:latin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/>
          <a:srcRect l="3856" t="51415" r="82647" b="38302"/>
          <a:stretch/>
        </p:blipFill>
        <p:spPr>
          <a:xfrm>
            <a:off x="7495344" y="433218"/>
            <a:ext cx="1259632" cy="816372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10"/>
          <a:srcRect l="5983" t="30984" r="40160" b="32867"/>
          <a:stretch/>
        </p:blipFill>
        <p:spPr>
          <a:xfrm>
            <a:off x="5911168" y="4142466"/>
            <a:ext cx="3168352" cy="2621130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127353" y="5585131"/>
            <a:ext cx="29449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hangingPunct="0"/>
            <a:r>
              <a:rPr lang="ru-RU" alt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На почту будут высланы результаты </a:t>
            </a:r>
            <a:r>
              <a:rPr lang="ru-RU" altLang="ru-RU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теста</a:t>
            </a:r>
            <a:r>
              <a:rPr lang="ru-RU" altLang="ru-RU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и красочный PDF c подробными </a:t>
            </a:r>
            <a:r>
              <a:rPr lang="ru-RU" altLang="ru-RU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экосоветами</a:t>
            </a:r>
            <a:r>
              <a:rPr lang="ru-RU" altLang="ru-RU" sz="800" dirty="0"/>
              <a:t> </a:t>
            </a:r>
            <a:endParaRPr lang="ru-RU" altLang="ru-RU" sz="4400" dirty="0">
              <a:latin typeface="Arial" panose="020B0604020202020204" pitchFamily="34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1"/>
          <a:srcRect l="29629" t="6230" r="30447" b="11233"/>
          <a:stretch/>
        </p:blipFill>
        <p:spPr>
          <a:xfrm>
            <a:off x="2173105" y="3257433"/>
            <a:ext cx="1368152" cy="2259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2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26128" y="408373"/>
            <a:ext cx="8260672" cy="428339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3399"/>
                </a:solidFill>
              </a:rPr>
              <a:t>Водный след</a:t>
            </a:r>
            <a:endParaRPr lang="ru-RU" dirty="0">
              <a:solidFill>
                <a:srgbClr val="003399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>
          <a:xfrm>
            <a:off x="314502" y="961255"/>
            <a:ext cx="4617538" cy="1171601"/>
          </a:xfrm>
        </p:spPr>
        <p:txBody>
          <a:bodyPr/>
          <a:lstStyle/>
          <a:p>
            <a:pPr algn="l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</a:t>
            </a:r>
            <a:r>
              <a:rPr lang="en-US" dirty="0" smtClean="0">
                <a:hlinkClick r:id="rId2"/>
              </a:rPr>
              <a:t>voda.org.ru/</a:t>
            </a:r>
            <a:endParaRPr lang="ru-RU" dirty="0"/>
          </a:p>
          <a:p>
            <a:pPr algn="l"/>
            <a:r>
              <a:rPr lang="en-US" dirty="0" smtClean="0"/>
              <a:t>http</a:t>
            </a:r>
            <a:r>
              <a:rPr lang="en-US" dirty="0"/>
              <a:t>://voda.org.ru/media/info//</a:t>
            </a:r>
            <a:endParaRPr lang="ru-RU" dirty="0"/>
          </a:p>
          <a:p>
            <a:endParaRPr lang="ru-RU" dirty="0"/>
          </a:p>
        </p:txBody>
      </p:sp>
      <p:sp>
        <p:nvSpPr>
          <p:cNvPr id="8" name="Объект 7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13" name="Текст 12"/>
          <p:cNvSpPr>
            <a:spLocks noGrp="1"/>
          </p:cNvSpPr>
          <p:nvPr>
            <p:ph type="body" sz="quarter" idx="3"/>
          </p:nvPr>
        </p:nvSpPr>
        <p:spPr>
          <a:xfrm>
            <a:off x="4912685" y="989938"/>
            <a:ext cx="3979795" cy="1728192"/>
          </a:xfrm>
        </p:spPr>
        <p:txBody>
          <a:bodyPr/>
          <a:lstStyle/>
          <a:p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://water-rf.ru/%D0%92%D0%BE%D0%B4%D0%BD%D1%8B%D0%B9_%</a:t>
            </a:r>
            <a:r>
              <a:rPr lang="en-US" dirty="0" smtClean="0">
                <a:hlinkClick r:id="rId3"/>
              </a:rPr>
              <a:t>D1%81%D0%BB%D0%B5%D0%B4</a:t>
            </a:r>
            <a:endParaRPr lang="ru-RU" dirty="0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4"/>
          <a:srcRect t="3077" r="9524" b="27693"/>
          <a:stretch/>
        </p:blipFill>
        <p:spPr>
          <a:xfrm>
            <a:off x="4932040" y="2871356"/>
            <a:ext cx="3754760" cy="372599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/>
          <a:srcRect t="7416" b="5878"/>
          <a:stretch/>
        </p:blipFill>
        <p:spPr>
          <a:xfrm>
            <a:off x="611560" y="2132856"/>
            <a:ext cx="3240360" cy="4334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315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Объект 8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3729" r="27426" b="6781"/>
          <a:stretch/>
        </p:blipFill>
        <p:spPr>
          <a:xfrm>
            <a:off x="323528" y="629980"/>
            <a:ext cx="8568952" cy="596737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311202" y="260648"/>
            <a:ext cx="499400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http://</a:t>
            </a:r>
            <a:r>
              <a:rPr lang="ru-RU" dirty="0" smtClean="0"/>
              <a:t>water-rf.ru/</a:t>
            </a:r>
            <a:r>
              <a:rPr lang="en-US" dirty="0"/>
              <a:t>http://water-rf.ru/</a:t>
            </a:r>
            <a:endParaRPr lang="ru-RU" dirty="0"/>
          </a:p>
        </p:txBody>
      </p:sp>
      <p:sp>
        <p:nvSpPr>
          <p:cNvPr id="11" name="Овал 10"/>
          <p:cNvSpPr/>
          <p:nvPr/>
        </p:nvSpPr>
        <p:spPr>
          <a:xfrm>
            <a:off x="311202" y="836712"/>
            <a:ext cx="1020438" cy="504056"/>
          </a:xfrm>
          <a:prstGeom prst="ellipse">
            <a:avLst/>
          </a:prstGeom>
          <a:noFill/>
          <a:ln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4927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25450" y="764704"/>
            <a:ext cx="8261350" cy="468052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2060"/>
                </a:solidFill>
              </a:rPr>
              <a:t>Из опыта работы образовательных организаций по формированию экологической культуры обучающихся </a:t>
            </a:r>
            <a:r>
              <a:rPr lang="ru-RU" sz="3600" b="1" dirty="0">
                <a:solidFill>
                  <a:srgbClr val="002060"/>
                </a:solidFill>
              </a:rPr>
              <a:t>как направления программы воспитания и социализации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sz="3600" b="1" dirty="0">
                <a:solidFill>
                  <a:srgbClr val="002060"/>
                </a:solidFill>
              </a:rPr>
              <a:t>(ФГОС ООО)</a:t>
            </a:r>
            <a:br>
              <a:rPr lang="ru-RU" sz="3600" b="1" dirty="0">
                <a:solidFill>
                  <a:srgbClr val="002060"/>
                </a:solidFill>
              </a:rPr>
            </a:br>
            <a:r>
              <a:rPr lang="ru-RU" dirty="0" smtClean="0"/>
              <a:t>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72666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32830"/>
            <a:ext cx="7242894" cy="10398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none" dirty="0">
                <a:solidFill>
                  <a:srgbClr val="003399"/>
                </a:solidFill>
                <a:cs typeface="Times New Roman" panose="02020603050405020304" pitchFamily="18" charset="0"/>
              </a:rPr>
              <a:t>ИЗ ОПЫТА РАБОТЫ</a:t>
            </a:r>
            <a:r>
              <a:rPr lang="ru-RU" sz="3600" b="1" dirty="0" smtClean="0"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cs typeface="Times New Roman" panose="02020603050405020304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32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+mj-lt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+mj-lt"/>
                <a:cs typeface="Times New Roman" panose="02020603050405020304" pitchFamily="18" charset="0"/>
              </a:rPr>
            </a:br>
            <a:endParaRPr lang="ru-RU" sz="3200" dirty="0">
              <a:latin typeface="+mj-lt"/>
            </a:endParaRPr>
          </a:p>
        </p:txBody>
      </p:sp>
      <p:pic>
        <p:nvPicPr>
          <p:cNvPr id="3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1224136" cy="9361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61018756"/>
              </p:ext>
            </p:extLst>
          </p:nvPr>
        </p:nvGraphicFramePr>
        <p:xfrm>
          <a:off x="457200" y="1752599"/>
          <a:ext cx="8363272" cy="4373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58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274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73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</a:rPr>
                        <a:t>СИСТЕМА РАБОТЫ ОУ ПО ФОРМИРОВАНИЮ ЗДОРОВОГО, БЕЗОПАСНОГО И ЭКОЛОГИЧЕСКИ ЦЕЛЕСООБРАЗНОГО ОБРАЗА ЖИЗНИ ОБУЧАЮЩИХСЯ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</a:rPr>
                        <a:t>ТАРНОПОЛЬСКАЯ ЛЮДМИЛА ИВАНОВНА,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 smtClean="0">
                          <a:solidFill>
                            <a:srgbClr val="002060"/>
                          </a:solidFill>
                          <a:effectLst/>
                        </a:rPr>
                        <a:t>СТАРШИЙ МЕТОДИСТ ОТДЕЛА ДОПОЛНИТЕЛЬНОГО ОБРАЗОВАНИЯ И ВОСПИТАТЕЛЬНОЙ РАБОТЫ МБОУ ДПО «ИМЦ НОВОКУЗНЕЦКОГО РАЙОНА КЕМЕРОВСКОЙ ОБЛАСТИ», </a:t>
                      </a:r>
                      <a:r>
                        <a:rPr lang="ru-RU" sz="2400" dirty="0" smtClean="0">
                          <a:solidFill>
                            <a:srgbClr val="002060"/>
                          </a:solidFill>
                          <a:effectLst/>
                        </a:rPr>
                        <a:t>НОВОКУЗНЕЦКИЙ   МР</a:t>
                      </a:r>
                      <a:endParaRPr lang="ru-RU" sz="24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26952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32830"/>
            <a:ext cx="7242894" cy="10398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none" dirty="0">
                <a:solidFill>
                  <a:srgbClr val="003399"/>
                </a:solidFill>
                <a:cs typeface="Times New Roman" panose="02020603050405020304" pitchFamily="18" charset="0"/>
              </a:rPr>
              <a:t>ИЗ ОПЫТА РАБОТЫ</a:t>
            </a:r>
            <a:r>
              <a:rPr lang="ru-RU" sz="3600" b="1" dirty="0" smtClean="0"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cs typeface="Times New Roman" panose="02020603050405020304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32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+mj-lt"/>
                <a:cs typeface="Times New Roman" panose="02020603050405020304" pitchFamily="18" charset="0"/>
              </a:rPr>
            </a:br>
            <a:r>
              <a:rPr lang="ru-RU" sz="32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+mj-lt"/>
                <a:cs typeface="Times New Roman" panose="02020603050405020304" pitchFamily="18" charset="0"/>
              </a:rPr>
            </a:br>
            <a:endParaRPr lang="ru-RU" sz="3200" dirty="0">
              <a:latin typeface="+mj-lt"/>
            </a:endParaRPr>
          </a:p>
        </p:txBody>
      </p:sp>
      <p:pic>
        <p:nvPicPr>
          <p:cNvPr id="3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1224136" cy="9361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0425785"/>
              </p:ext>
            </p:extLst>
          </p:nvPr>
        </p:nvGraphicFramePr>
        <p:xfrm>
          <a:off x="457200" y="1752599"/>
          <a:ext cx="8435280" cy="477274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8006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55214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772745"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 </a:t>
                      </a:r>
                      <a:r>
                        <a:rPr lang="ru-RU" sz="2800" dirty="0" smtClean="0">
                          <a:solidFill>
                            <a:srgbClr val="002060"/>
                          </a:solidFill>
                          <a:effectLst/>
                        </a:rPr>
                        <a:t>ЭКОЛОГИЧЕСКИЙ КВН КАК ОДНА ИЗ ФОРМ ПРОВЕДЕНИЯ ГМО</a:t>
                      </a:r>
                      <a:endParaRPr lang="ru-RU" sz="2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solidFill>
                            <a:srgbClr val="002060"/>
                          </a:solidFill>
                          <a:effectLst/>
                        </a:rPr>
                        <a:t>Бондарева Джамиля Нурулловна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, старший воспитатель,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spc="-5" dirty="0">
                          <a:solidFill>
                            <a:srgbClr val="002060"/>
                          </a:solidFill>
                          <a:effectLst/>
                        </a:rPr>
                        <a:t>МАДОУ детский сад </a:t>
                      </a:r>
                      <a:r>
                        <a:rPr lang="ru-RU" sz="1600" dirty="0">
                          <a:solidFill>
                            <a:srgbClr val="002060"/>
                          </a:solidFill>
                          <a:effectLst/>
                        </a:rPr>
                        <a:t>№23 «Золотой ключик» общеразвивающего вида с приоритетным осуществлением деятельности по художественно-эстетическому направлению   развития воспитанников, </a:t>
                      </a:r>
                      <a:r>
                        <a:rPr lang="ru-RU" sz="2800" dirty="0" smtClean="0">
                          <a:solidFill>
                            <a:srgbClr val="002060"/>
                          </a:solidFill>
                          <a:effectLst/>
                        </a:rPr>
                        <a:t>БЕРЕЗОВСКИЙ ГО</a:t>
                      </a:r>
                      <a:endParaRPr lang="ru-RU" sz="28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chemeClr val="accent5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54828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32830"/>
            <a:ext cx="7242894" cy="10398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none" dirty="0">
                <a:solidFill>
                  <a:srgbClr val="003399"/>
                </a:solidFill>
                <a:cs typeface="Times New Roman" panose="02020603050405020304" pitchFamily="18" charset="0"/>
              </a:rPr>
              <a:t>ИЗ ОПЫТА РАБОТЫ</a:t>
            </a:r>
            <a:r>
              <a:rPr lang="ru-RU" sz="3600" b="1" dirty="0" smtClean="0"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cs typeface="Times New Roman" panose="02020603050405020304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32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+mj-lt"/>
                <a:cs typeface="Times New Roman" panose="02020603050405020304" pitchFamily="18" charset="0"/>
              </a:rPr>
            </a:br>
            <a:endParaRPr lang="ru-RU" sz="3200" dirty="0">
              <a:latin typeface="+mj-lt"/>
            </a:endParaRPr>
          </a:p>
        </p:txBody>
      </p:sp>
      <p:pic>
        <p:nvPicPr>
          <p:cNvPr id="3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1224136" cy="9361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86075554"/>
              </p:ext>
            </p:extLst>
          </p:nvPr>
        </p:nvGraphicFramePr>
        <p:xfrm>
          <a:off x="457200" y="1752600"/>
          <a:ext cx="8363272" cy="437356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135846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227426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37356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ЭКОЛОГИЧЕСКОЕ ВОСПИТАНИЕ ШКОЛЬНИКОВ ПОСРЕДСТВОМ РЕАЛИЗАЦИИ ПРОЕКТНОЙ ДЕЯТЕЛЬНОСТИ В УСЛОВИЯХ СЕЛЬСКОЙ ШКОЛЫ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err="1">
                          <a:effectLst/>
                        </a:rPr>
                        <a:t>Трошкова</a:t>
                      </a:r>
                      <a:r>
                        <a:rPr lang="ru-RU" sz="2800" dirty="0">
                          <a:effectLst/>
                        </a:rPr>
                        <a:t> Татьяна Викторовна, </a:t>
                      </a:r>
                      <a:r>
                        <a:rPr lang="ru-RU" sz="2000" dirty="0">
                          <a:effectLst/>
                        </a:rPr>
                        <a:t>педагог-организатор МБОУ «</a:t>
                      </a:r>
                      <a:r>
                        <a:rPr lang="ru-RU" sz="2000" dirty="0" err="1">
                          <a:effectLst/>
                        </a:rPr>
                        <a:t>Топкинская</a:t>
                      </a:r>
                      <a:r>
                        <a:rPr lang="ru-RU" sz="2000" dirty="0">
                          <a:effectLst/>
                        </a:rPr>
                        <a:t> ООШ», </a:t>
                      </a:r>
                      <a:endParaRPr lang="ru-RU" sz="20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ТОПКИНСКИЙ МР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56413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43608" y="532830"/>
            <a:ext cx="7242894" cy="1039812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cap="none" dirty="0">
                <a:solidFill>
                  <a:srgbClr val="003399"/>
                </a:solidFill>
                <a:cs typeface="Times New Roman" panose="02020603050405020304" pitchFamily="18" charset="0"/>
              </a:rPr>
              <a:t>ИЗ ОПЫТА РАБОТЫ</a:t>
            </a:r>
            <a:r>
              <a:rPr lang="ru-RU" sz="3600" b="1" dirty="0" smtClean="0">
                <a:cs typeface="Times New Roman" panose="02020603050405020304" pitchFamily="18" charset="0"/>
              </a:rPr>
              <a:t/>
            </a:r>
            <a:br>
              <a:rPr lang="ru-RU" sz="3600" b="1" dirty="0" smtClean="0">
                <a:cs typeface="Times New Roman" panose="02020603050405020304" pitchFamily="18" charset="0"/>
              </a:rPr>
            </a:br>
            <a:r>
              <a:rPr lang="ru-RU" sz="2400" dirty="0" smtClean="0"/>
              <a:t/>
            </a:r>
            <a:br>
              <a:rPr lang="ru-RU" sz="2400" dirty="0" smtClean="0"/>
            </a:br>
            <a:endParaRPr lang="ru-RU" sz="2400" dirty="0"/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137323"/>
          </a:xfrm>
        </p:spPr>
        <p:txBody>
          <a:bodyPr/>
          <a:lstStyle/>
          <a:p>
            <a:pPr marL="114300" indent="0" algn="ctr">
              <a:buNone/>
            </a:pPr>
            <a:r>
              <a:rPr lang="ru-RU" sz="3200" b="1" dirty="0" smtClean="0">
                <a:latin typeface="+mj-lt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latin typeface="+mj-lt"/>
                <a:cs typeface="Times New Roman" panose="02020603050405020304" pitchFamily="18" charset="0"/>
              </a:rPr>
            </a:br>
            <a:endParaRPr lang="ru-RU" sz="3200" dirty="0">
              <a:latin typeface="+mj-lt"/>
            </a:endParaRPr>
          </a:p>
        </p:txBody>
      </p:sp>
      <p:pic>
        <p:nvPicPr>
          <p:cNvPr id="3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1"/>
            <a:ext cx="1224136" cy="93610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6306104"/>
              </p:ext>
            </p:extLst>
          </p:nvPr>
        </p:nvGraphicFramePr>
        <p:xfrm>
          <a:off x="323528" y="1752600"/>
          <a:ext cx="8568952" cy="484475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62153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3306799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8447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МАСТЕР-КЛАСС «ИЗГОТОВЛЕНИЕ СУВЕНИРА «ПЕТУШОК» ИЗ ПЛАСТИКОВЫХ ТАРЕЛОК»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rgbClr val="7030A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Малютина Елена Владимировна</a:t>
                      </a:r>
                      <a:r>
                        <a:rPr lang="ru-RU" sz="1600" dirty="0">
                          <a:effectLst/>
                        </a:rPr>
                        <a:t>, учитель начальных классов,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>
                          <a:effectLst/>
                        </a:rPr>
                        <a:t>Юхина Лариса Васильевна</a:t>
                      </a:r>
                      <a:r>
                        <a:rPr lang="ru-RU" sz="1600" dirty="0">
                          <a:effectLst/>
                        </a:rPr>
                        <a:t>, зам. директора по ВР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</a:rPr>
                        <a:t>МБОУ "Средняя общеобразовательная школа №16" </a:t>
                      </a:r>
                      <a:endParaRPr lang="ru-RU" sz="1600" dirty="0" smtClean="0">
                        <a:effectLst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800" dirty="0" smtClean="0">
                          <a:effectLst/>
                        </a:rPr>
                        <a:t>БЕРЕЗОВСКОГО ГО</a:t>
                      </a:r>
                      <a:endParaRPr lang="ru-RU" sz="28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2007" marR="62007" marT="0" marB="0">
                    <a:solidFill>
                      <a:srgbClr val="7030A0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257046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Rectangle 2"/>
          <p:cNvSpPr>
            <a:spLocks noGrp="1" noChangeArrowheads="1"/>
          </p:cNvSpPr>
          <p:nvPr>
            <p:ph type="title"/>
          </p:nvPr>
        </p:nvSpPr>
        <p:spPr>
          <a:xfrm>
            <a:off x="425450" y="260648"/>
            <a:ext cx="8261350" cy="1187152"/>
          </a:xfrm>
        </p:spPr>
        <p:txBody>
          <a:bodyPr>
            <a:noAutofit/>
          </a:bodyPr>
          <a:lstStyle/>
          <a:p>
            <a:pPr eaLnBrk="1" hangingPunct="1"/>
            <a:r>
              <a:rPr lang="ru-RU" altLang="ru-RU" sz="2800" b="1" i="1" dirty="0" smtClean="0">
                <a:solidFill>
                  <a:srgbClr val="00B050"/>
                </a:solidFill>
                <a:effectLst/>
              </a:rPr>
              <a:t/>
            </a:r>
            <a:br>
              <a:rPr lang="ru-RU" altLang="ru-RU" sz="2800" b="1" i="1" dirty="0" smtClean="0">
                <a:solidFill>
                  <a:srgbClr val="00B050"/>
                </a:solidFill>
                <a:effectLst/>
              </a:rPr>
            </a:br>
            <a:r>
              <a:rPr lang="ru-RU" altLang="ru-RU" sz="2800" b="1" i="1" dirty="0" smtClean="0">
                <a:solidFill>
                  <a:srgbClr val="00B050"/>
                </a:solidFill>
                <a:effectLst/>
              </a:rPr>
              <a:t>ПЯТЬ ЗОЛОТЫХ ПРАВИЛ </a:t>
            </a:r>
            <a:br>
              <a:rPr lang="ru-RU" altLang="ru-RU" sz="2800" b="1" i="1" dirty="0" smtClean="0">
                <a:solidFill>
                  <a:srgbClr val="00B050"/>
                </a:solidFill>
                <a:effectLst/>
              </a:rPr>
            </a:br>
            <a:r>
              <a:rPr lang="ru-RU" altLang="ru-RU" sz="2800" b="1" i="1" dirty="0" smtClean="0">
                <a:solidFill>
                  <a:srgbClr val="00B050"/>
                </a:solidFill>
                <a:effectLst/>
              </a:rPr>
              <a:t>экологической культуры человека</a:t>
            </a:r>
            <a:r>
              <a:rPr lang="ru-RU" altLang="ru-RU" sz="2800" b="1" dirty="0" smtClean="0">
                <a:effectLst/>
              </a:rPr>
              <a:t/>
            </a:r>
            <a:br>
              <a:rPr lang="ru-RU" altLang="ru-RU" sz="2800" b="1" dirty="0" smtClean="0">
                <a:effectLst/>
              </a:rPr>
            </a:br>
            <a:endParaRPr lang="ru-RU" altLang="ru-RU" sz="2800" b="1" i="1" dirty="0" smtClean="0">
              <a:solidFill>
                <a:srgbClr val="0070C0"/>
              </a:solidFill>
              <a:effectLst/>
            </a:endParaRPr>
          </a:p>
        </p:txBody>
      </p:sp>
      <p:sp>
        <p:nvSpPr>
          <p:cNvPr id="229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520" y="1844824"/>
            <a:ext cx="8435280" cy="4680520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***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***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***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***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AutoNum type="arabicPeriod"/>
              <a:defRPr/>
            </a:pPr>
            <a:r>
              <a:rPr lang="ru-RU" sz="2800" b="1" dirty="0" smtClean="0">
                <a:solidFill>
                  <a:schemeClr val="accent5">
                    <a:lumMod val="75000"/>
                  </a:schemeClr>
                </a:solidFill>
              </a:rPr>
              <a:t>***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endParaRPr lang="ru-RU" altLang="ru-RU" sz="2800" b="1" dirty="0"/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altLang="ru-RU" sz="2800" b="1" i="1" dirty="0" smtClean="0">
                <a:solidFill>
                  <a:schemeClr val="accent5">
                    <a:lumMod val="75000"/>
                  </a:schemeClr>
                </a:solidFill>
              </a:rPr>
              <a:t>СФОРМУЛИРУЙТЕ </a:t>
            </a:r>
            <a:r>
              <a:rPr lang="ru-RU" altLang="ru-RU" sz="2800" b="1" i="1" dirty="0">
                <a:solidFill>
                  <a:schemeClr val="accent5">
                    <a:lumMod val="75000"/>
                  </a:schemeClr>
                </a:solidFill>
              </a:rPr>
              <a:t>В </a:t>
            </a:r>
            <a:r>
              <a:rPr lang="ru-RU" altLang="ru-RU" sz="2800" b="1" i="1" dirty="0" smtClean="0">
                <a:solidFill>
                  <a:schemeClr val="accent5">
                    <a:lumMod val="75000"/>
                  </a:schemeClr>
                </a:solidFill>
              </a:rPr>
              <a:t>5 МИКРОГРУППАХ </a:t>
            </a:r>
            <a:r>
              <a:rPr lang="ru-RU" altLang="ru-RU" sz="2800" b="1" i="1" dirty="0">
                <a:solidFill>
                  <a:schemeClr val="accent5">
                    <a:lumMod val="75000"/>
                  </a:schemeClr>
                </a:solidFill>
              </a:rPr>
              <a:t>и </a:t>
            </a:r>
            <a:r>
              <a:rPr lang="ru-RU" altLang="ru-RU" sz="2800" b="1" i="1" dirty="0" smtClean="0">
                <a:solidFill>
                  <a:schemeClr val="accent5">
                    <a:lumMod val="75000"/>
                  </a:schemeClr>
                </a:solidFill>
              </a:rPr>
              <a:t>ПРЕЗЕНТУЙТЕ ПОЛУЧЕННЫЙ РЕЗУЛЬТАТ </a:t>
            </a:r>
          </a:p>
          <a:p>
            <a:pPr marL="0" indent="0" eaLnBrk="1" hangingPunct="1">
              <a:lnSpc>
                <a:spcPct val="90000"/>
              </a:lnSpc>
              <a:buNone/>
              <a:defRPr/>
            </a:pPr>
            <a:r>
              <a:rPr lang="ru-RU" sz="2800" b="1" i="1" dirty="0" smtClean="0">
                <a:solidFill>
                  <a:schemeClr val="accent5">
                    <a:lumMod val="75000"/>
                  </a:schemeClr>
                </a:solidFill>
              </a:rPr>
              <a:t>Время работы</a:t>
            </a:r>
            <a:r>
              <a:rPr lang="ru-RU" sz="2800" b="1" i="1" smtClean="0">
                <a:solidFill>
                  <a:schemeClr val="accent5">
                    <a:lumMod val="75000"/>
                  </a:schemeClr>
                </a:solidFill>
              </a:rPr>
              <a:t>: </a:t>
            </a:r>
            <a:r>
              <a:rPr lang="ru-RU" sz="2800" b="1" i="1" smtClean="0">
                <a:solidFill>
                  <a:schemeClr val="accent5">
                    <a:lumMod val="75000"/>
                  </a:schemeClr>
                </a:solidFill>
              </a:rPr>
              <a:t>1-2 минуты</a:t>
            </a:r>
            <a:endParaRPr lang="ru-RU" sz="2800" b="1" dirty="0" smtClean="0">
              <a:solidFill>
                <a:schemeClr val="accent5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65094202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293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0" fill="hold"/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0" fill="hold"/>
                                        <p:tgtEl>
                                          <p:spTgt spid="2293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0" fill="hold"/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0" fill="hold"/>
                                        <p:tgtEl>
                                          <p:spTgt spid="2293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0" fill="hold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0" fill="hold"/>
                                        <p:tgtEl>
                                          <p:spTgt spid="2293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0" fill="hold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0" fill="hold"/>
                                        <p:tgtEl>
                                          <p:spTgt spid="2293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0" fill="hold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0" fill="hold"/>
                                        <p:tgtEl>
                                          <p:spTgt spid="2293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0" fill="hold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0" fill="hold"/>
                                        <p:tgtEl>
                                          <p:spTgt spid="2293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0" fill="hold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0" fill="hold"/>
                                        <p:tgtEl>
                                          <p:spTgt spid="2293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9378" grpId="0"/>
      <p:bldP spid="229379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79512" y="260648"/>
            <a:ext cx="8784976" cy="2952328"/>
          </a:xfrm>
        </p:spPr>
        <p:txBody>
          <a:bodyPr>
            <a:normAutofit fontScale="90000"/>
          </a:bodyPr>
          <a:lstStyle/>
          <a:p>
            <a:r>
              <a:rPr lang="ru-RU" sz="3600" b="1" dirty="0" smtClean="0">
                <a:solidFill>
                  <a:srgbClr val="003399"/>
                </a:solidFill>
              </a:rPr>
              <a:t/>
            </a:r>
            <a:br>
              <a:rPr lang="ru-RU" sz="3600" b="1" dirty="0" smtClean="0">
                <a:solidFill>
                  <a:srgbClr val="003399"/>
                </a:solidFill>
              </a:rPr>
            </a:br>
            <a:r>
              <a:rPr lang="ru-RU" sz="3600" b="1" dirty="0" smtClean="0">
                <a:solidFill>
                  <a:srgbClr val="003399"/>
                </a:solidFill>
              </a:rPr>
              <a:t/>
            </a:r>
            <a:br>
              <a:rPr lang="ru-RU" sz="3600" b="1" dirty="0" smtClean="0">
                <a:solidFill>
                  <a:srgbClr val="003399"/>
                </a:solidFill>
              </a:rPr>
            </a:br>
            <a:r>
              <a:rPr lang="ru-RU" sz="3600" b="1" dirty="0" smtClean="0">
                <a:solidFill>
                  <a:srgbClr val="003399"/>
                </a:solidFill>
              </a:rPr>
              <a:t>Анкета </a:t>
            </a:r>
            <a:r>
              <a:rPr lang="ru-RU" sz="3600" b="1" dirty="0">
                <a:solidFill>
                  <a:srgbClr val="003399"/>
                </a:solidFill>
              </a:rPr>
              <a:t>обратной </a:t>
            </a:r>
            <a:r>
              <a:rPr lang="ru-RU" sz="3600" b="1" dirty="0" smtClean="0">
                <a:solidFill>
                  <a:srgbClr val="003399"/>
                </a:solidFill>
              </a:rPr>
              <a:t>связи</a:t>
            </a:r>
            <a:br>
              <a:rPr lang="ru-RU" sz="3600" b="1" dirty="0" smtClean="0">
                <a:solidFill>
                  <a:srgbClr val="003399"/>
                </a:solidFill>
              </a:rPr>
            </a:br>
            <a:r>
              <a:rPr lang="ru-RU" sz="3600" b="1" dirty="0">
                <a:solidFill>
                  <a:srgbClr val="003399"/>
                </a:solidFill>
              </a:rPr>
              <a:t/>
            </a:r>
            <a:br>
              <a:rPr lang="ru-RU" sz="3600" b="1" dirty="0">
                <a:solidFill>
                  <a:srgbClr val="003399"/>
                </a:solidFill>
              </a:rPr>
            </a:br>
            <a:r>
              <a:rPr lang="ru-RU" sz="2200" dirty="0" smtClean="0">
                <a:solidFill>
                  <a:srgbClr val="003399"/>
                </a:solidFill>
              </a:rPr>
              <a:t>Тема семинара: «</a:t>
            </a:r>
            <a:r>
              <a:rPr lang="ru-RU" sz="2400" b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Формирование экологической культуры как направление программы воспитания и </a:t>
            </a:r>
            <a:r>
              <a:rPr lang="ru-RU" sz="2400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социализации (ФГОС ООО)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»</a:t>
            </a:r>
            <a:b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Дата: 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smtClean="0">
                <a:solidFill>
                  <a:srgbClr val="003399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16 мая </a:t>
            </a:r>
            <a:r>
              <a:rPr lang="ru-RU" sz="2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2017 г.</a:t>
            </a:r>
            <a: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7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sz="27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Объект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89709209"/>
              </p:ext>
            </p:extLst>
          </p:nvPr>
        </p:nvGraphicFramePr>
        <p:xfrm>
          <a:off x="1140062" y="3356992"/>
          <a:ext cx="6863875" cy="295232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6701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7972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1165023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1283249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751307">
                  <a:extLst>
                    <a:ext uri="{9D8B030D-6E8A-4147-A177-3AD203B41FA5}">
                      <a16:colId xmlns="" xmlns:a16="http://schemas.microsoft.com/office/drawing/2014/main" val="20004"/>
                    </a:ext>
                  </a:extLst>
                </a:gridCol>
              </a:tblGrid>
              <a:tr h="789318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 smtClean="0">
                          <a:solidFill>
                            <a:srgbClr val="003399"/>
                          </a:solidFill>
                          <a:effectLst/>
                        </a:rPr>
                        <a:t>№ п/п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Показатель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Удовлетворенность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42637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Высокая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Средняя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Низкая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426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3399"/>
                          </a:solidFill>
                          <a:effectLst/>
                        </a:rPr>
                        <a:t>1</a:t>
                      </a:r>
                      <a:endParaRPr lang="ru-RU" sz="1800" b="1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Актуальность 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42637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3399"/>
                          </a:solidFill>
                          <a:effectLst/>
                        </a:rPr>
                        <a:t>2</a:t>
                      </a:r>
                      <a:endParaRPr lang="ru-RU" sz="1800" b="1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3399"/>
                          </a:solidFill>
                          <a:effectLst/>
                        </a:rPr>
                        <a:t>Содержание </a:t>
                      </a:r>
                      <a:endParaRPr lang="ru-RU" sz="1800" b="1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88387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3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>
                          <a:solidFill>
                            <a:srgbClr val="003399"/>
                          </a:solidFill>
                          <a:effectLst/>
                        </a:rPr>
                        <a:t>Практическая значимость</a:t>
                      </a:r>
                      <a:endParaRPr lang="ru-RU" sz="1800" b="1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b="1" dirty="0">
                          <a:solidFill>
                            <a:srgbClr val="003399"/>
                          </a:solidFill>
                          <a:effectLst/>
                        </a:rPr>
                        <a:t> </a:t>
                      </a:r>
                      <a:endParaRPr lang="ru-RU" sz="1800" b="1" dirty="0">
                        <a:solidFill>
                          <a:srgbClr val="003399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6897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504" y="116632"/>
            <a:ext cx="576064" cy="4405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003399"/>
                </a:solidFill>
              </a:rPr>
              <a:t>Проект плана </a:t>
            </a:r>
            <a:r>
              <a:rPr lang="ru-RU" dirty="0">
                <a:solidFill>
                  <a:srgbClr val="003399"/>
                </a:solidFill>
              </a:rPr>
              <a:t>образовательных услуг КРИПК</a:t>
            </a:r>
            <a:r>
              <a:rPr lang="ru-RU" sz="1600" dirty="0">
                <a:solidFill>
                  <a:srgbClr val="003399"/>
                </a:solidFill>
              </a:rPr>
              <a:t>и</a:t>
            </a:r>
            <a:r>
              <a:rPr lang="ru-RU" dirty="0">
                <a:solidFill>
                  <a:srgbClr val="003399"/>
                </a:solidFill>
              </a:rPr>
              <a:t>ПРО </a:t>
            </a:r>
            <a:r>
              <a:rPr lang="ru-RU" dirty="0" smtClean="0">
                <a:solidFill>
                  <a:srgbClr val="003399"/>
                </a:solidFill>
              </a:rPr>
              <a:t>2017-2018 </a:t>
            </a:r>
            <a:r>
              <a:rPr lang="ru-RU" dirty="0" err="1">
                <a:solidFill>
                  <a:srgbClr val="003399"/>
                </a:solidFill>
              </a:rPr>
              <a:t>уч.год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tx1"/>
                </a:solidFill>
              </a:rPr>
              <a:t>Темы актуальных для Вас семинаров:</a:t>
            </a:r>
          </a:p>
          <a:p>
            <a:endParaRPr lang="ru-RU" b="1" dirty="0">
              <a:solidFill>
                <a:schemeClr val="tx1"/>
              </a:solidFill>
            </a:endParaRPr>
          </a:p>
          <a:p>
            <a:endParaRPr lang="ru-RU" b="1" dirty="0" smtClean="0">
              <a:solidFill>
                <a:schemeClr val="tx1"/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pPr marL="114300" indent="0">
              <a:buNone/>
            </a:pPr>
            <a:endParaRPr lang="ru-RU" b="1" dirty="0" smtClean="0">
              <a:solidFill>
                <a:schemeClr val="tx1"/>
              </a:solidFill>
            </a:endParaRPr>
          </a:p>
          <a:p>
            <a:r>
              <a:rPr lang="ru-RU" b="1" dirty="0" smtClean="0">
                <a:solidFill>
                  <a:schemeClr val="tx1"/>
                </a:solidFill>
              </a:rPr>
              <a:t>Ваши выступления из опыта работы:</a:t>
            </a:r>
            <a:endParaRPr lang="ru-RU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1610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Эмблема КРИПКиПР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13048"/>
            <a:ext cx="1224136" cy="118715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3399"/>
                </a:solidFill>
              </a:rPr>
              <a:t>контакты</a:t>
            </a:r>
            <a:endParaRPr lang="ru-RU" b="1" dirty="0">
              <a:solidFill>
                <a:srgbClr val="003399"/>
              </a:solidFill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z="3200" b="1" dirty="0" smtClean="0">
                <a:solidFill>
                  <a:schemeClr val="tx1"/>
                </a:solidFill>
              </a:rPr>
              <a:t>Кафедра</a:t>
            </a:r>
            <a:r>
              <a:rPr lang="ru-RU" sz="3200" b="1" dirty="0" smtClean="0">
                <a:solidFill>
                  <a:srgbClr val="003399"/>
                </a:solidFill>
              </a:rPr>
              <a:t> </a:t>
            </a:r>
            <a:r>
              <a:rPr lang="ru-RU" b="1" dirty="0" smtClean="0">
                <a:solidFill>
                  <a:srgbClr val="003399"/>
                </a:solidFill>
              </a:rPr>
              <a:t>ПРОБЛЕМ ВОСПИТАНИЯ И ДОПОЛНИТЕЛЬНОГО ОБРАЗОВАНИЯ (</a:t>
            </a:r>
            <a:r>
              <a:rPr lang="ru-RU" b="1" dirty="0" err="1" smtClean="0">
                <a:solidFill>
                  <a:srgbClr val="003399"/>
                </a:solidFill>
              </a:rPr>
              <a:t>КПВиДО</a:t>
            </a:r>
            <a:r>
              <a:rPr lang="ru-RU" b="1" dirty="0" smtClean="0">
                <a:solidFill>
                  <a:srgbClr val="003399"/>
                </a:solidFill>
              </a:rPr>
              <a:t>)</a:t>
            </a:r>
          </a:p>
          <a:p>
            <a:pPr lvl="0">
              <a:spcBef>
                <a:spcPts val="0"/>
              </a:spcBef>
              <a:defRPr/>
            </a:pPr>
            <a:r>
              <a:rPr lang="ru-RU" sz="3200" b="1" dirty="0" smtClean="0">
                <a:solidFill>
                  <a:schemeClr val="tx1"/>
                </a:solidFill>
              </a:rPr>
              <a:t>Методист по воспитательной работе: </a:t>
            </a:r>
            <a:r>
              <a:rPr lang="ru-RU" b="1" dirty="0" smtClean="0">
                <a:solidFill>
                  <a:srgbClr val="003399"/>
                </a:solidFill>
              </a:rPr>
              <a:t>Копылова Александра Владимировна </a:t>
            </a:r>
            <a:endParaRPr lang="ru-RU" b="1" dirty="0">
              <a:solidFill>
                <a:srgbClr val="003399"/>
              </a:solidFill>
            </a:endParaRPr>
          </a:p>
          <a:p>
            <a:r>
              <a:rPr lang="ru-RU" sz="3200" b="1" dirty="0" smtClean="0">
                <a:solidFill>
                  <a:schemeClr val="tx1"/>
                </a:solidFill>
              </a:rPr>
              <a:t>Кабинет</a:t>
            </a:r>
            <a:r>
              <a:rPr lang="ru-RU" sz="3200" b="1" dirty="0" smtClean="0">
                <a:solidFill>
                  <a:srgbClr val="003399"/>
                </a:solidFill>
              </a:rPr>
              <a:t> 214</a:t>
            </a:r>
          </a:p>
          <a:p>
            <a:endParaRPr lang="ru-RU" sz="3200" b="1" dirty="0" smtClean="0">
              <a:solidFill>
                <a:srgbClr val="003399"/>
              </a:solidFill>
            </a:endParaRPr>
          </a:p>
          <a:p>
            <a:endParaRPr lang="ru-RU" sz="3200" b="1" dirty="0">
              <a:solidFill>
                <a:srgbClr val="003399"/>
              </a:solidFill>
            </a:endParaRPr>
          </a:p>
          <a:p>
            <a:endParaRPr lang="ru-RU" sz="3200" b="1" dirty="0" smtClean="0">
              <a:solidFill>
                <a:srgbClr val="003399"/>
              </a:solidFill>
            </a:endParaRPr>
          </a:p>
          <a:p>
            <a:endParaRPr lang="ru-RU" sz="3200" b="1" dirty="0" smtClean="0">
              <a:solidFill>
                <a:srgbClr val="003399"/>
              </a:solidFill>
            </a:endParaRPr>
          </a:p>
          <a:p>
            <a:endParaRPr lang="ru-RU" sz="3200" b="1" dirty="0" smtClean="0">
              <a:solidFill>
                <a:srgbClr val="003399"/>
              </a:solidFill>
            </a:endParaRPr>
          </a:p>
          <a:p>
            <a:endParaRPr lang="ru-RU" sz="3200" b="1" dirty="0">
              <a:solidFill>
                <a:srgbClr val="00339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57200" y="4221088"/>
            <a:ext cx="7787208" cy="18405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ru-RU" sz="3200" b="1" dirty="0" smtClean="0">
                <a:latin typeface="+mn-lt"/>
              </a:rPr>
              <a:t>Телефон</a:t>
            </a:r>
            <a:r>
              <a:rPr lang="ru-RU" sz="3200" b="1" dirty="0">
                <a:solidFill>
                  <a:srgbClr val="003399"/>
                </a:solidFill>
                <a:latin typeface="+mn-lt"/>
              </a:rPr>
              <a:t>: (3842) 31-15-86;</a:t>
            </a:r>
          </a:p>
          <a:p>
            <a:pPr marL="342900" lvl="0" indent="-228600" eaLnBrk="0" hangingPunct="0">
              <a:spcBef>
                <a:spcPct val="20000"/>
              </a:spcBef>
              <a:buClr>
                <a:schemeClr val="accent1"/>
              </a:buClr>
              <a:buFont typeface="Arial" charset="0"/>
              <a:buChar char="•"/>
              <a:defRPr/>
            </a:pPr>
            <a:r>
              <a:rPr lang="ru-RU" sz="3200" b="1" dirty="0">
                <a:latin typeface="+mn-lt"/>
              </a:rPr>
              <a:t>Электронный адрес кафедры</a:t>
            </a:r>
            <a:r>
              <a:rPr lang="ru-RU" sz="3200" b="1" dirty="0">
                <a:solidFill>
                  <a:srgbClr val="003399"/>
                </a:solidFill>
                <a:latin typeface="+mn-lt"/>
              </a:rPr>
              <a:t>:</a:t>
            </a:r>
            <a:r>
              <a:rPr lang="en-US" sz="3200" b="1" dirty="0">
                <a:solidFill>
                  <a:srgbClr val="003399"/>
                </a:solidFill>
                <a:latin typeface="+mn-lt"/>
              </a:rPr>
              <a:t> </a:t>
            </a:r>
            <a:endParaRPr lang="ru-RU" sz="3200" b="1" dirty="0">
              <a:solidFill>
                <a:srgbClr val="003399"/>
              </a:solidFill>
              <a:latin typeface="+mn-lt"/>
            </a:endParaRPr>
          </a:p>
          <a:p>
            <a:pPr marL="114300" lvl="0" eaLnBrk="0" hangingPunct="0">
              <a:spcBef>
                <a:spcPct val="20000"/>
              </a:spcBef>
              <a:buClr>
                <a:schemeClr val="accent1"/>
              </a:buClr>
              <a:defRPr/>
            </a:pPr>
            <a:r>
              <a:rPr lang="ru-RU" sz="3200" b="1" dirty="0" smtClean="0">
                <a:solidFill>
                  <a:srgbClr val="003399"/>
                </a:solidFill>
                <a:latin typeface="+mn-lt"/>
              </a:rPr>
              <a:t>       </a:t>
            </a:r>
            <a:r>
              <a:rPr lang="en-US" sz="3600" b="1" dirty="0" smtClean="0">
                <a:solidFill>
                  <a:srgbClr val="003399"/>
                </a:solidFill>
                <a:latin typeface="+mn-lt"/>
              </a:rPr>
              <a:t>kpvido@yandex.ru</a:t>
            </a:r>
            <a:endParaRPr lang="ru-RU" sz="3600" b="1" dirty="0">
              <a:solidFill>
                <a:srgbClr val="003399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5704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858" y="260648"/>
            <a:ext cx="8261350" cy="1656184"/>
          </a:xfrm>
        </p:spPr>
        <p:txBody>
          <a:bodyPr/>
          <a:lstStyle/>
          <a:p>
            <a:r>
              <a:rPr lang="ru-RU" b="1" dirty="0" smtClean="0">
                <a:solidFill>
                  <a:srgbClr val="0070C0"/>
                </a:solidFill>
              </a:rPr>
              <a:t>Спасибо за работу!</a:t>
            </a:r>
            <a:endParaRPr lang="ru-RU" b="1" dirty="0">
              <a:solidFill>
                <a:srgbClr val="0070C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44858" y="1628800"/>
            <a:ext cx="8064896" cy="5085184"/>
          </a:xfrm>
        </p:spPr>
        <p:txBody>
          <a:bodyPr/>
          <a:lstStyle/>
          <a:p>
            <a:r>
              <a:rPr lang="ru-RU" sz="3200" b="1" dirty="0" smtClean="0">
                <a:solidFill>
                  <a:srgbClr val="00B050"/>
                </a:solidFill>
              </a:rPr>
              <a:t>Сертификат за посещение постоянно-действующих семинаров на 24 часа, стоимость 50 рублей</a:t>
            </a:r>
          </a:p>
          <a:p>
            <a:r>
              <a:rPr lang="ru-RU" sz="3200" b="1" dirty="0" smtClean="0">
                <a:solidFill>
                  <a:srgbClr val="00B050"/>
                </a:solidFill>
              </a:rPr>
              <a:t>Сертификаты забирать после 22 мая 2017 на кафедре проблем воспитания и дополнительного образования, кабинет 214</a:t>
            </a:r>
          </a:p>
          <a:p>
            <a:r>
              <a:rPr lang="ru-RU" sz="3200" b="1" dirty="0" smtClean="0">
                <a:solidFill>
                  <a:srgbClr val="00B050"/>
                </a:solidFill>
              </a:rPr>
              <a:t>До новых встреч!</a:t>
            </a:r>
            <a:endParaRPr lang="ru-RU" sz="3200" b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51877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F0"/>
                                      </p:to>
                                    </p:animClr>
                                    <p:set>
                                      <p:cBhvr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4088</TotalTime>
  <Words>3087</Words>
  <Application>Microsoft Office PowerPoint</Application>
  <PresentationFormat>Экран (4:3)</PresentationFormat>
  <Paragraphs>376</Paragraphs>
  <Slides>77</Slides>
  <Notes>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77</vt:i4>
      </vt:variant>
    </vt:vector>
  </HeadingPairs>
  <TitlesOfParts>
    <vt:vector size="89" baseType="lpstr">
      <vt:lpstr>Arial</vt:lpstr>
      <vt:lpstr>Arial Black</vt:lpstr>
      <vt:lpstr>Book Antiqua</vt:lpstr>
      <vt:lpstr>Calibri</vt:lpstr>
      <vt:lpstr>Century Gothic</vt:lpstr>
      <vt:lpstr>DejaVu Sans</vt:lpstr>
      <vt:lpstr>Tahoma</vt:lpstr>
      <vt:lpstr>Times New Roman</vt:lpstr>
      <vt:lpstr>Trebuchet MS</vt:lpstr>
      <vt:lpstr>Verdana</vt:lpstr>
      <vt:lpstr>Wingdings</vt:lpstr>
      <vt:lpstr>Аптека</vt:lpstr>
      <vt:lpstr>Презентация PowerPoint</vt:lpstr>
      <vt:lpstr>План образовательных услуг КРИПКиПРО 2016-2017 уч.год</vt:lpstr>
      <vt:lpstr>План семинара</vt:lpstr>
      <vt:lpstr>Методическое сопровождение реализации программы воспитания и социализации обучающихся в направлении формирования экологической культуры обучающихся при получении ООО  </vt:lpstr>
      <vt:lpstr> воспитание (Ст. 2.  Федеральный закон от 29 декабря 2012 г. № 273-ФЗ «Об образовании в Российской Федерации»)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Модели организации работы по формированию экологически целесообразного, здорового и безопасного образа жизни </vt:lpstr>
      <vt:lpstr> Модель обеспечения рациональной организации учебно-воспитательного процесса и образовательной среды </vt:lpstr>
      <vt:lpstr>Модель организации физкультурно-спортивной и оздоровительной работы</vt:lpstr>
      <vt:lpstr> Модель профилактической работы  </vt:lpstr>
      <vt:lpstr> Модель просветительской и методической работы </vt:lpstr>
      <vt:lpstr>Планируемые результаты духовно-нравственного развития, воспитания и социализации обучающихся, формирования экологической культуры, культуры здорового и безопасного образа жизни обучающихся</vt:lpstr>
      <vt:lpstr>Планируемые результаты духовно-нравственного развития, воспитания и социализации обучающихся, формирования экологической культуры, культуры здорового и безопасного образа жизни обучающихся</vt:lpstr>
      <vt:lpstr>Презентация PowerPoint</vt:lpstr>
      <vt:lpstr>Презентация PowerPoint</vt:lpstr>
      <vt:lpstr>Презентация PowerPoint</vt:lpstr>
      <vt:lpstr>главная задача 2017 года</vt:lpstr>
      <vt:lpstr>Презентация PowerPoint</vt:lpstr>
      <vt:lpstr>Презентация PowerPoint</vt:lpstr>
      <vt:lpstr>Внеурочная деятельность</vt:lpstr>
      <vt:lpstr>https://drofa-ventana.ru/</vt:lpstr>
      <vt:lpstr>Методические материалы</vt:lpstr>
      <vt:lpstr>Презентация PowerPoint</vt:lpstr>
      <vt:lpstr>Вебинары https://drofa-ventana.ru/material/sovremennaya-ekologicheskaya-situatsiya-na-baykale-realnost-i-domysly/</vt:lpstr>
      <vt:lpstr>конкурсы</vt:lpstr>
      <vt:lpstr>конкурсы</vt:lpstr>
      <vt:lpstr>конкурсы</vt:lpstr>
      <vt:lpstr>«Областная детская эколого-биологическая станция»</vt:lpstr>
      <vt:lpstr>Экологические тропы</vt:lpstr>
      <vt:lpstr>Всероссийский экологический детский фестиваль «Экодетство»</vt:lpstr>
      <vt:lpstr>Презентация PowerPoint</vt:lpstr>
      <vt:lpstr>КОНКУРСЫ И АКЦИИ</vt:lpstr>
      <vt:lpstr>Конкурс «ЭКОЛОГИЯ ВОДЫ»</vt:lpstr>
      <vt:lpstr>областной конкурс «Семья. Экология. Культура» </vt:lpstr>
      <vt:lpstr>КОНКУРСЫ И АКЦИИ</vt:lpstr>
      <vt:lpstr>Волонтерский отряд 2017 (шорский национальный парк)</vt:lpstr>
      <vt:lpstr>Дни защиты от экологической опасности</vt:lpstr>
      <vt:lpstr>Акция – час земли</vt:lpstr>
      <vt:lpstr>Всероссийский он-лайн урок и КОНКУРС «Вода России»</vt:lpstr>
      <vt:lpstr>Всероссийские ЭКОУРОКИ</vt:lpstr>
      <vt:lpstr>Всероссийские ЭКОУРОКИ</vt:lpstr>
      <vt:lpstr>ЭКОУРОКИ</vt:lpstr>
      <vt:lpstr>Презентация PowerPoint</vt:lpstr>
      <vt:lpstr>ЭКОФЛЭШМОБ «РАЗДЕЛЯЙ С НАМИ»</vt:lpstr>
      <vt:lpstr>Генеральная уборка. Интерактивная карта свалок</vt:lpstr>
      <vt:lpstr>Презентация PowerPoint</vt:lpstr>
      <vt:lpstr>ЭКОЛОГИЧЕСКИЙ ВЕСТНИК КУЗБАССА</vt:lpstr>
      <vt:lpstr>Презентация PowerPoint</vt:lpstr>
      <vt:lpstr>Калькулятор экологического следа</vt:lpstr>
      <vt:lpstr>Презентация PowerPoint</vt:lpstr>
      <vt:lpstr>Водный след</vt:lpstr>
      <vt:lpstr>Презентация PowerPoint</vt:lpstr>
      <vt:lpstr>Из опыта работы образовательных организаций по формированию экологической культуры обучающихся как направления программы воспитания и социализации (ФГОС ООО)  </vt:lpstr>
      <vt:lpstr>  ИЗ ОПЫТА РАБОТЫ  </vt:lpstr>
      <vt:lpstr>  ИЗ ОПЫТА РАБОТЫ  </vt:lpstr>
      <vt:lpstr>  ИЗ ОПЫТА РАБОТЫ  </vt:lpstr>
      <vt:lpstr>  ИЗ ОПЫТА РАБОТЫ  </vt:lpstr>
      <vt:lpstr> ПЯТЬ ЗОЛОТЫХ ПРАВИЛ  экологической культуры человека </vt:lpstr>
      <vt:lpstr>  Анкета обратной связи  Тема семинара: «Формирование экологической культуры как направление программы воспитания и социализации (ФГОС ООО)» Дата:    16 мая 2017 г. </vt:lpstr>
      <vt:lpstr>Проект плана образовательных услуг КРИПКиПРО 2017-2018 уч.год</vt:lpstr>
      <vt:lpstr>контакты</vt:lpstr>
      <vt:lpstr>Спасибо за работу!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Соколова Ирина</dc:creator>
  <cp:lastModifiedBy>k214</cp:lastModifiedBy>
  <cp:revision>387</cp:revision>
  <cp:lastPrinted>2017-04-12T04:16:00Z</cp:lastPrinted>
  <dcterms:created xsi:type="dcterms:W3CDTF">2006-10-10T22:39:32Z</dcterms:created>
  <dcterms:modified xsi:type="dcterms:W3CDTF">2017-05-16T09:09:58Z</dcterms:modified>
</cp:coreProperties>
</file>