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6" r:id="rId5"/>
    <p:sldId id="267" r:id="rId6"/>
    <p:sldId id="268" r:id="rId7"/>
    <p:sldId id="269" r:id="rId8"/>
    <p:sldId id="270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8088A"/>
    <a:srgbClr val="B0AC00"/>
    <a:srgbClr val="FFFF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95E710-9941-4698-A578-3C7EA4D885F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87B804-8376-4C4C-9FC7-8D8D2D46A85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31F09B-F153-4FBD-BE66-16D2A145BA2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351AFE-2FEB-423A-890D-7FAF0200210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50C3C1-3C09-4DEF-BF1A-F95E6A34BC7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59EB48-4F62-4BD4-832B-C95FF65F3C2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420003-EDEA-4B18-AF8D-DE230D4608F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AE3327-E347-466D-B405-0374B1DB04C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4B7C65-CCD9-43E4-A954-8F2E442B215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98969-1C4B-4895-8D04-232EDBB62A9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046B82-46BB-49EE-8F5D-A93E6723FFE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A6A1BE80-7B48-43C5-85BE-15F0AF7F5862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13" Type="http://schemas.openxmlformats.org/officeDocument/2006/relationships/image" Target="../media/image36.jpeg"/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12" Type="http://schemas.openxmlformats.org/officeDocument/2006/relationships/image" Target="../media/image35.jpeg"/><Relationship Id="rId17" Type="http://schemas.openxmlformats.org/officeDocument/2006/relationships/image" Target="../media/image40.jpeg"/><Relationship Id="rId2" Type="http://schemas.openxmlformats.org/officeDocument/2006/relationships/image" Target="../media/image25.jpeg"/><Relationship Id="rId16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11" Type="http://schemas.openxmlformats.org/officeDocument/2006/relationships/image" Target="../media/image34.jpeg"/><Relationship Id="rId5" Type="http://schemas.openxmlformats.org/officeDocument/2006/relationships/image" Target="../media/image28.jpeg"/><Relationship Id="rId15" Type="http://schemas.openxmlformats.org/officeDocument/2006/relationships/image" Target="../media/image38.jpeg"/><Relationship Id="rId10" Type="http://schemas.openxmlformats.org/officeDocument/2006/relationships/image" Target="../media/image33.jpeg"/><Relationship Id="rId4" Type="http://schemas.openxmlformats.org/officeDocument/2006/relationships/image" Target="../media/image27.jpeg"/><Relationship Id="rId9" Type="http://schemas.openxmlformats.org/officeDocument/2006/relationships/image" Target="../media/image32.jpeg"/><Relationship Id="rId14" Type="http://schemas.openxmlformats.org/officeDocument/2006/relationships/image" Target="../media/image37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hyperlink" Target="http://&#1078;&#1077;&#1084;&#1095;&#1091;&#1078;&#1080;&#1085;&#1099;-&#1084;&#1099;&#1089;&#1083;&#1080;.&#1088;&#1092;/%D1%86%D0%B8%D1%82%D0%B0%D1%82%D1%8B/%D0%BF%D0%BE%20%D0%B0%D0%B2%D1%82%D0%BE%D1%80%D0%B0%D0%BC/%D0%92.%20%D0%93.%20%D0%91%D0%B5%D0%BB%D0%B8%D0%BD%D1%81%D0%BA%D0%B8%D0%B9.htm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3568" y="3573016"/>
            <a:ext cx="8208912" cy="2304256"/>
          </a:xfrm>
        </p:spPr>
        <p:txBody>
          <a:bodyPr/>
          <a:lstStyle/>
          <a:p>
            <a:r>
              <a:rPr lang="ru-RU" sz="3200" b="1" dirty="0" smtClean="0">
                <a:solidFill>
                  <a:srgbClr val="C00000"/>
                </a:solidFill>
              </a:rPr>
              <a:t>«Формирование у учащихся устойчивых нравственных идеалов через воспитание потребности </a:t>
            </a:r>
            <a:br>
              <a:rPr lang="ru-RU" sz="3200" b="1" dirty="0" smtClean="0">
                <a:solidFill>
                  <a:srgbClr val="C00000"/>
                </a:solidFill>
              </a:rPr>
            </a:br>
            <a:r>
              <a:rPr lang="ru-RU" sz="3200" b="1" dirty="0" smtClean="0">
                <a:solidFill>
                  <a:srgbClr val="FFC000"/>
                </a:solidFill>
              </a:rPr>
              <a:t>в здоровом образе жизни»</a:t>
            </a:r>
            <a:endParaRPr lang="ru-RU" sz="3200" dirty="0">
              <a:solidFill>
                <a:srgbClr val="FFC000"/>
              </a:solidFill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75656" y="5949280"/>
            <a:ext cx="6400800" cy="532978"/>
          </a:xfrm>
        </p:spPr>
        <p:txBody>
          <a:bodyPr/>
          <a:lstStyle/>
          <a:p>
            <a:r>
              <a:rPr lang="ru-RU" b="1" dirty="0" smtClean="0">
                <a:solidFill>
                  <a:schemeClr val="folHlink"/>
                </a:solidFill>
              </a:rPr>
              <a:t>Педсовет</a:t>
            </a:r>
            <a:endParaRPr lang="ru-RU" b="1" dirty="0">
              <a:solidFill>
                <a:srgbClr val="B0AC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Теоретический семинар</a:t>
            </a:r>
          </a:p>
          <a:p>
            <a:pPr>
              <a:buNone/>
            </a:pPr>
            <a:endParaRPr lang="ru-RU" dirty="0" smtClean="0">
              <a:solidFill>
                <a:schemeClr val="folHlink"/>
              </a:solidFill>
            </a:endParaRPr>
          </a:p>
          <a:p>
            <a:pPr>
              <a:buNone/>
            </a:pPr>
            <a:r>
              <a:rPr lang="ru-RU" dirty="0" smtClean="0">
                <a:solidFill>
                  <a:srgbClr val="FFC000"/>
                </a:solidFill>
              </a:rPr>
              <a:t>«</a:t>
            </a:r>
            <a:r>
              <a:rPr lang="ru-RU" b="1" dirty="0" smtClean="0">
                <a:solidFill>
                  <a:srgbClr val="FFC000"/>
                </a:solidFill>
              </a:rPr>
              <a:t>Формирование системного подхода к решению проблемы охраны здоровья и жизни учащихся</a:t>
            </a:r>
            <a:r>
              <a:rPr lang="ru-RU" dirty="0" smtClean="0">
                <a:solidFill>
                  <a:srgbClr val="FFC000"/>
                </a:solidFill>
              </a:rPr>
              <a:t>»</a:t>
            </a:r>
          </a:p>
          <a:p>
            <a:pPr>
              <a:buNone/>
            </a:pPr>
            <a:endParaRPr lang="ru-RU" dirty="0">
              <a:solidFill>
                <a:schemeClr val="folHlin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>
              <a:solidFill>
                <a:schemeClr val="bg1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Семинар-практикум</a:t>
            </a:r>
          </a:p>
          <a:p>
            <a:pPr>
              <a:buNone/>
            </a:pPr>
            <a:endParaRPr lang="ru-RU" dirty="0">
              <a:solidFill>
                <a:schemeClr val="folHlink"/>
              </a:solidFill>
            </a:endParaRPr>
          </a:p>
          <a:p>
            <a:pPr>
              <a:buNone/>
            </a:pPr>
            <a:r>
              <a:rPr lang="ru-RU" b="1" dirty="0" smtClean="0">
                <a:solidFill>
                  <a:srgbClr val="FFC000"/>
                </a:solidFill>
              </a:rPr>
              <a:t>«Формирование у школьников позитивного отношения к здоровому образу жизни»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Семинар-практикум-2016г.</a:t>
            </a:r>
            <a:endParaRPr lang="ru-RU" dirty="0"/>
          </a:p>
        </p:txBody>
      </p:sp>
      <p:pic>
        <p:nvPicPr>
          <p:cNvPr id="12290" name="Picture 2" descr="C:\windows\system32\config\systemprofile\Desktop\Пед совет январь 2017\фото Семинар по ВР 14.12.17\Сорокина и Пушкарёва\SAM_020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1772816"/>
            <a:ext cx="6034617" cy="4525963"/>
          </a:xfrm>
          <a:prstGeom prst="rect">
            <a:avLst/>
          </a:prstGeom>
          <a:noFill/>
        </p:spPr>
      </p:pic>
      <p:pic>
        <p:nvPicPr>
          <p:cNvPr id="6" name="Picture 2" descr="C:\windows\system32\config\systemprofile\Desktop\Пед совет январь 2017\фото Семинар по ВР 14.12.17\Сорокина и Пушкарёва\SAM_020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99792" y="1772816"/>
            <a:ext cx="3394472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3" descr="C:\windows\system32\config\systemprofile\Desktop\Пед совет январь 2017\фото Семинар по ВР 14.12.17\Сорокина и Пушкарёва\SAM_021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03648" y="1772816"/>
            <a:ext cx="603461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4" descr="C:\windows\system32\config\systemprofile\Desktop\Пед совет январь 2017\фото Семинар по ВР 14.12.17\Сорокина и Пушкарёва\SAM_021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03648" y="1772816"/>
            <a:ext cx="603461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5" descr="C:\windows\system32\config\systemprofile\Desktop\Пед совет январь 2017\фото Семинар по ВР 14.12.17\Сорокина и Пушкарёва\SAM_0216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403648" y="1772816"/>
            <a:ext cx="603461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6" descr="C:\windows\system32\config\systemprofile\Desktop\Пед совет январь 2017\фото Семинар по ВР 14.12.17\Сорокина и Пушкарёва\SAM_0219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403648" y="1772816"/>
            <a:ext cx="603461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7" descr="C:\windows\system32\config\systemprofile\Desktop\Пед совет январь 2017\фото Семинар по ВР 14.12.17\Сорокина и Пушкарёва\SAM_0220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403648" y="1772816"/>
            <a:ext cx="603461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1" dur="2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Семинар-практикум-2016г.</a:t>
            </a:r>
            <a:endParaRPr lang="ru-RU" dirty="0"/>
          </a:p>
        </p:txBody>
      </p:sp>
      <p:pic>
        <p:nvPicPr>
          <p:cNvPr id="13320" name="Picture 8" descr="C:\windows\system32\config\systemprofile\Desktop\Пед совет январь 2017\фото Семинар по ВР 14.12.17\Фокина\20161214_13113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556792"/>
            <a:ext cx="8028665" cy="4525963"/>
          </a:xfrm>
          <a:prstGeom prst="rect">
            <a:avLst/>
          </a:prstGeom>
          <a:noFill/>
        </p:spPr>
      </p:pic>
      <p:pic>
        <p:nvPicPr>
          <p:cNvPr id="17" name="Picture 2" descr="C:\windows\system32\config\systemprofile\Desktop\Пед совет январь 2017\фото Семинар по ВР 14.12.17\Фокина\20161214_13134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1556792"/>
            <a:ext cx="802866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" name="Picture 3" descr="C:\windows\system32\config\systemprofile\Desktop\Пед совет январь 2017\фото Семинар по ВР 14.12.17\Фокина\20161214_13153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1556792"/>
            <a:ext cx="802866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" name="Picture 4" descr="C:\windows\system32\config\systemprofile\Desktop\Пед совет январь 2017\фото Семинар по ВР 14.12.17\Фокина\20161214_13225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1560" y="1556792"/>
            <a:ext cx="802866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" name="Picture 5" descr="C:\windows\system32\config\systemprofile\Desktop\Пед совет январь 2017\фото Семинар по ВР 14.12.17\Фокина\20161214_132259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57667" y="1600200"/>
            <a:ext cx="802866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" name="Picture 6" descr="C:\windows\system32\config\systemprofile\Desktop\Пед совет январь 2017\фото Семинар по ВР 14.12.17\Фокина\20161214_132304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67544" y="1628800"/>
            <a:ext cx="802866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" name="Picture 7" descr="C:\windows\system32\config\systemprofile\Desktop\Пед совет январь 2017\фото Семинар по ВР 14.12.17\Фокина\20161214_132328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95536" y="1628800"/>
            <a:ext cx="802866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Семинар-практикум-2016г.</a:t>
            </a:r>
            <a:endParaRPr lang="ru-RU" dirty="0"/>
          </a:p>
        </p:txBody>
      </p:sp>
      <p:pic>
        <p:nvPicPr>
          <p:cNvPr id="14344" name="Picture 8" descr="C:\windows\system32\config\systemprofile\Desktop\Пед совет январь 2017\фото Семинар по ВР 14.12.17\46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27701" y="1600200"/>
            <a:ext cx="5288598" cy="4525963"/>
          </a:xfrm>
          <a:prstGeom prst="rect">
            <a:avLst/>
          </a:prstGeom>
          <a:noFill/>
        </p:spPr>
      </p:pic>
      <p:pic>
        <p:nvPicPr>
          <p:cNvPr id="17" name="Picture 2" descr="C:\windows\system32\config\systemprofile\Desktop\Пед совет январь 2017\фото Семинар по ВР 14.12.17\46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06221" y="1600200"/>
            <a:ext cx="393155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" name="Picture 3" descr="C:\windows\system32\config\systemprofile\Desktop\Пед совет январь 2017\фото Семинар по ВР 14.12.17\34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72543" y="1600200"/>
            <a:ext cx="6798914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" name="Picture 4" descr="C:\windows\system32\config\systemprofile\Desktop\Пед совет январь 2017\фото Семинар по ВР 14.12.17\186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87624" y="1628800"/>
            <a:ext cx="6798914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" name="Picture 5" descr="C:\windows\system32\config\systemprofile\Desktop\Пед совет январь 2017\фото Семинар по ВР 14.12.17\152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87624" y="1628800"/>
            <a:ext cx="6798914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Семинар-практикум-2016г.</a:t>
            </a:r>
            <a:endParaRPr lang="ru-RU" dirty="0"/>
          </a:p>
        </p:txBody>
      </p:sp>
      <p:pic>
        <p:nvPicPr>
          <p:cNvPr id="15366" name="Picture 6" descr="C:\windows\system32\config\systemprofile\Desktop\Пед совет январь 2017\фото Семинар по ВР 14.12.17\SDC1727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  <p:pic>
        <p:nvPicPr>
          <p:cNvPr id="15" name="Picture 2" descr="C:\windows\system32\config\systemprofile\Desktop\Пед совет январь 2017\фото Семинар по ВР 14.12.17\SDC1727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19672" y="1628800"/>
            <a:ext cx="603461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" name="Picture 3" descr="C:\windows\system32\config\systemprofile\Desktop\Пед совет январь 2017\фото Семинар по ВР 14.12.17\SDC1727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47664" y="1628800"/>
            <a:ext cx="603461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Семинар-практикум-2016г.</a:t>
            </a:r>
            <a:endParaRPr lang="ru-RU" dirty="0"/>
          </a:p>
        </p:txBody>
      </p:sp>
      <p:pic>
        <p:nvPicPr>
          <p:cNvPr id="16388" name="Picture 4" descr="C:\windows\system32\config\systemprofile\Desktop\Пед совет январь 2017\фото Семинар по ВР 14.12.17\Казанцева\DSCN293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  <p:pic>
        <p:nvPicPr>
          <p:cNvPr id="10" name="Picture 2" descr="C:\windows\system32\config\systemprofile\Desktop\Пед совет январь 2017\фото Семинар по ВР 14.12.17\Казанцева\DSCN295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07091" y="1752600"/>
            <a:ext cx="603461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3" descr="C:\windows\system32\config\systemprofile\Desktop\Пед совет январь 2017\фото Семинар по ВР 14.12.17\Казанцева\DSCN295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59491" y="1905000"/>
            <a:ext cx="603461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4" descr="C:\windows\system32\config\systemprofile\Desktop\Пед совет январь 2017\фото Семинар по ВР 14.12.17\Казанцева\DSCN295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11891" y="2057400"/>
            <a:ext cx="603461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5" descr="C:\windows\system32\config\systemprofile\Desktop\Пед совет январь 2017\фото Семинар по ВР 14.12.17\Казанцева\DSCN2956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164291" y="2209800"/>
            <a:ext cx="603461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Picture 6" descr="C:\windows\system32\config\systemprofile\Desktop\Пед совет январь 2017\фото Семинар по ВР 14.12.17\Казанцева\DSCN2960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907704" y="2060848"/>
            <a:ext cx="603461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" name="Picture 7" descr="C:\windows\system32\config\systemprofile\Desktop\Пед совет январь 2017\фото Семинар по ВР 14.12.17\Казанцева\DSCN2969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763688" y="1844824"/>
            <a:ext cx="603461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" name="Picture 8" descr="C:\windows\system32\config\systemprofile\Desktop\Пед совет январь 2017\фото Семинар по ВР 14.12.17\Казанцева\DSCN2984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555776" y="1583946"/>
            <a:ext cx="4248472" cy="4786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" name="Picture 9" descr="C:\windows\system32\config\systemprofile\Desktop\Пед совет январь 2017\фото Семинар по ВР 14.12.17\Казанцева\DSCN2990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691680" y="1772816"/>
            <a:ext cx="603461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" name="Picture 10" descr="C:\windows\system32\config\systemprofile\Desktop\Пед совет январь 2017\фото Семинар по ВР 14.12.17\Казанцева\DSCN2991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619672" y="1772816"/>
            <a:ext cx="603461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" name="Picture 11" descr="C:\windows\system32\config\systemprofile\Desktop\Пед совет январь 2017\фото Семинар по ВР 14.12.17\Казанцева\DSCN2995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619672" y="1772816"/>
            <a:ext cx="603461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" name="Picture 12" descr="C:\windows\system32\config\systemprofile\Desktop\Пед совет январь 2017\фото Семинар по ВР 14.12.17\Казанцева\DSCN3000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547664" y="1772816"/>
            <a:ext cx="603461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" name="Picture 13" descr="C:\windows\system32\config\systemprofile\Desktop\Пед совет январь 2017\фото Семинар по ВР 14.12.17\Казанцева\DSCN3002.JP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547664" y="1772816"/>
            <a:ext cx="603461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" name="Picture 14" descr="C:\windows\system32\config\systemprofile\Desktop\Пед совет январь 2017\фото Семинар по ВР 14.12.17\Казанцева\DSCN3006.JP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547664" y="1628800"/>
            <a:ext cx="603461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" name="Picture 15" descr="C:\windows\system32\config\systemprofile\Desktop\Пед совет январь 2017\фото Семинар по ВР 14.12.17\Казанцева\DSCN3010.JPG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1547664" y="1628800"/>
            <a:ext cx="603461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" name="Picture 16" descr="C:\windows\system32\config\systemprofile\Desktop\Пед совет январь 2017\фото Семинар по ВР 14.12.17\Казанцева\DSCN3011.JPG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539552" y="1340768"/>
            <a:ext cx="7920880" cy="5517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>
              <a:solidFill>
                <a:schemeClr val="bg1"/>
              </a:solidFill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Педсовет</a:t>
            </a:r>
            <a:r>
              <a:rPr lang="ru-RU" dirty="0" smtClean="0">
                <a:solidFill>
                  <a:schemeClr val="folHlink"/>
                </a:solidFill>
              </a:rPr>
              <a:t> </a:t>
            </a:r>
          </a:p>
          <a:p>
            <a:pPr>
              <a:buNone/>
            </a:pPr>
            <a:endParaRPr lang="ru-RU" dirty="0">
              <a:solidFill>
                <a:schemeClr val="folHlink"/>
              </a:solidFill>
            </a:endParaRPr>
          </a:p>
          <a:p>
            <a:pPr>
              <a:buNone/>
            </a:pPr>
            <a:r>
              <a:rPr lang="ru-RU" b="1" dirty="0" smtClean="0">
                <a:solidFill>
                  <a:srgbClr val="C00000"/>
                </a:solidFill>
              </a:rPr>
              <a:t>«Формирование у учащихся устойчивых нравственных идеалов через воспитание потребности в здоровом образе жизни»</a:t>
            </a:r>
            <a:endParaRPr lang="ru-RU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Технология 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воспитательного мероприятия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97152"/>
          </a:xfrm>
        </p:spPr>
        <p:txBody>
          <a:bodyPr/>
          <a:lstStyle/>
          <a:p>
            <a:r>
              <a:rPr lang="ru-RU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Подготовительная часть.</a:t>
            </a:r>
            <a:endParaRPr lang="ru-RU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r>
              <a:rPr lang="ru-RU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определить </a:t>
            </a:r>
            <a:r>
              <a:rPr lang="ru-RU" sz="24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цели</a:t>
            </a:r>
            <a:r>
              <a:rPr lang="ru-RU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и </a:t>
            </a:r>
            <a:r>
              <a:rPr lang="ru-RU" sz="24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задачи</a:t>
            </a:r>
            <a:r>
              <a:rPr lang="ru-RU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мероприятия;</a:t>
            </a:r>
          </a:p>
          <a:p>
            <a:pPr lvl="0"/>
            <a:r>
              <a:rPr lang="ru-RU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выбрать </a:t>
            </a:r>
            <a:r>
              <a:rPr lang="ru-RU" sz="24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форму, методы и приемы </a:t>
            </a:r>
            <a:r>
              <a:rPr lang="ru-RU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 учетом возрастных особенностей воспитанников;</a:t>
            </a:r>
          </a:p>
          <a:p>
            <a:pPr lvl="0"/>
            <a:r>
              <a:rPr lang="ru-RU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продумать вопрос </a:t>
            </a:r>
            <a:r>
              <a:rPr lang="ru-RU" sz="24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оптимальной занятости </a:t>
            </a:r>
            <a:r>
              <a:rPr lang="ru-RU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воспитанников в подготовке и проведении мероприятия, а также </a:t>
            </a:r>
            <a:r>
              <a:rPr lang="ru-RU" sz="24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роль педагога</a:t>
            </a:r>
            <a:r>
              <a:rPr lang="ru-RU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;</a:t>
            </a:r>
          </a:p>
          <a:p>
            <a:pPr lvl="0"/>
            <a:r>
              <a:rPr lang="ru-RU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правильно </a:t>
            </a:r>
            <a:r>
              <a:rPr lang="ru-RU" sz="24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распределить силы и время </a:t>
            </a:r>
            <a:r>
              <a:rPr lang="ru-RU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на подготовку, добиться </a:t>
            </a:r>
            <a:r>
              <a:rPr lang="ru-RU" sz="24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четкости и слаженности </a:t>
            </a:r>
            <a:r>
              <a:rPr lang="ru-RU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 действиях всех участников;</a:t>
            </a:r>
          </a:p>
          <a:p>
            <a:pPr lvl="0"/>
            <a:r>
              <a:rPr lang="ru-RU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определить возможность участия </a:t>
            </a:r>
            <a:r>
              <a:rPr lang="ru-RU" sz="24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родителей</a:t>
            </a:r>
            <a:r>
              <a:rPr lang="ru-RU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других педагогов и специалистов</a:t>
            </a:r>
            <a:r>
              <a:rPr lang="ru-RU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lang="ru-RU" sz="3600" dirty="0">
              <a:solidFill>
                <a:schemeClr val="folHlin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Технология 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воспитательного мероприятия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Организационная часть.</a:t>
            </a:r>
            <a:endParaRPr lang="ru-RU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r>
              <a:rPr lang="ru-RU" sz="2400" b="1" i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Подбор тематического материала </a:t>
            </a:r>
            <a:r>
              <a:rPr lang="ru-RU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– по содержательности и актуальности.</a:t>
            </a:r>
          </a:p>
          <a:p>
            <a:pPr lvl="0"/>
            <a:r>
              <a:rPr lang="ru-RU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Использование </a:t>
            </a:r>
            <a:r>
              <a:rPr lang="ru-RU" sz="2400" b="1" i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простых и сложных средств</a:t>
            </a:r>
            <a:r>
              <a:rPr lang="ru-RU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lvl="0"/>
            <a:r>
              <a:rPr lang="ru-RU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Построение логической </a:t>
            </a:r>
            <a:r>
              <a:rPr lang="ru-RU" sz="2400" b="1" i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последовательности</a:t>
            </a:r>
            <a:r>
              <a:rPr lang="ru-RU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хода и логической </a:t>
            </a:r>
            <a:r>
              <a:rPr lang="ru-RU" sz="2400" b="1" i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завершенности</a:t>
            </a:r>
            <a:r>
              <a:rPr lang="ru-RU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в соответствии с поставленной целью мероприятия.</a:t>
            </a:r>
          </a:p>
          <a:p>
            <a:pPr lvl="0"/>
            <a:r>
              <a:rPr lang="ru-RU" sz="2400" b="1" i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Выравнивание и просчет по продолжительности </a:t>
            </a:r>
            <a:r>
              <a:rPr lang="ru-RU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мероприятия в соответствии с возрастом воспитанников, местом проведения.</a:t>
            </a:r>
          </a:p>
          <a:p>
            <a:endParaRPr lang="ru-RU" dirty="0">
              <a:solidFill>
                <a:schemeClr val="folHlin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Технология 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воспитательного мероприятия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1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Основная часть.</a:t>
            </a:r>
            <a:endParaRPr lang="ru-RU" dirty="0">
              <a:solidFill>
                <a:srgbClr val="FF0000"/>
              </a:solidFill>
              <a:latin typeface="+mn-lt"/>
              <a:ea typeface="+mn-ea"/>
              <a:cs typeface="+mn-cs"/>
            </a:endParaRPr>
          </a:p>
          <a:p>
            <a:pPr lvl="0"/>
            <a:r>
              <a:rPr lang="ru-RU" sz="2400" dirty="0">
                <a:solidFill>
                  <a:srgbClr val="FFFF00"/>
                </a:solidFill>
                <a:latin typeface="+mn-lt"/>
                <a:ea typeface="+mn-ea"/>
                <a:cs typeface="+mn-cs"/>
              </a:rPr>
              <a:t>В ней должны отражаться </a:t>
            </a:r>
            <a:r>
              <a:rPr lang="ru-RU" sz="2400" b="1" dirty="0">
                <a:solidFill>
                  <a:srgbClr val="FFFF00"/>
                </a:solidFill>
                <a:latin typeface="+mn-lt"/>
                <a:ea typeface="+mn-ea"/>
                <a:cs typeface="+mn-cs"/>
              </a:rPr>
              <a:t>современные воспитательные технологии</a:t>
            </a:r>
            <a:r>
              <a:rPr lang="ru-RU" sz="2400" dirty="0">
                <a:solidFill>
                  <a:srgbClr val="FFFF00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lvl="0"/>
            <a:r>
              <a:rPr lang="ru-RU" sz="2400" dirty="0">
                <a:solidFill>
                  <a:srgbClr val="FFFF00"/>
                </a:solidFill>
                <a:latin typeface="+mn-lt"/>
                <a:ea typeface="+mn-ea"/>
                <a:cs typeface="+mn-cs"/>
              </a:rPr>
              <a:t>Формироваться на современном этапе </a:t>
            </a:r>
            <a:r>
              <a:rPr lang="ru-RU" sz="2400" b="1" dirty="0">
                <a:solidFill>
                  <a:srgbClr val="FFFF00"/>
                </a:solidFill>
                <a:latin typeface="+mn-lt"/>
                <a:ea typeface="+mn-ea"/>
                <a:cs typeface="+mn-cs"/>
              </a:rPr>
              <a:t>принципы </a:t>
            </a:r>
            <a:r>
              <a:rPr lang="ru-RU" sz="2400" dirty="0">
                <a:solidFill>
                  <a:srgbClr val="FFFF00"/>
                </a:solidFill>
                <a:latin typeface="+mn-lt"/>
                <a:ea typeface="+mn-ea"/>
                <a:cs typeface="+mn-cs"/>
              </a:rPr>
              <a:t>воспитания (индивидуальности, доступности, результативности).</a:t>
            </a:r>
          </a:p>
          <a:p>
            <a:pPr lvl="0"/>
            <a:r>
              <a:rPr lang="ru-RU" sz="2400" dirty="0">
                <a:solidFill>
                  <a:srgbClr val="FFFF00"/>
                </a:solidFill>
                <a:latin typeface="+mn-lt"/>
                <a:ea typeface="+mn-ea"/>
                <a:cs typeface="+mn-cs"/>
              </a:rPr>
              <a:t>Использоваться </a:t>
            </a:r>
            <a:r>
              <a:rPr lang="ru-RU" sz="2400" b="1" dirty="0">
                <a:solidFill>
                  <a:srgbClr val="FFFF00"/>
                </a:solidFill>
                <a:latin typeface="+mn-lt"/>
                <a:ea typeface="+mn-ea"/>
                <a:cs typeface="+mn-cs"/>
              </a:rPr>
              <a:t>дифференцированные и интегрированные </a:t>
            </a:r>
            <a:r>
              <a:rPr lang="ru-RU" sz="2400" dirty="0">
                <a:solidFill>
                  <a:srgbClr val="FFFF00"/>
                </a:solidFill>
                <a:latin typeface="+mn-lt"/>
                <a:ea typeface="+mn-ea"/>
                <a:cs typeface="+mn-cs"/>
              </a:rPr>
              <a:t>воспитательные подходы.</a:t>
            </a:r>
          </a:p>
          <a:p>
            <a:pPr lvl="0"/>
            <a:r>
              <a:rPr lang="ru-RU" sz="2400" dirty="0">
                <a:solidFill>
                  <a:srgbClr val="FFFF00"/>
                </a:solidFill>
                <a:latin typeface="+mn-lt"/>
                <a:ea typeface="+mn-ea"/>
                <a:cs typeface="+mn-cs"/>
              </a:rPr>
              <a:t>Выделяться элементы </a:t>
            </a:r>
            <a:r>
              <a:rPr lang="ru-RU" sz="2400" b="1" dirty="0">
                <a:solidFill>
                  <a:srgbClr val="FFFF00"/>
                </a:solidFill>
                <a:latin typeface="+mn-lt"/>
                <a:ea typeface="+mn-ea"/>
                <a:cs typeface="+mn-cs"/>
              </a:rPr>
              <a:t>неожиданности, «изюминки» </a:t>
            </a:r>
            <a:r>
              <a:rPr lang="ru-RU" sz="2400" dirty="0">
                <a:solidFill>
                  <a:srgbClr val="FFFF00"/>
                </a:solidFill>
                <a:latin typeface="+mn-lt"/>
                <a:ea typeface="+mn-ea"/>
                <a:cs typeface="+mn-cs"/>
              </a:rPr>
              <a:t>мероприятия.</a:t>
            </a:r>
          </a:p>
          <a:p>
            <a:endParaRPr lang="ru-RU" dirty="0">
              <a:solidFill>
                <a:schemeClr val="folHlin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Технология 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воспитательного мероприятия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1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Основная часть.</a:t>
            </a:r>
            <a:endParaRPr lang="ru-RU" dirty="0">
              <a:solidFill>
                <a:srgbClr val="FF0000"/>
              </a:solidFill>
              <a:latin typeface="+mn-lt"/>
              <a:ea typeface="+mn-ea"/>
              <a:cs typeface="+mn-cs"/>
            </a:endParaRPr>
          </a:p>
          <a:p>
            <a:pPr lvl="0"/>
            <a:r>
              <a:rPr lang="ru-RU" sz="2400" dirty="0" smtClean="0">
                <a:solidFill>
                  <a:srgbClr val="FFFF00"/>
                </a:solidFill>
                <a:latin typeface="+mn-lt"/>
                <a:ea typeface="+mn-ea"/>
                <a:cs typeface="+mn-cs"/>
              </a:rPr>
              <a:t>Применяться </a:t>
            </a:r>
            <a:r>
              <a:rPr lang="ru-RU" sz="2400" b="1" dirty="0">
                <a:solidFill>
                  <a:srgbClr val="FFFF00"/>
                </a:solidFill>
                <a:latin typeface="+mn-lt"/>
                <a:ea typeface="+mn-ea"/>
                <a:cs typeface="+mn-cs"/>
              </a:rPr>
              <a:t>разнообразие и творческий</a:t>
            </a:r>
            <a:r>
              <a:rPr lang="ru-RU" sz="2400" dirty="0">
                <a:solidFill>
                  <a:srgbClr val="FFFF00"/>
                </a:solidFill>
                <a:latin typeface="+mn-lt"/>
                <a:ea typeface="+mn-ea"/>
                <a:cs typeface="+mn-cs"/>
              </a:rPr>
              <a:t> характер мероприятия.</a:t>
            </a:r>
          </a:p>
          <a:p>
            <a:pPr lvl="0"/>
            <a:r>
              <a:rPr lang="ru-RU" sz="2400" dirty="0">
                <a:solidFill>
                  <a:srgbClr val="FFFF00"/>
                </a:solidFill>
                <a:latin typeface="+mn-lt"/>
                <a:ea typeface="+mn-ea"/>
                <a:cs typeface="+mn-cs"/>
              </a:rPr>
              <a:t>Учитываться как </a:t>
            </a:r>
            <a:r>
              <a:rPr lang="ru-RU" sz="2400" b="1" dirty="0">
                <a:solidFill>
                  <a:srgbClr val="FFFF00"/>
                </a:solidFill>
                <a:latin typeface="+mn-lt"/>
                <a:ea typeface="+mn-ea"/>
                <a:cs typeface="+mn-cs"/>
              </a:rPr>
              <a:t>переизбыток</a:t>
            </a:r>
            <a:r>
              <a:rPr lang="ru-RU" sz="2400" dirty="0">
                <a:solidFill>
                  <a:srgbClr val="FFFF00"/>
                </a:solidFill>
                <a:latin typeface="+mn-lt"/>
                <a:ea typeface="+mn-ea"/>
                <a:cs typeface="+mn-cs"/>
              </a:rPr>
              <a:t>, так и </a:t>
            </a:r>
            <a:r>
              <a:rPr lang="ru-RU" sz="2400" b="1" dirty="0">
                <a:solidFill>
                  <a:srgbClr val="FFFF00"/>
                </a:solidFill>
                <a:latin typeface="+mn-lt"/>
                <a:ea typeface="+mn-ea"/>
                <a:cs typeface="+mn-cs"/>
              </a:rPr>
              <a:t>недостаток</a:t>
            </a:r>
            <a:r>
              <a:rPr lang="ru-RU" sz="2400" dirty="0">
                <a:solidFill>
                  <a:srgbClr val="FFFF00"/>
                </a:solidFill>
                <a:latin typeface="+mn-lt"/>
                <a:ea typeface="+mn-ea"/>
                <a:cs typeface="+mn-cs"/>
              </a:rPr>
              <a:t> информации для восприятия обучающимися содержания мероприятия, которое должно быть доступно для детей в соответствии с их возрастом.</a:t>
            </a:r>
          </a:p>
          <a:p>
            <a:endParaRPr lang="ru-RU" dirty="0">
              <a:solidFill>
                <a:schemeClr val="folHlin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Технология 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воспитательного мероприятия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1" dirty="0">
                <a:solidFill>
                  <a:srgbClr val="FFFF00"/>
                </a:solidFill>
                <a:latin typeface="+mn-lt"/>
                <a:ea typeface="+mn-ea"/>
                <a:cs typeface="+mn-cs"/>
              </a:rPr>
              <a:t>Заключительная часть.</a:t>
            </a:r>
            <a:endParaRPr lang="ru-RU" dirty="0">
              <a:solidFill>
                <a:srgbClr val="FFFF00"/>
              </a:solidFill>
              <a:latin typeface="+mn-lt"/>
              <a:ea typeface="+mn-ea"/>
              <a:cs typeface="+mn-cs"/>
            </a:endParaRPr>
          </a:p>
          <a:p>
            <a:pPr lvl="0"/>
            <a:r>
              <a:rPr lang="ru-RU" sz="2400" dirty="0" smtClean="0">
                <a:solidFill>
                  <a:srgbClr val="C00000"/>
                </a:solidFill>
                <a:latin typeface="+mn-lt"/>
                <a:ea typeface="+mn-ea"/>
                <a:cs typeface="+mn-cs"/>
              </a:rPr>
              <a:t>Подведение </a:t>
            </a:r>
            <a:r>
              <a:rPr lang="ru-RU" sz="2400" dirty="0">
                <a:solidFill>
                  <a:srgbClr val="C00000"/>
                </a:solidFill>
                <a:latin typeface="+mn-lt"/>
                <a:ea typeface="+mn-ea"/>
                <a:cs typeface="+mn-cs"/>
              </a:rPr>
              <a:t>общих </a:t>
            </a:r>
            <a:r>
              <a:rPr lang="ru-RU" sz="2400" b="1" dirty="0">
                <a:solidFill>
                  <a:srgbClr val="C00000"/>
                </a:solidFill>
                <a:latin typeface="+mn-lt"/>
                <a:ea typeface="+mn-ea"/>
                <a:cs typeface="+mn-cs"/>
              </a:rPr>
              <a:t>итогов</a:t>
            </a:r>
            <a:r>
              <a:rPr lang="ru-RU" sz="2400" dirty="0">
                <a:solidFill>
                  <a:srgbClr val="C00000"/>
                </a:solidFill>
                <a:latin typeface="+mn-lt"/>
                <a:ea typeface="+mn-ea"/>
                <a:cs typeface="+mn-cs"/>
              </a:rPr>
              <a:t> и определение </a:t>
            </a:r>
            <a:r>
              <a:rPr lang="ru-RU" sz="2400" b="1" dirty="0">
                <a:solidFill>
                  <a:srgbClr val="C00000"/>
                </a:solidFill>
                <a:latin typeface="+mn-lt"/>
                <a:ea typeface="+mn-ea"/>
                <a:cs typeface="+mn-cs"/>
              </a:rPr>
              <a:t>перспектив</a:t>
            </a:r>
            <a:r>
              <a:rPr lang="ru-RU" sz="2400" dirty="0">
                <a:solidFill>
                  <a:srgbClr val="C00000"/>
                </a:solidFill>
                <a:latin typeface="+mn-lt"/>
                <a:ea typeface="+mn-ea"/>
                <a:cs typeface="+mn-cs"/>
              </a:rPr>
              <a:t> на будущее.</a:t>
            </a:r>
          </a:p>
          <a:p>
            <a:pPr lvl="0"/>
            <a:r>
              <a:rPr lang="ru-RU" sz="2400" dirty="0">
                <a:solidFill>
                  <a:srgbClr val="C00000"/>
                </a:solidFill>
                <a:latin typeface="+mn-lt"/>
                <a:ea typeface="+mn-ea"/>
                <a:cs typeface="+mn-cs"/>
              </a:rPr>
              <a:t>На этом этапе мероприятия важно создать </a:t>
            </a:r>
            <a:r>
              <a:rPr lang="ru-RU" sz="2400" b="1" dirty="0">
                <a:solidFill>
                  <a:srgbClr val="C00000"/>
                </a:solidFill>
                <a:latin typeface="+mn-lt"/>
                <a:ea typeface="+mn-ea"/>
                <a:cs typeface="+mn-cs"/>
              </a:rPr>
              <a:t>ситуацию успеха для каждого</a:t>
            </a:r>
            <a:r>
              <a:rPr lang="ru-RU" sz="2400" dirty="0">
                <a:solidFill>
                  <a:srgbClr val="C00000"/>
                </a:solidFill>
                <a:latin typeface="+mn-lt"/>
                <a:ea typeface="+mn-ea"/>
                <a:cs typeface="+mn-cs"/>
              </a:rPr>
              <a:t> ребенка и психологического климата в детском объединении.</a:t>
            </a:r>
          </a:p>
          <a:p>
            <a:pPr lvl="0"/>
            <a:r>
              <a:rPr lang="ru-RU" sz="2400" dirty="0">
                <a:solidFill>
                  <a:srgbClr val="C00000"/>
                </a:solidFill>
                <a:latin typeface="+mn-lt"/>
                <a:ea typeface="+mn-ea"/>
                <a:cs typeface="+mn-cs"/>
              </a:rPr>
              <a:t>Обязателен этап </a:t>
            </a:r>
            <a:r>
              <a:rPr lang="ru-RU" sz="2400" b="1" dirty="0">
                <a:solidFill>
                  <a:srgbClr val="C00000"/>
                </a:solidFill>
                <a:latin typeface="+mn-lt"/>
                <a:ea typeface="+mn-ea"/>
                <a:cs typeface="+mn-cs"/>
              </a:rPr>
              <a:t>рефлексии</a:t>
            </a:r>
            <a:r>
              <a:rPr lang="ru-RU" sz="2400" dirty="0">
                <a:solidFill>
                  <a:srgbClr val="C00000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endParaRPr lang="ru-RU" dirty="0">
              <a:solidFill>
                <a:schemeClr val="folHlin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628800"/>
          </a:xfrm>
        </p:spPr>
        <p:txBody>
          <a:bodyPr/>
          <a:lstStyle/>
          <a:p>
            <a:r>
              <a:rPr lang="ru-RU" sz="3200" b="1" dirty="0" smtClean="0">
                <a:solidFill>
                  <a:schemeClr val="bg1">
                    <a:lumMod val="95000"/>
                  </a:schemeClr>
                </a:solidFill>
              </a:rPr>
              <a:t>Воспитание — великое дело</a:t>
            </a:r>
            <a:r>
              <a:rPr lang="ru-RU" sz="3200" b="1" dirty="0" smtClean="0">
                <a:solidFill>
                  <a:schemeClr val="bg1">
                    <a:lumMod val="95000"/>
                  </a:schemeClr>
                </a:solidFill>
              </a:rPr>
              <a:t>:</a:t>
            </a:r>
            <a:br>
              <a:rPr lang="ru-RU" sz="3200" b="1" dirty="0" smtClean="0">
                <a:solidFill>
                  <a:schemeClr val="bg1">
                    <a:lumMod val="95000"/>
                  </a:schemeClr>
                </a:solidFill>
              </a:rPr>
            </a:br>
            <a:r>
              <a:rPr lang="ru-RU" sz="3200" b="1" dirty="0" smtClean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ru-RU" sz="3200" b="1" dirty="0" smtClean="0">
                <a:solidFill>
                  <a:schemeClr val="bg1">
                    <a:lumMod val="95000"/>
                  </a:schemeClr>
                </a:solidFill>
              </a:rPr>
              <a:t>им решается участь человека</a:t>
            </a:r>
            <a:r>
              <a:rPr lang="ru-RU" sz="3200" b="1" dirty="0" smtClean="0">
                <a:solidFill>
                  <a:schemeClr val="bg1">
                    <a:lumMod val="95000"/>
                  </a:schemeClr>
                </a:solidFill>
              </a:rPr>
              <a:t>.</a:t>
            </a:r>
            <a:r>
              <a:rPr lang="ru-RU" sz="2800" b="1" dirty="0" smtClean="0">
                <a:solidFill>
                  <a:schemeClr val="bg1">
                    <a:lumMod val="95000"/>
                  </a:schemeClr>
                </a:solidFill>
              </a:rPr>
              <a:t/>
            </a:r>
            <a:br>
              <a:rPr lang="ru-RU" sz="2800" b="1" dirty="0" smtClean="0">
                <a:solidFill>
                  <a:schemeClr val="bg1">
                    <a:lumMod val="95000"/>
                  </a:schemeClr>
                </a:solidFill>
              </a:rPr>
            </a:br>
            <a:r>
              <a:rPr lang="ru-RU" sz="2800" b="1" u="sng" dirty="0" smtClean="0">
                <a:solidFill>
                  <a:schemeClr val="bg1">
                    <a:lumMod val="95000"/>
                  </a:schemeClr>
                </a:solidFill>
                <a:hlinkClick r:id="rId2"/>
              </a:rPr>
              <a:t>В</a:t>
            </a:r>
            <a:r>
              <a:rPr lang="ru-RU" sz="2800" b="1" u="sng" dirty="0" smtClean="0">
                <a:solidFill>
                  <a:schemeClr val="bg1">
                    <a:lumMod val="95000"/>
                  </a:schemeClr>
                </a:solidFill>
                <a:hlinkClick r:id="rId2"/>
              </a:rPr>
              <a:t>. Г. Белинский</a:t>
            </a:r>
            <a:endParaRPr lang="ru-RU" sz="28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dirty="0">
              <a:solidFill>
                <a:schemeClr val="folHlink"/>
              </a:solidFill>
            </a:endParaRPr>
          </a:p>
        </p:txBody>
      </p:sp>
      <p:pic>
        <p:nvPicPr>
          <p:cNvPr id="1026" name="Picture 2" descr="C:\Windows\System32\config\systemprofile\Desktop\image2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628800"/>
            <a:ext cx="8136904" cy="46672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Контакт">
  <a:themeElements>
    <a:clrScheme name="Общение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бщение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бщение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бщение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бщение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бщение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бщение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бщение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бщение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бщение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бщение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бщение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бщение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бщение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Контакт</Template>
  <TotalTime>116</TotalTime>
  <Words>295</Words>
  <Application>Microsoft Office PowerPoint</Application>
  <PresentationFormat>Экран (4:3)</PresentationFormat>
  <Paragraphs>45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Контакт</vt:lpstr>
      <vt:lpstr>«Формирование у учащихся устойчивых нравственных идеалов через воспитание потребности  в здоровом образе жизни»</vt:lpstr>
      <vt:lpstr>Слайд 2</vt:lpstr>
      <vt:lpstr>Слайд 3</vt:lpstr>
      <vt:lpstr>Семинар-практикум-2016г.</vt:lpstr>
      <vt:lpstr>Семинар-практикум-2016г.</vt:lpstr>
      <vt:lpstr>Семинар-практикум-2016г.</vt:lpstr>
      <vt:lpstr>Семинар-практикум-2016г.</vt:lpstr>
      <vt:lpstr>Семинар-практикум-2016г.</vt:lpstr>
      <vt:lpstr>Слайд 9</vt:lpstr>
      <vt:lpstr>Технология  воспитательного мероприятия</vt:lpstr>
      <vt:lpstr>Технология  воспитательного мероприятия</vt:lpstr>
      <vt:lpstr>Технология  воспитательного мероприятия</vt:lpstr>
      <vt:lpstr>Технология  воспитательного мероприятия</vt:lpstr>
      <vt:lpstr>Технология  воспитательного мероприятия</vt:lpstr>
      <vt:lpstr>Воспитание — великое дело:  им решается участь человека. В. Г. Белинский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казанцева</dc:creator>
  <cp:lastModifiedBy>казанцева</cp:lastModifiedBy>
  <cp:revision>15</cp:revision>
  <dcterms:created xsi:type="dcterms:W3CDTF">2017-01-09T04:38:55Z</dcterms:created>
  <dcterms:modified xsi:type="dcterms:W3CDTF">2017-03-17T03:44:57Z</dcterms:modified>
</cp:coreProperties>
</file>