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66" r:id="rId4"/>
    <p:sldId id="276" r:id="rId5"/>
    <p:sldId id="277" r:id="rId6"/>
    <p:sldId id="278" r:id="rId7"/>
    <p:sldId id="279" r:id="rId8"/>
    <p:sldId id="267" r:id="rId9"/>
    <p:sldId id="281" r:id="rId10"/>
    <p:sldId id="282" r:id="rId11"/>
    <p:sldId id="268" r:id="rId12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7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0DB0-08BC-47DF-98C6-194BBDFC1CEF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8AB1-5D35-480F-B060-E00508C26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020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0DB0-08BC-47DF-98C6-194BBDFC1CEF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8AB1-5D35-480F-B060-E00508C26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726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0DB0-08BC-47DF-98C6-194BBDFC1CEF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8AB1-5D35-480F-B060-E00508C26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148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0DB0-08BC-47DF-98C6-194BBDFC1CEF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8AB1-5D35-480F-B060-E00508C26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065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0DB0-08BC-47DF-98C6-194BBDFC1CEF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8AB1-5D35-480F-B060-E00508C26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714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0DB0-08BC-47DF-98C6-194BBDFC1CEF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8AB1-5D35-480F-B060-E00508C26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187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0DB0-08BC-47DF-98C6-194BBDFC1CEF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8AB1-5D35-480F-B060-E00508C26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668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0DB0-08BC-47DF-98C6-194BBDFC1CEF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8AB1-5D35-480F-B060-E00508C26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41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0DB0-08BC-47DF-98C6-194BBDFC1CEF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8AB1-5D35-480F-B060-E00508C26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926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0DB0-08BC-47DF-98C6-194BBDFC1CEF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8AB1-5D35-480F-B060-E00508C26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780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A0DB0-08BC-47DF-98C6-194BBDFC1CEF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8AB1-5D35-480F-B060-E00508C26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840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A0DB0-08BC-47DF-98C6-194BBDFC1CEF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D8AB1-5D35-480F-B060-E00508C26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785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newipk.kuz-edu.ru/files/must/REESTR%2007%2009%2020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ipk.kuz-edu.ru/index.php?option=com_content&amp;view=article&amp;id=3424:2011-10-24-08-59-15&amp;catid=70:2011-01-27-06-37-14&amp;Itemid=81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3551" y="4388781"/>
            <a:ext cx="2161032" cy="151790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7800" y="673982"/>
            <a:ext cx="9652000" cy="4834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800" b="1" i="1" dirty="0" smtClean="0">
                <a:latin typeface="Bahnschrift SemiBold" panose="020B0502040204020203" pitchFamily="34" charset="0"/>
              </a:rPr>
              <a:t>«</a:t>
            </a:r>
            <a:r>
              <a:rPr lang="ru-RU" sz="4800" b="1" dirty="0"/>
              <a:t>Результаты общественно-профессиональной экспертизы программ воспитания общеобразовательных организаций Кемеровской области</a:t>
            </a:r>
            <a:r>
              <a:rPr lang="ru-RU" sz="4800" b="1" i="1" dirty="0" smtClean="0">
                <a:latin typeface="Bahnschrift SemiBold" panose="020B0502040204020203" pitchFamily="34" charset="0"/>
              </a:rPr>
              <a:t>»</a:t>
            </a:r>
            <a:endParaRPr lang="ru-RU" sz="48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46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23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3551" y="4388781"/>
            <a:ext cx="2161032" cy="1517904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236483" y="544009"/>
            <a:ext cx="9626600" cy="48852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В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соответствии с приказом Департамента образования и науки Кемеровской области № 556 «О проведении апробации примерной программы воспитания», Приложением 2. «План проведения пилотной апробации примерной программы воспитания»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в рамках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научно-методического сопровождения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апробации примерной программы воспитания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с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10 по 30 августа в Кемерово на базе </a:t>
            </a:r>
            <a:r>
              <a:rPr lang="ru-RU" sz="2400" dirty="0" err="1">
                <a:solidFill>
                  <a:schemeClr val="accent5">
                    <a:lumMod val="50000"/>
                  </a:schemeClr>
                </a:solidFill>
              </a:rPr>
              <a:t>КРИПКиПРО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 прошла общественно-профессиональная экспертиза программ воспитания общеобразовательных организаций.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85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3551" y="4388781"/>
            <a:ext cx="2161032" cy="1517904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6747647" y="1337215"/>
            <a:ext cx="5391807" cy="263569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400" b="1" dirty="0"/>
              <a:t>программы на экспертизу представили 201 общеобразовательная организация из 15 территорий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6193100"/>
              </p:ext>
            </p:extLst>
          </p:nvPr>
        </p:nvGraphicFramePr>
        <p:xfrm>
          <a:off x="651960" y="417376"/>
          <a:ext cx="5626968" cy="6023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4680"/>
                <a:gridCol w="2592288"/>
              </a:tblGrid>
              <a:tr h="460648">
                <a:tc>
                  <a:txBody>
                    <a:bodyPr/>
                    <a:lstStyle/>
                    <a:p>
                      <a:r>
                        <a:rPr lang="ru-RU" dirty="0" smtClean="0"/>
                        <a:t>Территория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программ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Кемеровский район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66 </a:t>
                      </a:r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Прокопьевский</a:t>
                      </a: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район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Ленинск-Кузнецкий район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Новокузнецкий район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Яйский</a:t>
                      </a: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район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Беловский</a:t>
                      </a: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район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Юргинский</a:t>
                      </a: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район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Мариинский район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Ижморский</a:t>
                      </a: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район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Крапивинский район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Полысаевский</a:t>
                      </a: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район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Промышленовский</a:t>
                      </a: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район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Топкинский</a:t>
                      </a: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район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Междуреченский район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Гурьевский</a:t>
                      </a: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район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496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3551" y="4388781"/>
            <a:ext cx="2161032" cy="1517904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412822" y="236482"/>
            <a:ext cx="9172618" cy="44616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5">
                    <a:lumMod val="50000"/>
                  </a:schemeClr>
                </a:solidFill>
              </a:rPr>
              <a:t>Программы проверяли 8 экспертов, в связи с чем, каждая программа была проверена не менее, чем тремя экспертами.</a:t>
            </a:r>
          </a:p>
          <a:p>
            <a:pPr algn="ctr"/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Picture 2" descr="https://tmt72.ru/wp-content/uploads/2017/09/workshop_facilitation_course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445" y="3326216"/>
            <a:ext cx="2580469" cy="2580469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srgbClr val="007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7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3551" y="4388781"/>
            <a:ext cx="2161032" cy="1517904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412822" y="236481"/>
            <a:ext cx="9172618" cy="567020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accent5">
                    <a:lumMod val="50000"/>
                  </a:schemeClr>
                </a:solidFill>
              </a:rPr>
              <a:t>Экспертизу успешно прошли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75 программ.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</a:rPr>
              <a:t>Проходной балл был определен – 16 баллов. </a:t>
            </a:r>
            <a:endParaRPr lang="ru-RU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ru-RU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Все эти программы вошли в реестр программ, прошедших общественно-профессиональную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экспертизу.</a:t>
            </a:r>
          </a:p>
          <a:p>
            <a:pPr algn="ctr"/>
            <a:endParaRPr lang="ru-RU" sz="2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Ссылка на реестр на сайте </a:t>
            </a:r>
            <a:r>
              <a:rPr lang="ru-RU" sz="2400" dirty="0" err="1" smtClean="0">
                <a:solidFill>
                  <a:schemeClr val="accent5">
                    <a:lumMod val="50000"/>
                  </a:schemeClr>
                </a:solidFill>
              </a:rPr>
              <a:t>КРИПКиПРО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: </a:t>
            </a:r>
            <a:r>
              <a:rPr lang="en-US" sz="2400" dirty="0" smtClean="0">
                <a:hlinkClick r:id="rId4"/>
              </a:rPr>
              <a:t>https</a:t>
            </a:r>
            <a:r>
              <a:rPr lang="en-US" sz="2400" dirty="0">
                <a:hlinkClick r:id="rId4"/>
              </a:rPr>
              <a:t>://</a:t>
            </a:r>
            <a:r>
              <a:rPr lang="en-US" sz="2400" dirty="0" smtClean="0">
                <a:hlinkClick r:id="rId4"/>
              </a:rPr>
              <a:t>newipk.kuz-edu.ru/files/must/REESTR%2007%2009%2020.pdf</a:t>
            </a:r>
            <a:endParaRPr lang="ru-RU" sz="2400" dirty="0" smtClean="0"/>
          </a:p>
          <a:p>
            <a:pPr algn="just"/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Программы воспитания начинаются с </a:t>
            </a:r>
            <a:r>
              <a:rPr lang="ru-RU" sz="3600" b="1" dirty="0" smtClean="0">
                <a:solidFill>
                  <a:schemeClr val="accent5">
                    <a:lumMod val="50000"/>
                  </a:schemeClr>
                </a:solidFill>
              </a:rPr>
              <a:t>1284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номера!</a:t>
            </a:r>
          </a:p>
          <a:p>
            <a:pPr algn="just"/>
            <a:endParaRPr lang="ru-RU" sz="2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Также результаты экспертизы с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баллами!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 выложены на странице кафедры проблем воспитания и дополнительного образования в разделе «Методические материалы» (Методическая копилка)</a:t>
            </a:r>
          </a:p>
          <a:p>
            <a:pPr algn="just"/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9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3551" y="4388781"/>
            <a:ext cx="2161032" cy="1517904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412822" y="236481"/>
            <a:ext cx="9172618" cy="641656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dirty="0">
                <a:solidFill>
                  <a:schemeClr val="accent5">
                    <a:lumMod val="50000"/>
                  </a:schemeClr>
                </a:solidFill>
              </a:rPr>
              <a:t>Э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кспертами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</a:rPr>
              <a:t>в качестве лучших выделены 33 программы воспитания общеобразовательных организаций, набравшие 18-20 баллов. </a:t>
            </a:r>
            <a:endParaRPr lang="ru-RU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ru-RU" sz="2800" dirty="0">
                <a:solidFill>
                  <a:schemeClr val="accent5">
                    <a:lumMod val="50000"/>
                  </a:schemeClr>
                </a:solidFill>
              </a:rPr>
              <a:t>В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 качестве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</a:rPr>
              <a:t>образца для начинающих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разработку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</a:rPr>
              <a:t>5 программ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воспитания выставлены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</a:rPr>
              <a:t>на сайте </a:t>
            </a:r>
            <a:r>
              <a:rPr lang="ru-RU" sz="2800" dirty="0" err="1">
                <a:solidFill>
                  <a:schemeClr val="accent5">
                    <a:lumMod val="50000"/>
                  </a:schemeClr>
                </a:solidFill>
              </a:rPr>
              <a:t>КРИПКиПРО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</a:rPr>
              <a:t> на странице кафедры проблем воспитания и дополнительного образования во вкладке «Методические материалы, Методическая копилка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».</a:t>
            </a:r>
          </a:p>
          <a:p>
            <a:pPr algn="just"/>
            <a:endParaRPr lang="ru-RU" sz="28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Ссылка:</a:t>
            </a:r>
            <a:r>
              <a:rPr lang="en-US" sz="2400" dirty="0" smtClean="0">
                <a:hlinkClick r:id="rId4"/>
              </a:rPr>
              <a:t>https</a:t>
            </a:r>
            <a:r>
              <a:rPr lang="en-US" sz="2400" dirty="0">
                <a:hlinkClick r:id="rId4"/>
              </a:rPr>
              <a:t>://ipk.kuz-edu.ru/index.php?option=com_content&amp;view=article&amp;id=3424:2011-10-24-08-59-15&amp;catid=70:2011-01-27-06-37-14&amp;Itemid=812</a:t>
            </a:r>
            <a:endParaRPr lang="ru-RU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747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3551" y="4388781"/>
            <a:ext cx="2161032" cy="1517904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7535918" y="378372"/>
            <a:ext cx="3618916" cy="32239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Наилучшие программы воспитания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представили следующие общеобразовательные организации: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4522691"/>
              </p:ext>
            </p:extLst>
          </p:nvPr>
        </p:nvGraphicFramePr>
        <p:xfrm>
          <a:off x="449949" y="204956"/>
          <a:ext cx="6837075" cy="63424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74455"/>
                <a:gridCol w="2462620"/>
              </a:tblGrid>
              <a:tr h="2046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Общеобразовательная организация, представившая программу воспитания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Баллы по результатам прохождения общественно-профессиональной экспертизы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72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МАОУ «СОШ № 85», г. Кемерово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72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МБОУ «</a:t>
                      </a:r>
                      <a:r>
                        <a:rPr lang="ru-RU" sz="1400" dirty="0" err="1">
                          <a:effectLst/>
                        </a:rPr>
                        <a:t>Ягуновская</a:t>
                      </a:r>
                      <a:r>
                        <a:rPr lang="ru-RU" sz="1400" dirty="0">
                          <a:effectLst/>
                        </a:rPr>
                        <a:t> СОШ», г. Кемерово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72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МБОУ «СОШ № 35», г. Осинники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72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МБОУ «ООШ № 16», Киселёвский ГО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72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МБОУ «СОШ № 96», г. Кемерово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72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МБОУ «СОШ № 40», Кемерово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72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МБОУ «СОШ № 55», Кемерово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72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МАОУ "СОШ № 2" Калтан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72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МБ НОУ «Гимназия № 62», г. Кемерово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19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72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МБОУ «Школа № 14», г. Прокопьевск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872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МАОУ «СОШ № 14», г Кемерово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018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3551" y="4388781"/>
            <a:ext cx="2161032" cy="1517904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71967" y="520261"/>
            <a:ext cx="9371583" cy="61012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аиболее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слабые места при разработке программ воспитания:</a:t>
            </a:r>
          </a:p>
          <a:p>
            <a:pPr lvl="0"/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1. Наличие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и обоснованность способов проведения самоанализа воспитательной деятельности и соответствие их критериям самоанализа, заявленным в примерной программе воспитания</a:t>
            </a:r>
          </a:p>
          <a:p>
            <a:pPr lvl="0"/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2. Соответствие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плана воспитательной работы общеобразовательной организации содержанию модулей программы воспитания (виды, формы и содержание деятельности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).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  <a:p>
            <a:pPr lvl="0"/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3. Качество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оформления программ воспитания.</a:t>
            </a:r>
          </a:p>
          <a:p>
            <a:endParaRPr lang="ru-RU" sz="2000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Н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аиболее частые ошибки:</a:t>
            </a:r>
            <a:endParaRPr lang="ru-RU" sz="2400" b="1" dirty="0">
              <a:solidFill>
                <a:schemeClr val="accent5">
                  <a:lumMod val="50000"/>
                </a:schemeClr>
              </a:solidFill>
            </a:endParaRPr>
          </a:p>
          <a:p>
            <a:pPr lvl="0"/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- План-сетка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представлен не по уровням или вообще отсутствует</a:t>
            </a:r>
          </a:p>
          <a:p>
            <a:pPr lvl="0"/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- Цель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и задачи не соответствуют требованиям конструктора Примерной программы воспитания</a:t>
            </a:r>
          </a:p>
          <a:p>
            <a:pPr lvl="0"/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- Перепутаны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вариативные и инвариантные модули.  Отсюда несоответствие поставленных задач с содержанием модулей.</a:t>
            </a:r>
          </a:p>
        </p:txBody>
      </p:sp>
    </p:spTree>
    <p:extLst>
      <p:ext uri="{BB962C8B-B14F-4D97-AF65-F5344CB8AC3E}">
        <p14:creationId xmlns:p14="http://schemas.microsoft.com/office/powerpoint/2010/main" val="246725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3551" y="4388781"/>
            <a:ext cx="2161032" cy="1517904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364066" y="240650"/>
            <a:ext cx="7590367" cy="51826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Общее Заключение экспертов: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2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</a:rPr>
              <a:t>при </a:t>
            </a:r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разработке программы воспитания у школ возникает множество проблем и ошибок. Программы, разработанные на втором этапе апробации требуют доработки, в связи с этим необходимо проведение обучающих семинаров, консультаций или какого-то курса написания программы для заместителей директоров по воспитательной работе в общеобразовательных организациях. </a:t>
            </a:r>
          </a:p>
          <a:p>
            <a:r>
              <a:rPr lang="ru-RU" sz="2400" dirty="0">
                <a:solidFill>
                  <a:schemeClr val="accent5">
                    <a:lumMod val="50000"/>
                  </a:schemeClr>
                </a:solidFill>
              </a:rPr>
              <a:t> </a:t>
            </a:r>
          </a:p>
        </p:txBody>
      </p:sp>
      <p:pic>
        <p:nvPicPr>
          <p:cNvPr id="2052" name="Picture 4" descr="http://900igr.net/up/datai/247157/0006-021-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433" y="1545308"/>
            <a:ext cx="3105679" cy="2071488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srgbClr val="0070C0">
                <a:alpha val="9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98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3551" y="4388781"/>
            <a:ext cx="2161032" cy="1517904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71968" y="409903"/>
            <a:ext cx="7882466" cy="62116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- 12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образовательных мероприятий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(5 семинаров, 6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вебинаров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, 1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митап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) – представлены в плане «Образовательных услуг»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</a:rPr>
              <a:t>КРИПКиПРО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,</a:t>
            </a:r>
          </a:p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- 2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заезда (Кемерово, Киселевск) на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обучение по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дополнительной профессиональной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программе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повышения квалификации «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Управление воспитательной деятельностью в общеобразовательной организации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» (объёмом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120 часов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) для заместителей руководителей общеобразовательных организаций по воспитательной работе (примерно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42 человека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),</a:t>
            </a:r>
          </a:p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- практико-ориентированные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, проектировочные семинары по разработке программ воспитания.</a:t>
            </a:r>
          </a:p>
          <a:p>
            <a:pPr algn="ctr"/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Ждем ваших заявок! </a:t>
            </a:r>
          </a:p>
        </p:txBody>
      </p:sp>
      <p:pic>
        <p:nvPicPr>
          <p:cNvPr id="2052" name="Picture 4" descr="http://900igr.net/up/datai/247157/0006-021-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433" y="1545308"/>
            <a:ext cx="3105679" cy="2071488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srgbClr val="0070C0">
                <a:alpha val="9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836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3551" y="4388781"/>
            <a:ext cx="2161032" cy="151790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758965" y="2771368"/>
            <a:ext cx="61129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latin typeface="Book Antiqua" panose="0204060205030503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47291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</TotalTime>
  <Words>617</Words>
  <Application>Microsoft Office PowerPoint</Application>
  <PresentationFormat>Широкоэкранный</PresentationFormat>
  <Paragraphs>90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Bahnschrift SemiBold</vt:lpstr>
      <vt:lpstr>Book Antiqua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k214</cp:lastModifiedBy>
  <cp:revision>40</cp:revision>
  <cp:lastPrinted>2020-08-13T08:37:01Z</cp:lastPrinted>
  <dcterms:created xsi:type="dcterms:W3CDTF">2020-08-12T08:26:13Z</dcterms:created>
  <dcterms:modified xsi:type="dcterms:W3CDTF">2020-09-14T11:26:25Z</dcterms:modified>
</cp:coreProperties>
</file>