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2" r:id="rId3"/>
    <p:sldId id="281" r:id="rId4"/>
    <p:sldId id="280" r:id="rId5"/>
    <p:sldId id="271" r:id="rId6"/>
    <p:sldId id="276" r:id="rId7"/>
    <p:sldId id="275" r:id="rId8"/>
    <p:sldId id="261" r:id="rId9"/>
    <p:sldId id="274" r:id="rId10"/>
    <p:sldId id="272" r:id="rId11"/>
    <p:sldId id="283" r:id="rId12"/>
    <p:sldId id="264" r:id="rId13"/>
    <p:sldId id="279" r:id="rId14"/>
    <p:sldId id="27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87" d="100"/>
          <a:sy n="87" d="100"/>
        </p:scale>
        <p:origin x="151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32-pol.my1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3"/>
          <p:cNvSpPr/>
          <p:nvPr/>
        </p:nvSpPr>
        <p:spPr>
          <a:xfrm>
            <a:off x="1475656" y="260648"/>
            <a:ext cx="7668344" cy="1168088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4"/>
          <p:cNvSpPr txBox="1"/>
          <p:nvPr/>
        </p:nvSpPr>
        <p:spPr>
          <a:xfrm>
            <a:off x="1835696" y="404664"/>
            <a:ext cx="7308304" cy="753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Yu Gothic UI"/>
                <a:cs typeface="Yu Gothic UI"/>
              </a:rPr>
              <a:t>Воспитательная среда школы, функционирующей в неблагоприятных  социальных условиях</a:t>
            </a:r>
            <a:endParaRPr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Yu Gothic UI"/>
              <a:cs typeface="Yu Gothic UI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C:\Users\RadomskajaNI\Pictures\Школа зимой\Школа зимой\IMG_04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643050"/>
            <a:ext cx="5643602" cy="3762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bject 14"/>
          <p:cNvSpPr txBox="1"/>
          <p:nvPr/>
        </p:nvSpPr>
        <p:spPr>
          <a:xfrm>
            <a:off x="1071538" y="5715016"/>
            <a:ext cx="7308304" cy="10252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Yu Gothic UI"/>
                <a:cs typeface="Yu Gothic UI"/>
              </a:rPr>
              <a:t>Муниципальное бюджетное общеобразовательное учреждение «Основная общеобразовательная школа № 32»</a:t>
            </a:r>
          </a:p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Yu Gothic UI"/>
                <a:cs typeface="Yu Gothic UI"/>
              </a:rPr>
              <a:t>Г. Полысаево, п. Красногорский, ул. </a:t>
            </a:r>
            <a:r>
              <a:rPr lang="ru-RU" sz="1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Yu Gothic UI"/>
                <a:cs typeface="Yu Gothic UI"/>
              </a:rPr>
              <a:t>Карбышева</a:t>
            </a:r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Yu Gothic UI"/>
                <a:cs typeface="Yu Gothic UI"/>
              </a:rPr>
              <a:t>, 1</a:t>
            </a:r>
          </a:p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en-US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Yu Gothic UI"/>
                <a:cs typeface="Yu Gothic UI"/>
                <a:hlinkClick r:id="rId3"/>
              </a:rPr>
              <a:t>http://school32-pol.my1.ru</a:t>
            </a:r>
            <a:r>
              <a:rPr lang="ru-RU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Yu Gothic UI"/>
                <a:cs typeface="Yu Gothic UI"/>
              </a:rPr>
              <a:t> </a:t>
            </a:r>
            <a:endParaRPr sz="1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Yu Gothic UI"/>
              <a:cs typeface="Yu Gothic UI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7"/>
          <p:cNvSpPr/>
          <p:nvPr/>
        </p:nvSpPr>
        <p:spPr>
          <a:xfrm rot="5400000">
            <a:off x="8109903" y="144463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8"/>
          <p:cNvSpPr/>
          <p:nvPr/>
        </p:nvSpPr>
        <p:spPr>
          <a:xfrm rot="5400000">
            <a:off x="7707146" y="-326834"/>
            <a:ext cx="435228" cy="1088896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0034" y="714356"/>
            <a:ext cx="8143932" cy="55707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Воспитательная среда - это совокупность природных и социально-бытовых условий, в которых протекает жизнедеятельность ребенка и становление его как личности.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Воспитательная среда(пространство) –  это среда обитания школьника, благоприятная для формирования у ребенка положительных качеств;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прежде всего, это ближайшее окружение, т.е. люди, с которыми он ежедневно общается: члены семьи, школьный, классный коллектив, учителя, воспитатели и т.д.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Шмырева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Н.А.,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Губанова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М.И.,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Крецан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З.В.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Педагогические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системы: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научные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основы,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управление,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перспективы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развития. -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Кемерово,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2002.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С.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A52A2A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98)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MedvedevaEA\Desktop\2017-09-27\IMG_4884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19545">
            <a:off x="809954" y="1220931"/>
            <a:ext cx="3321867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ject 13"/>
          <p:cNvSpPr/>
          <p:nvPr/>
        </p:nvSpPr>
        <p:spPr>
          <a:xfrm>
            <a:off x="1475656" y="260648"/>
            <a:ext cx="7668344" cy="720080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4"/>
          <p:cNvSpPr txBox="1"/>
          <p:nvPr/>
        </p:nvSpPr>
        <p:spPr>
          <a:xfrm>
            <a:off x="1835696" y="404664"/>
            <a:ext cx="7308304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Yu Gothic UI"/>
                <a:cs typeface="Yu Gothic UI"/>
              </a:rPr>
              <a:t>Воспитательная среда МБОУ «Школа № 32»</a:t>
            </a:r>
            <a:endParaRPr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Yu Gothic UI"/>
              <a:cs typeface="Yu Gothic UI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2" descr="C:\Users\RadomskajaNI\Downloads\4W9dFRGYYyY.jpg"/>
          <p:cNvPicPr>
            <a:picLocks noChangeAspect="1" noChangeArrowheads="1"/>
          </p:cNvPicPr>
          <p:nvPr/>
        </p:nvPicPr>
        <p:blipFill>
          <a:blip r:embed="rId3"/>
          <a:srcRect t="5208" r="32562" b="15178"/>
          <a:stretch>
            <a:fillRect/>
          </a:stretch>
        </p:blipFill>
        <p:spPr bwMode="auto">
          <a:xfrm rot="21384486">
            <a:off x="863428" y="3952456"/>
            <a:ext cx="3108032" cy="257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8" descr="C:\Users\RadomskajaNI\Pictures\Уроки добра\975b35a9-82bf-4af8-acde-f0dbb005f09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278125">
            <a:off x="5104474" y="1214109"/>
            <a:ext cx="3160707" cy="2369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5" descr="Z:\_\Фотографии школы\Встреча в музее 17 марта\DSCN1157.JPG"/>
          <p:cNvPicPr>
            <a:picLocks noChangeAspect="1" noChangeArrowheads="1"/>
          </p:cNvPicPr>
          <p:nvPr/>
        </p:nvPicPr>
        <p:blipFill>
          <a:blip r:embed="rId5"/>
          <a:srcRect t="8455"/>
          <a:stretch>
            <a:fillRect/>
          </a:stretch>
        </p:blipFill>
        <p:spPr bwMode="auto">
          <a:xfrm rot="310124">
            <a:off x="4947844" y="4073195"/>
            <a:ext cx="3307436" cy="2386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3"/>
          <p:cNvSpPr/>
          <p:nvPr/>
        </p:nvSpPr>
        <p:spPr>
          <a:xfrm>
            <a:off x="1475656" y="260648"/>
            <a:ext cx="7668344" cy="720080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4"/>
          <p:cNvSpPr txBox="1"/>
          <p:nvPr/>
        </p:nvSpPr>
        <p:spPr>
          <a:xfrm>
            <a:off x="1835696" y="404664"/>
            <a:ext cx="7308304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Yu Gothic UI"/>
                <a:cs typeface="Yu Gothic UI"/>
              </a:rPr>
              <a:t>Предметно-пространственное окружение школы</a:t>
            </a:r>
            <a:endParaRPr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Yu Gothic UI"/>
              <a:cs typeface="Yu Gothic UI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1" name="Picture 1" descr="C:\Users\RadomskajaNI\Pictures\Фото юбилей\Диджетл\Ф 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3857432" cy="2571768"/>
          </a:xfrm>
          <a:prstGeom prst="rect">
            <a:avLst/>
          </a:prstGeom>
          <a:noFill/>
        </p:spPr>
      </p:pic>
      <p:pic>
        <p:nvPicPr>
          <p:cNvPr id="5122" name="Picture 2" descr="C:\Users\RadomskajaNI\Pictures\Акция Приседайте на здоровье 11.09.19\lAqXw1HWsC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4286256"/>
            <a:ext cx="3143272" cy="2357454"/>
          </a:xfrm>
          <a:prstGeom prst="rect">
            <a:avLst/>
          </a:prstGeom>
          <a:noFill/>
        </p:spPr>
      </p:pic>
      <p:pic>
        <p:nvPicPr>
          <p:cNvPr id="10" name="Picture 2" descr="Z:\_\открытие музея\IMG_26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428736"/>
            <a:ext cx="3857652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RadomskajaNI\Pictures\фото обелиска и школы сентябрь 2019\mxHTlnfFWa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4286256"/>
            <a:ext cx="3167042" cy="237528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214282" y="3214686"/>
            <a:ext cx="25202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ОБРАЗОВАТЕЛЬНЫЕ </a:t>
            </a:r>
            <a:br>
              <a:rPr lang="ru-RU" dirty="0" smtClean="0"/>
            </a:br>
            <a:r>
              <a:rPr lang="ru-RU" dirty="0" smtClean="0"/>
              <a:t>ПРОГРАММЫ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85720" y="4429132"/>
            <a:ext cx="25202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ИНФОРМАЦИОННАЯ </a:t>
            </a:r>
            <a:br>
              <a:rPr lang="ru-RU" dirty="0" smtClean="0"/>
            </a:br>
            <a:r>
              <a:rPr lang="ru-RU" dirty="0" smtClean="0"/>
              <a:t>КАМПАНИЯ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282" y="2071678"/>
            <a:ext cx="25202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ШКОЛЬНЫЕ СОБЫТИЯ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5720" y="5715016"/>
            <a:ext cx="259228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МОТИВАЦИЯ</a:t>
            </a:r>
            <a:br>
              <a:rPr lang="ru-RU" dirty="0" smtClean="0"/>
            </a:br>
            <a:r>
              <a:rPr lang="ru-RU" dirty="0" smtClean="0"/>
              <a:t>ДОБРОВОЛЬЦЕВ</a:t>
            </a:r>
            <a:endParaRPr lang="ru-RU" dirty="0"/>
          </a:p>
        </p:txBody>
      </p:sp>
      <p:pic>
        <p:nvPicPr>
          <p:cNvPr id="1026" name="Picture 2" descr="C:\Users\MedvedevaEA\Pictures\Акция Щедрый вторник\DSCN2899.JPG"/>
          <p:cNvPicPr>
            <a:picLocks noChangeAspect="1" noChangeArrowheads="1"/>
          </p:cNvPicPr>
          <p:nvPr/>
        </p:nvPicPr>
        <p:blipFill>
          <a:blip r:embed="rId2" cstate="print">
            <a:lum contrast="8000"/>
          </a:blip>
          <a:srcRect/>
          <a:stretch>
            <a:fillRect/>
          </a:stretch>
        </p:blipFill>
        <p:spPr bwMode="auto">
          <a:xfrm>
            <a:off x="2915816" y="2348880"/>
            <a:ext cx="6012160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1285852" y="642918"/>
            <a:ext cx="579678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b="1" dirty="0" smtClean="0">
                <a:solidFill>
                  <a:srgbClr val="C00000"/>
                </a:solidFill>
                <a:latin typeface="Comic Sans MS" pitchFamily="66" charset="0"/>
              </a:rPr>
              <a:t>Добровольчество 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Comic Sans MS" pitchFamily="66" charset="0"/>
              </a:rPr>
              <a:t>через всю школьную жизнь</a:t>
            </a:r>
            <a:endParaRPr lang="ru-RU" sz="32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23" name="object 27"/>
          <p:cNvSpPr/>
          <p:nvPr/>
        </p:nvSpPr>
        <p:spPr>
          <a:xfrm rot="5400000">
            <a:off x="8109903" y="144463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8"/>
          <p:cNvSpPr/>
          <p:nvPr/>
        </p:nvSpPr>
        <p:spPr>
          <a:xfrm rot="5400000">
            <a:off x="7707146" y="-326834"/>
            <a:ext cx="435228" cy="1088896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3"/>
          <p:cNvSpPr/>
          <p:nvPr/>
        </p:nvSpPr>
        <p:spPr>
          <a:xfrm>
            <a:off x="3491880" y="260648"/>
            <a:ext cx="5652120" cy="576064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4"/>
          <p:cNvSpPr txBox="1"/>
          <p:nvPr/>
        </p:nvSpPr>
        <p:spPr>
          <a:xfrm>
            <a:off x="3851920" y="332656"/>
            <a:ext cx="5292080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b="1" spc="-120" dirty="0" smtClean="0">
                <a:solidFill>
                  <a:srgbClr val="FFFFFF"/>
                </a:solidFill>
                <a:latin typeface="Yu Gothic UI"/>
                <a:cs typeface="Yu Gothic UI"/>
              </a:rPr>
              <a:t>ОБРАЗОВАТЕЛЬНЫЕ ПРОГРАММЫ</a:t>
            </a:r>
            <a:endParaRPr sz="2400" dirty="0">
              <a:latin typeface="Yu Gothic UI"/>
              <a:cs typeface="Yu Gothic UI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2" descr="C:\Users\Настя\Desktop\3qHE6iGTrG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71546"/>
            <a:ext cx="3905596" cy="2929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 l="3125" t="12500" r="25521" b="10000"/>
          <a:stretch>
            <a:fillRect/>
          </a:stretch>
        </p:blipFill>
        <p:spPr bwMode="auto">
          <a:xfrm>
            <a:off x="5143504" y="1285860"/>
            <a:ext cx="3472786" cy="235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 l="5729" t="23333" r="16667" b="22500"/>
          <a:stretch>
            <a:fillRect/>
          </a:stretch>
        </p:blipFill>
        <p:spPr bwMode="auto">
          <a:xfrm>
            <a:off x="3189382" y="4286256"/>
            <a:ext cx="5240238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3"/>
          <p:cNvSpPr/>
          <p:nvPr/>
        </p:nvSpPr>
        <p:spPr>
          <a:xfrm>
            <a:off x="3491880" y="260648"/>
            <a:ext cx="5652120" cy="576064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4"/>
          <p:cNvSpPr txBox="1"/>
          <p:nvPr/>
        </p:nvSpPr>
        <p:spPr>
          <a:xfrm>
            <a:off x="3851920" y="332656"/>
            <a:ext cx="5292080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b="1" spc="-120" dirty="0" smtClean="0">
                <a:solidFill>
                  <a:srgbClr val="FFFFFF"/>
                </a:solidFill>
                <a:latin typeface="Yu Gothic UI"/>
                <a:cs typeface="Yu Gothic UI"/>
              </a:rPr>
              <a:t>ОБРАЗОВАТЕЛЬНЫЕ ПРОГРАММЫ</a:t>
            </a:r>
            <a:endParaRPr sz="2400" dirty="0">
              <a:latin typeface="Yu Gothic UI"/>
              <a:cs typeface="Yu Gothic UI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70" name="Picture 2" descr="https://sun9-40.userapi.com/fJ6GYzGHBmRmzfNohdpaRFs3AXqPsstYP1jZcg/5iQdcWch-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500306"/>
            <a:ext cx="4000527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5" descr="C:\Users\Настя\Desktop\для мамы\IMG_03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4357694"/>
            <a:ext cx="3358551" cy="2238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C:\Users\Настя\Desktop\для мамы\cfad19b3-d4b3-4500-8545-465e32fe5bad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428736"/>
            <a:ext cx="3238522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Настя\Desktop\3X0gag2DbqQ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28802"/>
            <a:ext cx="4123899" cy="3092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object 13"/>
          <p:cNvSpPr/>
          <p:nvPr/>
        </p:nvSpPr>
        <p:spPr>
          <a:xfrm>
            <a:off x="3491880" y="260648"/>
            <a:ext cx="5652120" cy="576064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4"/>
          <p:cNvSpPr txBox="1"/>
          <p:nvPr/>
        </p:nvSpPr>
        <p:spPr>
          <a:xfrm>
            <a:off x="3851920" y="332656"/>
            <a:ext cx="5292080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b="1" spc="-120" dirty="0" smtClean="0">
                <a:solidFill>
                  <a:srgbClr val="FFFFFF"/>
                </a:solidFill>
                <a:latin typeface="Yu Gothic UI"/>
                <a:cs typeface="Yu Gothic UI"/>
              </a:rPr>
              <a:t>ОБРАЗОВАТЕЛЬНЫЕ ПРОГРАММЫ</a:t>
            </a:r>
            <a:endParaRPr sz="2400" dirty="0">
              <a:latin typeface="Yu Gothic UI"/>
              <a:cs typeface="Yu Gothic UI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5" descr="C:\Users\ПК\Pictures\2oOkGPZmqG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071678"/>
            <a:ext cx="3998022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928662" y="5214950"/>
            <a:ext cx="3275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Учительско-родительский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клуб «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СемьЯ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5357826"/>
            <a:ext cx="3275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Совет отцов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3"/>
          <p:cNvSpPr/>
          <p:nvPr/>
        </p:nvSpPr>
        <p:spPr>
          <a:xfrm>
            <a:off x="3491880" y="260648"/>
            <a:ext cx="5652120" cy="576064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4"/>
          <p:cNvSpPr txBox="1"/>
          <p:nvPr/>
        </p:nvSpPr>
        <p:spPr>
          <a:xfrm>
            <a:off x="4211960" y="332656"/>
            <a:ext cx="4015692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b="1" spc="-120" dirty="0" smtClean="0">
                <a:solidFill>
                  <a:srgbClr val="FFFFFF"/>
                </a:solidFill>
                <a:latin typeface="Yu Gothic UI"/>
                <a:cs typeface="Yu Gothic UI"/>
              </a:rPr>
              <a:t>ШКОЛЬНЫЕ СОБЫТИЯ</a:t>
            </a:r>
            <a:endParaRPr sz="2400" dirty="0">
              <a:latin typeface="Yu Gothic UI"/>
              <a:cs typeface="Yu Gothic UI"/>
            </a:endParaRPr>
          </a:p>
        </p:txBody>
      </p:sp>
      <p:sp>
        <p:nvSpPr>
          <p:cNvPr id="6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 l="52142" t="77158" b="2"/>
          <a:stretch>
            <a:fillRect/>
          </a:stretch>
        </p:blipFill>
        <p:spPr bwMode="auto">
          <a:xfrm>
            <a:off x="642909" y="1000108"/>
            <a:ext cx="3846913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928662" y="3786190"/>
            <a:ext cx="3275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Форум добровольцев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" name="Picture 1" descr="D:\субботник\DSCF28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643182"/>
            <a:ext cx="3814746" cy="2861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857752" y="5643578"/>
            <a:ext cx="3490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Субботник «Наряд для тополя»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43608" y="548680"/>
            <a:ext cx="56436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Добровольческий отряд «Открытые сердца»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77" name="AutoShape 5" descr="http://relax72.ru/storage/news/1000x1000/azd6cyulapfkdcmjfjnsgfe8zxjaf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1" name="Picture 1" descr="C:\Users\Настя\Downloads\PC0505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643446"/>
            <a:ext cx="2190765" cy="16430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6215082"/>
            <a:ext cx="2880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Уборка снега на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детской площадке  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6143644"/>
            <a:ext cx="3786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Игровая программа для воспитанников школы-интерната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MedvedevaEA\Downloads\lw_bn6aw35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643446"/>
            <a:ext cx="2116800" cy="1587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1" name="Picture 3" descr="C:\Users\MedvedevaEA\Pictures\Акция рождество для всех\DSCN30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4643446"/>
            <a:ext cx="2114247" cy="15856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5715008" y="6143644"/>
            <a:ext cx="3786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Новогодняя игровая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программа для дошколят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3" name="Picture 5" descr="C:\Users\MedvedevaEA\Downloads\bfo4L_sNBz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2571744"/>
            <a:ext cx="2065124" cy="15488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6072198" y="4071943"/>
            <a:ext cx="2880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Акция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«Новый год в вам идет»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Настя\Downloads\фото\фото\P11502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564904"/>
            <a:ext cx="2160240" cy="16201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0" y="4149080"/>
            <a:ext cx="3275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Акция «Дом без одиночества»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9" name="Picture 3" descr="C:\Users\Настя\Downloads\DSC_308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3" y="2564904"/>
            <a:ext cx="2382659" cy="158417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987824" y="4149080"/>
            <a:ext cx="3275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Акция «Рука помощи»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9" name="Picture 17" descr="C:\Users\Настя\Downloads\z7AY7L90DD8.jpg"/>
          <p:cNvPicPr>
            <a:picLocks noChangeAspect="1" noChangeArrowheads="1"/>
          </p:cNvPicPr>
          <p:nvPr/>
        </p:nvPicPr>
        <p:blipFill>
          <a:blip r:embed="rId8" cstate="print"/>
          <a:srcRect t="11384"/>
          <a:stretch>
            <a:fillRect/>
          </a:stretch>
        </p:blipFill>
        <p:spPr bwMode="auto">
          <a:xfrm>
            <a:off x="7092280" y="188640"/>
            <a:ext cx="1782865" cy="2010783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2339752" y="1700808"/>
            <a:ext cx="43748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</a:rPr>
              <a:t>«Быть там, где мы нужны!»</a:t>
            </a:r>
            <a:endParaRPr lang="ru-RU" sz="2400" dirty="0"/>
          </a:p>
        </p:txBody>
      </p:sp>
      <p:sp>
        <p:nvSpPr>
          <p:cNvPr id="22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3"/>
          <p:cNvSpPr/>
          <p:nvPr/>
        </p:nvSpPr>
        <p:spPr>
          <a:xfrm>
            <a:off x="3491880" y="214290"/>
            <a:ext cx="5652120" cy="576064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4"/>
          <p:cNvSpPr txBox="1"/>
          <p:nvPr/>
        </p:nvSpPr>
        <p:spPr>
          <a:xfrm>
            <a:off x="3786182" y="285728"/>
            <a:ext cx="5040560" cy="4456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Yu Gothic UI"/>
                <a:cs typeface="Yu Gothic UI"/>
              </a:rPr>
              <a:t>Вместе, а не вместо</a:t>
            </a:r>
            <a:endParaRPr sz="2800" b="1" dirty="0">
              <a:solidFill>
                <a:schemeClr val="bg1"/>
              </a:solidFill>
              <a:latin typeface="Yu Gothic UI"/>
              <a:cs typeface="Yu Gothic UI"/>
            </a:endParaRPr>
          </a:p>
        </p:txBody>
      </p:sp>
      <p:sp>
        <p:nvSpPr>
          <p:cNvPr id="6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3" descr="C:\Users\Настя\Desktop\4Q5J-yFVRP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5625" b="14583"/>
          <a:stretch>
            <a:fillRect/>
          </a:stretch>
        </p:blipFill>
        <p:spPr bwMode="auto">
          <a:xfrm>
            <a:off x="214282" y="2000240"/>
            <a:ext cx="4139920" cy="3143272"/>
          </a:xfrm>
          <a:prstGeom prst="rect">
            <a:avLst/>
          </a:prstGeom>
          <a:noFill/>
        </p:spPr>
      </p:pic>
      <p:pic>
        <p:nvPicPr>
          <p:cNvPr id="10" name="Picture 1" descr="C:\Users\RadomskajaNI\Pictures\Чистые игры 6.06.2019\6SRYM2m60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00240"/>
            <a:ext cx="4286279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Настя\Desktop\Lm9ZMzU85G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3911231" cy="5214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RadomskajaNI\Pictures\День посадки деревьев 14.09.2019\aabb4812-b5a6-47a1-9595-e0ddae272aa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052736"/>
            <a:ext cx="3857653" cy="5143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3"/>
          <p:cNvSpPr/>
          <p:nvPr/>
        </p:nvSpPr>
        <p:spPr>
          <a:xfrm>
            <a:off x="3491880" y="260648"/>
            <a:ext cx="5652120" cy="576064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4"/>
          <p:cNvSpPr txBox="1"/>
          <p:nvPr/>
        </p:nvSpPr>
        <p:spPr>
          <a:xfrm>
            <a:off x="3923928" y="332656"/>
            <a:ext cx="4519748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b="1" spc="-120" dirty="0" smtClean="0">
                <a:solidFill>
                  <a:srgbClr val="FFFFFF"/>
                </a:solidFill>
                <a:latin typeface="Yu Gothic UI"/>
                <a:cs typeface="Yu Gothic UI"/>
              </a:rPr>
              <a:t>МОТИВАЦИЯ ДОБРОВОЛЬЦЕВ</a:t>
            </a:r>
            <a:endParaRPr sz="2400" dirty="0">
              <a:latin typeface="Yu Gothic UI"/>
              <a:cs typeface="Yu Gothic UI"/>
            </a:endParaRPr>
          </a:p>
        </p:txBody>
      </p:sp>
      <p:sp>
        <p:nvSpPr>
          <p:cNvPr id="6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 descr="C:\Users\Настя\Desktop\Рисунок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493" b="3226"/>
          <a:stretch>
            <a:fillRect/>
          </a:stretch>
        </p:blipFill>
        <p:spPr bwMode="auto">
          <a:xfrm>
            <a:off x="785786" y="1285860"/>
            <a:ext cx="3771926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bject 28"/>
          <p:cNvSpPr/>
          <p:nvPr/>
        </p:nvSpPr>
        <p:spPr>
          <a:xfrm>
            <a:off x="152400" y="7008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6" descr="C:\Users\Настя\Desktop\для мамы\rQgRcza53Os.jpg"/>
          <p:cNvPicPr>
            <a:picLocks noChangeAspect="1" noChangeArrowheads="1"/>
          </p:cNvPicPr>
          <p:nvPr/>
        </p:nvPicPr>
        <p:blipFill>
          <a:blip r:embed="rId3" cstate="print"/>
          <a:srcRect t="24100" b="24800"/>
          <a:stretch>
            <a:fillRect/>
          </a:stretch>
        </p:blipFill>
        <p:spPr bwMode="auto">
          <a:xfrm>
            <a:off x="4929190" y="1285860"/>
            <a:ext cx="3863945" cy="2632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 descr="C:\Users\Настя\Desktop\для мамы\DSCN8390.JPG"/>
          <p:cNvPicPr>
            <a:picLocks noChangeAspect="1" noChangeArrowheads="1"/>
          </p:cNvPicPr>
          <p:nvPr/>
        </p:nvPicPr>
        <p:blipFill>
          <a:blip r:embed="rId4" cstate="print"/>
          <a:srcRect l="3706" t="4942" r="7339" b="15987"/>
          <a:stretch>
            <a:fillRect/>
          </a:stretch>
        </p:blipFill>
        <p:spPr bwMode="auto">
          <a:xfrm>
            <a:off x="2786050" y="4071942"/>
            <a:ext cx="3857652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3"/>
          <p:cNvSpPr/>
          <p:nvPr/>
        </p:nvSpPr>
        <p:spPr>
          <a:xfrm>
            <a:off x="3491880" y="260648"/>
            <a:ext cx="5652120" cy="576064"/>
          </a:xfrm>
          <a:custGeom>
            <a:avLst/>
            <a:gdLst/>
            <a:ahLst/>
            <a:cxnLst/>
            <a:rect l="l" t="t" r="r" b="b"/>
            <a:pathLst>
              <a:path w="5651500" h="415925">
                <a:moveTo>
                  <a:pt x="5651500" y="0"/>
                </a:moveTo>
                <a:lnTo>
                  <a:pt x="197599" y="0"/>
                </a:lnTo>
                <a:lnTo>
                  <a:pt x="152291" y="5219"/>
                </a:lnTo>
                <a:lnTo>
                  <a:pt x="110700" y="20086"/>
                </a:lnTo>
                <a:lnTo>
                  <a:pt x="74011" y="43415"/>
                </a:lnTo>
                <a:lnTo>
                  <a:pt x="43410" y="74018"/>
                </a:lnTo>
                <a:lnTo>
                  <a:pt x="20084" y="110710"/>
                </a:lnTo>
                <a:lnTo>
                  <a:pt x="5218" y="152303"/>
                </a:lnTo>
                <a:lnTo>
                  <a:pt x="0" y="197611"/>
                </a:lnTo>
                <a:lnTo>
                  <a:pt x="5755" y="247576"/>
                </a:lnTo>
                <a:lnTo>
                  <a:pt x="22148" y="293443"/>
                </a:lnTo>
                <a:lnTo>
                  <a:pt x="47873" y="333905"/>
                </a:lnTo>
                <a:lnTo>
                  <a:pt x="81620" y="367654"/>
                </a:lnTo>
                <a:lnTo>
                  <a:pt x="122081" y="393380"/>
                </a:lnTo>
                <a:lnTo>
                  <a:pt x="167951" y="409775"/>
                </a:lnTo>
                <a:lnTo>
                  <a:pt x="217919" y="415531"/>
                </a:lnTo>
                <a:lnTo>
                  <a:pt x="5651500" y="415531"/>
                </a:lnTo>
                <a:lnTo>
                  <a:pt x="565150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4"/>
          <p:cNvSpPr txBox="1"/>
          <p:nvPr/>
        </p:nvSpPr>
        <p:spPr>
          <a:xfrm>
            <a:off x="3779912" y="332656"/>
            <a:ext cx="5040560" cy="38407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400" b="1" spc="-120" dirty="0" smtClean="0">
                <a:solidFill>
                  <a:srgbClr val="FFFFFF"/>
                </a:solidFill>
                <a:latin typeface="Yu Gothic UI"/>
                <a:cs typeface="Yu Gothic UI"/>
              </a:rPr>
              <a:t>ИНФОРМАЦИОННАЯ КАМПАНИЯ</a:t>
            </a:r>
            <a:endParaRPr sz="2400" dirty="0">
              <a:latin typeface="Yu Gothic UI"/>
              <a:cs typeface="Yu Gothic UI"/>
            </a:endParaRPr>
          </a:p>
        </p:txBody>
      </p:sp>
      <p:sp>
        <p:nvSpPr>
          <p:cNvPr id="6" name="object 27"/>
          <p:cNvSpPr/>
          <p:nvPr/>
        </p:nvSpPr>
        <p:spPr>
          <a:xfrm>
            <a:off x="0" y="0"/>
            <a:ext cx="1178560" cy="889635"/>
          </a:xfrm>
          <a:custGeom>
            <a:avLst/>
            <a:gdLst/>
            <a:ahLst/>
            <a:cxnLst/>
            <a:rect l="l" t="t" r="r" b="b"/>
            <a:pathLst>
              <a:path w="1178560" h="889635">
                <a:moveTo>
                  <a:pt x="1178095" y="0"/>
                </a:moveTo>
                <a:lnTo>
                  <a:pt x="0" y="0"/>
                </a:lnTo>
                <a:lnTo>
                  <a:pt x="0" y="863680"/>
                </a:lnTo>
                <a:lnTo>
                  <a:pt x="77130" y="878603"/>
                </a:lnTo>
                <a:lnTo>
                  <a:pt x="123862" y="884360"/>
                </a:lnTo>
                <a:lnTo>
                  <a:pt x="171259" y="887854"/>
                </a:lnTo>
                <a:lnTo>
                  <a:pt x="219265" y="889031"/>
                </a:lnTo>
                <a:lnTo>
                  <a:pt x="267270" y="887854"/>
                </a:lnTo>
                <a:lnTo>
                  <a:pt x="314666" y="884360"/>
                </a:lnTo>
                <a:lnTo>
                  <a:pt x="361397" y="878603"/>
                </a:lnTo>
                <a:lnTo>
                  <a:pt x="407409" y="870639"/>
                </a:lnTo>
                <a:lnTo>
                  <a:pt x="452646" y="860522"/>
                </a:lnTo>
                <a:lnTo>
                  <a:pt x="497054" y="848309"/>
                </a:lnTo>
                <a:lnTo>
                  <a:pt x="540577" y="834054"/>
                </a:lnTo>
                <a:lnTo>
                  <a:pt x="583160" y="817812"/>
                </a:lnTo>
                <a:lnTo>
                  <a:pt x="624749" y="799638"/>
                </a:lnTo>
                <a:lnTo>
                  <a:pt x="665287" y="779587"/>
                </a:lnTo>
                <a:lnTo>
                  <a:pt x="704720" y="757715"/>
                </a:lnTo>
                <a:lnTo>
                  <a:pt x="742992" y="734077"/>
                </a:lnTo>
                <a:lnTo>
                  <a:pt x="780050" y="708727"/>
                </a:lnTo>
                <a:lnTo>
                  <a:pt x="815836" y="681721"/>
                </a:lnTo>
                <a:lnTo>
                  <a:pt x="850298" y="653114"/>
                </a:lnTo>
                <a:lnTo>
                  <a:pt x="883378" y="622961"/>
                </a:lnTo>
                <a:lnTo>
                  <a:pt x="915023" y="591317"/>
                </a:lnTo>
                <a:lnTo>
                  <a:pt x="945176" y="558237"/>
                </a:lnTo>
                <a:lnTo>
                  <a:pt x="973784" y="523776"/>
                </a:lnTo>
                <a:lnTo>
                  <a:pt x="1000791" y="487990"/>
                </a:lnTo>
                <a:lnTo>
                  <a:pt x="1026141" y="450933"/>
                </a:lnTo>
                <a:lnTo>
                  <a:pt x="1049780" y="412661"/>
                </a:lnTo>
                <a:lnTo>
                  <a:pt x="1071653" y="373228"/>
                </a:lnTo>
                <a:lnTo>
                  <a:pt x="1091704" y="332691"/>
                </a:lnTo>
                <a:lnTo>
                  <a:pt x="1109878" y="291103"/>
                </a:lnTo>
                <a:lnTo>
                  <a:pt x="1126120" y="248520"/>
                </a:lnTo>
                <a:lnTo>
                  <a:pt x="1140376" y="204998"/>
                </a:lnTo>
                <a:lnTo>
                  <a:pt x="1152590" y="160590"/>
                </a:lnTo>
                <a:lnTo>
                  <a:pt x="1162706" y="115353"/>
                </a:lnTo>
                <a:lnTo>
                  <a:pt x="1170671" y="69341"/>
                </a:lnTo>
                <a:lnTo>
                  <a:pt x="1176428" y="22610"/>
                </a:lnTo>
                <a:lnTo>
                  <a:pt x="1178095" y="0"/>
                </a:lnTo>
                <a:close/>
              </a:path>
            </a:pathLst>
          </a:custGeom>
          <a:solidFill>
            <a:srgbClr val="E20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8"/>
          <p:cNvSpPr/>
          <p:nvPr/>
        </p:nvSpPr>
        <p:spPr>
          <a:xfrm>
            <a:off x="0" y="548438"/>
            <a:ext cx="363220" cy="944880"/>
          </a:xfrm>
          <a:custGeom>
            <a:avLst/>
            <a:gdLst/>
            <a:ahLst/>
            <a:cxnLst/>
            <a:rect l="l" t="t" r="r" b="b"/>
            <a:pathLst>
              <a:path w="363220" h="944880">
                <a:moveTo>
                  <a:pt x="0" y="0"/>
                </a:moveTo>
                <a:lnTo>
                  <a:pt x="0" y="944538"/>
                </a:lnTo>
                <a:lnTo>
                  <a:pt x="10458" y="942014"/>
                </a:lnTo>
                <a:lnTo>
                  <a:pt x="52986" y="927438"/>
                </a:lnTo>
                <a:lnTo>
                  <a:pt x="93656" y="909150"/>
                </a:lnTo>
                <a:lnTo>
                  <a:pt x="132262" y="887353"/>
                </a:lnTo>
                <a:lnTo>
                  <a:pt x="168597" y="862248"/>
                </a:lnTo>
                <a:lnTo>
                  <a:pt x="202453" y="834039"/>
                </a:lnTo>
                <a:lnTo>
                  <a:pt x="233624" y="802926"/>
                </a:lnTo>
                <a:lnTo>
                  <a:pt x="261903" y="769113"/>
                </a:lnTo>
                <a:lnTo>
                  <a:pt x="287083" y="732801"/>
                </a:lnTo>
                <a:lnTo>
                  <a:pt x="308957" y="694194"/>
                </a:lnTo>
                <a:lnTo>
                  <a:pt x="327318" y="653492"/>
                </a:lnTo>
                <a:lnTo>
                  <a:pt x="341959" y="610899"/>
                </a:lnTo>
                <a:lnTo>
                  <a:pt x="352673" y="566617"/>
                </a:lnTo>
                <a:lnTo>
                  <a:pt x="359253" y="520847"/>
                </a:lnTo>
                <a:lnTo>
                  <a:pt x="361492" y="473793"/>
                </a:lnTo>
                <a:lnTo>
                  <a:pt x="362407" y="473793"/>
                </a:lnTo>
                <a:lnTo>
                  <a:pt x="363105" y="473132"/>
                </a:lnTo>
                <a:lnTo>
                  <a:pt x="363105" y="472231"/>
                </a:lnTo>
                <a:lnTo>
                  <a:pt x="360862" y="425187"/>
                </a:lnTo>
                <a:lnTo>
                  <a:pt x="354270" y="379396"/>
                </a:lnTo>
                <a:lnTo>
                  <a:pt x="343534" y="335062"/>
                </a:lnTo>
                <a:lnTo>
                  <a:pt x="328863" y="292393"/>
                </a:lnTo>
                <a:lnTo>
                  <a:pt x="310461" y="251595"/>
                </a:lnTo>
                <a:lnTo>
                  <a:pt x="288536" y="212874"/>
                </a:lnTo>
                <a:lnTo>
                  <a:pt x="263293" y="176437"/>
                </a:lnTo>
                <a:lnTo>
                  <a:pt x="234939" y="142491"/>
                </a:lnTo>
                <a:lnTo>
                  <a:pt x="203681" y="111241"/>
                </a:lnTo>
                <a:lnTo>
                  <a:pt x="169724" y="82895"/>
                </a:lnTo>
                <a:lnTo>
                  <a:pt x="133275" y="57658"/>
                </a:lnTo>
                <a:lnTo>
                  <a:pt x="94540" y="35737"/>
                </a:lnTo>
                <a:lnTo>
                  <a:pt x="53725" y="17340"/>
                </a:lnTo>
                <a:lnTo>
                  <a:pt x="11038" y="2671"/>
                </a:lnTo>
                <a:lnTo>
                  <a:pt x="0" y="0"/>
                </a:lnTo>
                <a:close/>
              </a:path>
            </a:pathLst>
          </a:custGeom>
          <a:solidFill>
            <a:srgbClr val="554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6"/>
          <p:cNvSpPr/>
          <p:nvPr/>
        </p:nvSpPr>
        <p:spPr>
          <a:xfrm>
            <a:off x="0" y="5920106"/>
            <a:ext cx="448945" cy="937894"/>
          </a:xfrm>
          <a:custGeom>
            <a:avLst/>
            <a:gdLst/>
            <a:ahLst/>
            <a:cxnLst/>
            <a:rect l="l" t="t" r="r" b="b"/>
            <a:pathLst>
              <a:path w="448945" h="937895">
                <a:moveTo>
                  <a:pt x="0" y="0"/>
                </a:moveTo>
                <a:lnTo>
                  <a:pt x="0" y="937458"/>
                </a:lnTo>
                <a:lnTo>
                  <a:pt x="445995" y="937458"/>
                </a:lnTo>
                <a:lnTo>
                  <a:pt x="447627" y="913297"/>
                </a:lnTo>
                <a:lnTo>
                  <a:pt x="448716" y="864880"/>
                </a:lnTo>
                <a:lnTo>
                  <a:pt x="447627" y="816464"/>
                </a:lnTo>
                <a:lnTo>
                  <a:pt x="444393" y="768606"/>
                </a:lnTo>
                <a:lnTo>
                  <a:pt x="439060" y="721354"/>
                </a:lnTo>
                <a:lnTo>
                  <a:pt x="431675" y="674754"/>
                </a:lnTo>
                <a:lnTo>
                  <a:pt x="422283" y="628853"/>
                </a:lnTo>
                <a:lnTo>
                  <a:pt x="410933" y="583697"/>
                </a:lnTo>
                <a:lnTo>
                  <a:pt x="397671" y="539333"/>
                </a:lnTo>
                <a:lnTo>
                  <a:pt x="382542" y="495808"/>
                </a:lnTo>
                <a:lnTo>
                  <a:pt x="365595" y="453168"/>
                </a:lnTo>
                <a:lnTo>
                  <a:pt x="346875" y="411461"/>
                </a:lnTo>
                <a:lnTo>
                  <a:pt x="326430" y="370732"/>
                </a:lnTo>
                <a:lnTo>
                  <a:pt x="304306" y="331029"/>
                </a:lnTo>
                <a:lnTo>
                  <a:pt x="280550" y="292398"/>
                </a:lnTo>
                <a:lnTo>
                  <a:pt x="255208" y="254886"/>
                </a:lnTo>
                <a:lnTo>
                  <a:pt x="228327" y="218540"/>
                </a:lnTo>
                <a:lnTo>
                  <a:pt x="199953" y="183405"/>
                </a:lnTo>
                <a:lnTo>
                  <a:pt x="170135" y="149530"/>
                </a:lnTo>
                <a:lnTo>
                  <a:pt x="138917" y="116960"/>
                </a:lnTo>
                <a:lnTo>
                  <a:pt x="106347" y="85742"/>
                </a:lnTo>
                <a:lnTo>
                  <a:pt x="72471" y="55923"/>
                </a:lnTo>
                <a:lnTo>
                  <a:pt x="37337" y="27550"/>
                </a:lnTo>
                <a:lnTo>
                  <a:pt x="991" y="669"/>
                </a:lnTo>
                <a:lnTo>
                  <a:pt x="0" y="0"/>
                </a:lnTo>
                <a:close/>
              </a:path>
            </a:pathLst>
          </a:custGeom>
          <a:solidFill>
            <a:srgbClr val="54B8A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https://sun9-48.userapi.com/c857124/v857124858/1e9b44/-EcI1Dtkli4.jpg"/>
          <p:cNvPicPr>
            <a:picLocks noChangeAspect="1" noChangeArrowheads="1"/>
          </p:cNvPicPr>
          <p:nvPr/>
        </p:nvPicPr>
        <p:blipFill>
          <a:blip r:embed="rId2" cstate="print"/>
          <a:srcRect t="9366" b="11101"/>
          <a:stretch>
            <a:fillRect/>
          </a:stretch>
        </p:blipFill>
        <p:spPr bwMode="auto">
          <a:xfrm>
            <a:off x="611560" y="1124744"/>
            <a:ext cx="3096344" cy="5340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https://sun9-25.userapi.com/c856024/v856024658/24e225/q-X0p12pGUM.jpg"/>
          <p:cNvPicPr>
            <a:picLocks noChangeAspect="1" noChangeArrowheads="1"/>
          </p:cNvPicPr>
          <p:nvPr/>
        </p:nvPicPr>
        <p:blipFill>
          <a:blip r:embed="rId3" cstate="print"/>
          <a:srcRect r="3858" b="38973"/>
          <a:stretch>
            <a:fillRect/>
          </a:stretch>
        </p:blipFill>
        <p:spPr bwMode="auto">
          <a:xfrm>
            <a:off x="4427983" y="1052736"/>
            <a:ext cx="3870841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adomskajaNI\Pictures\Акция Снежный десань февраль 2020\tyFfvHVWIhs.jpg"/>
          <p:cNvPicPr>
            <a:picLocks noChangeAspect="1" noChangeArrowheads="1"/>
          </p:cNvPicPr>
          <p:nvPr/>
        </p:nvPicPr>
        <p:blipFill>
          <a:blip r:embed="rId2" cstate="print"/>
          <a:srcRect l="4326" t="4851"/>
          <a:stretch>
            <a:fillRect/>
          </a:stretch>
        </p:blipFill>
        <p:spPr bwMode="auto">
          <a:xfrm>
            <a:off x="-1" y="0"/>
            <a:ext cx="9194453" cy="6858000"/>
          </a:xfrm>
          <a:prstGeom prst="rect">
            <a:avLst/>
          </a:prstGeom>
          <a:noFill/>
        </p:spPr>
      </p:pic>
      <p:pic>
        <p:nvPicPr>
          <p:cNvPr id="3075" name="Picture 3" descr="D:\Конкрс\печа-куча\z0afaalt5gm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CF7"/>
              </a:clrFrom>
              <a:clrTo>
                <a:srgbClr val="FFFCF7">
                  <a:alpha val="0"/>
                </a:srgbClr>
              </a:clrTo>
            </a:clrChange>
          </a:blip>
          <a:srcRect l="10429" t="34644" r="49409" b="40550"/>
          <a:stretch>
            <a:fillRect/>
          </a:stretch>
        </p:blipFill>
        <p:spPr bwMode="auto">
          <a:xfrm>
            <a:off x="3851920" y="5223681"/>
            <a:ext cx="5292080" cy="1634319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138</Words>
  <Application>Microsoft Office PowerPoint</Application>
  <PresentationFormat>Экран (4:3)</PresentationFormat>
  <Paragraphs>39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Yu Gothic UI</vt:lpstr>
      <vt:lpstr>Arial</vt:lpstr>
      <vt:lpstr>Calibri</vt:lpstr>
      <vt:lpstr>Comic Sans MS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Настя</dc:creator>
  <cp:lastModifiedBy>k214</cp:lastModifiedBy>
  <cp:revision>29</cp:revision>
  <dcterms:created xsi:type="dcterms:W3CDTF">2020-08-16T16:21:38Z</dcterms:created>
  <dcterms:modified xsi:type="dcterms:W3CDTF">2020-12-15T05:30:03Z</dcterms:modified>
</cp:coreProperties>
</file>