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324" r:id="rId3"/>
    <p:sldId id="257" r:id="rId4"/>
    <p:sldId id="258" r:id="rId5"/>
    <p:sldId id="263" r:id="rId6"/>
    <p:sldId id="264" r:id="rId7"/>
    <p:sldId id="323" r:id="rId8"/>
    <p:sldId id="259" r:id="rId9"/>
    <p:sldId id="262" r:id="rId10"/>
    <p:sldId id="268" r:id="rId11"/>
    <p:sldId id="266" r:id="rId12"/>
    <p:sldId id="272" r:id="rId13"/>
    <p:sldId id="273" r:id="rId14"/>
    <p:sldId id="275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mailto:gum@kuz-edu.ru" TargetMode="Externa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youtu.be/aVm61yNJFCA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uTcSUMhlz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9517FFF-127C-FB53-206A-9680FA9BD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25915"/>
            <a:ext cx="3915267" cy="14034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Новоселова</a:t>
            </a:r>
          </a:p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 Прокопьевна, </a:t>
            </a:r>
          </a:p>
          <a:p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кафедры ГХЭО</a:t>
            </a:r>
          </a:p>
          <a:p>
            <a:r>
              <a:rPr 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gum</a:t>
            </a:r>
            <a:r>
              <a:rPr lang="ru-RU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18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kuz</a:t>
            </a:r>
            <a:r>
              <a:rPr lang="ru-RU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8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edu</a:t>
            </a:r>
            <a:r>
              <a:rPr lang="ru-RU" sz="18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FF0AEB9-ABF1-4286-BFE8-48202C47B1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135582"/>
              </p:ext>
            </p:extLst>
          </p:nvPr>
        </p:nvGraphicFramePr>
        <p:xfrm>
          <a:off x="3420394" y="0"/>
          <a:ext cx="5723606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orelDRAW" r:id="rId4" imgW="7433187" imgH="7546696" progId="CorelDraw.Graphic.24">
                  <p:embed/>
                </p:oleObj>
              </mc:Choice>
              <mc:Fallback>
                <p:oleObj name="CorelDRAW" r:id="rId4" imgW="7433187" imgH="7546696" progId="CorelDraw.Graphic.2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EFF0AEB9-ABF1-4286-BFE8-48202C47B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0394" y="0"/>
                        <a:ext cx="5723606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5ABE36BE-C9ED-5711-D45D-709C914D0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" y="844538"/>
          <a:ext cx="1651397" cy="4254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CorelDRAW" r:id="rId6" imgW="2201847" imgH="5838915" progId="CorelDraw.Graphic.24">
                  <p:embed/>
                </p:oleObj>
              </mc:Choice>
              <mc:Fallback>
                <p:oleObj name="CorelDRAW" r:id="rId6" imgW="2201847" imgH="5838915" progId="CorelDraw.Graphic.2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ABE36BE-C9ED-5711-D45D-709C914D0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" y="844538"/>
                        <a:ext cx="1651397" cy="4254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0"/>
          <p:cNvGraphicFramePr>
            <a:graphicFrameLocks noChangeAspect="1"/>
          </p:cNvGraphicFramePr>
          <p:nvPr/>
        </p:nvGraphicFramePr>
        <p:xfrm>
          <a:off x="1353139" y="971013"/>
          <a:ext cx="874565" cy="883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CorelDRAW" r:id="rId8" imgW="4466853" imgH="4511684" progId="CorelDraw.Graphic.24">
                  <p:embed/>
                </p:oleObj>
              </mc:Choice>
              <mc:Fallback>
                <p:oleObj name="CorelDRAW" r:id="rId8" imgW="4466853" imgH="4511684" progId="CorelDraw.Graphic.24">
                  <p:embed/>
                  <p:pic>
                    <p:nvPicPr>
                      <p:cNvPr id="14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139" y="971013"/>
                        <a:ext cx="874565" cy="883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420394" y="1676400"/>
            <a:ext cx="572360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Художественно-эстетическое развитие детей </a:t>
            </a:r>
            <a:r>
              <a:rPr lang="ru-RU" sz="3200" b="1">
                <a:solidFill>
                  <a:schemeClr val="bg1"/>
                </a:solidFill>
              </a:rPr>
              <a:t>в образовательной </a:t>
            </a:r>
            <a:r>
              <a:rPr lang="ru-RU" sz="3200" b="1" dirty="0">
                <a:solidFill>
                  <a:schemeClr val="bg1"/>
                </a:solidFill>
              </a:rPr>
              <a:t>организации посредствам изобразительной деятельности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29B1B16-BAD9-A1C8-F65E-B921E2DCE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4192" y="971013"/>
          <a:ext cx="879714" cy="883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CorelDRAW" r:id="rId10" imgW="2541234" imgH="2550550" progId="CorelDraw.Graphic.24">
                  <p:embed/>
                </p:oleObj>
              </mc:Choice>
              <mc:Fallback>
                <p:oleObj name="CorelDRAW" r:id="rId10" imgW="2541234" imgH="2550550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F29B1B16-BAD9-A1C8-F65E-B921E2DCE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84192" y="971013"/>
                        <a:ext cx="879714" cy="883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395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BE9247E-CDA6-4E65-8B57-3F495A19B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43000"/>
            <a:ext cx="8077200" cy="49831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Особенности эстетического и художественного восприятия в развитии детей </a:t>
            </a:r>
            <a:r>
              <a:rPr lang="ru-RU" sz="3200" dirty="0">
                <a:solidFill>
                  <a:srgbClr val="0070C0"/>
                </a:solidFill>
              </a:rPr>
              <a:t>(3-6 слайды)</a:t>
            </a:r>
          </a:p>
          <a:p>
            <a:endParaRPr lang="ru-RU" sz="3200" b="1" dirty="0">
              <a:solidFill>
                <a:srgbClr val="0070C0"/>
              </a:solidFill>
            </a:endParaRPr>
          </a:p>
          <a:p>
            <a:r>
              <a:rPr lang="ru-RU" sz="3200" b="1" dirty="0">
                <a:solidFill>
                  <a:srgbClr val="0070C0"/>
                </a:solidFill>
              </a:rPr>
              <a:t>Методика использования произведений искусств в </a:t>
            </a:r>
            <a:r>
              <a:rPr lang="ru-RU" b="1" dirty="0">
                <a:solidFill>
                  <a:srgbClr val="0070C0"/>
                </a:solidFill>
              </a:rPr>
              <a:t>развитие художественного восприятия </a:t>
            </a:r>
            <a:r>
              <a:rPr lang="ru-RU" sz="3200" dirty="0">
                <a:solidFill>
                  <a:srgbClr val="0070C0"/>
                </a:solidFill>
              </a:rPr>
              <a:t>(7-15 слайды)</a:t>
            </a:r>
          </a:p>
          <a:p>
            <a:pPr marL="0" indent="0">
              <a:buNone/>
            </a:pPr>
            <a:endParaRPr lang="ru-RU" sz="3200" b="1" dirty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3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Эстетическое восприятие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/>
              <a:t>Способность человека чувствовать красоту окружающих предметов,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различать прекрасное и безобразное, трагическое и комическое,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возвышенные и низменные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черты в реальной действительности 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в произведениях искусства и испытывать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при этом чувства наслаждения, удовольствия или неудовольствия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Художественное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восприятие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257800"/>
          </a:xfrm>
        </p:spPr>
        <p:txBody>
          <a:bodyPr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ВОСПРИЯТИЕ РАЗНЫХ ПРОИЗВЕДЕНИЙ ИСКУССТВ</a:t>
            </a:r>
            <a:r>
              <a:rPr lang="ru-RU" dirty="0"/>
              <a:t>, 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но не каждое произведение искусства оказывает влияние на человека, а лишь ответ на импульсы, которые посылаются тем или иным произведением.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Огромную роль в нашем восприятии играет мировоззрение, воображение, интерпретация событий, фантазия, все, что 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СВЯЗАНО</a:t>
            </a:r>
            <a:r>
              <a:rPr lang="ru-RU" dirty="0"/>
              <a:t> 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не столько с объектом, сколько 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 НАШИМ ДУХОВНЫМ ПОТЕНЦИАЛОМ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Художественное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восприятие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257800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УМЕНИЕ, КОТОРОМУ НЕОБХОДИМО УЧИТЬ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3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dirty="0"/>
              <a:t>этому способствует расширение и укрепление знаний,</a:t>
            </a:r>
            <a:endParaRPr lang="en-US" sz="3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dirty="0"/>
              <a:t> </a:t>
            </a:r>
            <a:endParaRPr lang="en-US" sz="3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dirty="0"/>
              <a:t>представлений детей об окружающей действительности,</a:t>
            </a:r>
            <a:endParaRPr lang="en-US" sz="3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dirty="0"/>
              <a:t> </a:t>
            </a:r>
            <a:endParaRPr lang="en-US" sz="3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dirty="0"/>
              <a:t>развитие эмоциональной чувствительности, отзывчивости к прекрасному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81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При художественном восприятии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257800"/>
          </a:xfrm>
        </p:spPr>
        <p:txBody>
          <a:bodyPr>
            <a:normAutofit/>
          </a:bodyPr>
          <a:lstStyle/>
          <a:p>
            <a:r>
              <a:rPr lang="ru-RU" dirty="0"/>
              <a:t>необходимо понимать и знать язык искусства, </a:t>
            </a:r>
          </a:p>
          <a:p>
            <a:r>
              <a:rPr lang="ru-RU" dirty="0"/>
              <a:t>уметь различать жанры и виды, иметь навыки, которые человек приобретает, общаясь с искусством.</a:t>
            </a:r>
          </a:p>
          <a:p>
            <a:r>
              <a:rPr lang="ru-RU" dirty="0"/>
              <a:t>Художественное восприятие имеет особую нравственную, мировоззренческую направленность, сложность позитивных и негативных эмоциональных реакций.</a:t>
            </a:r>
          </a:p>
        </p:txBody>
      </p:sp>
    </p:spTree>
    <p:extLst>
      <p:ext uri="{BB962C8B-B14F-4D97-AF65-F5344CB8AC3E}">
        <p14:creationId xmlns:p14="http://schemas.microsoft.com/office/powerpoint/2010/main" val="56901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10600" cy="2819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/>
              <a:t>РАССМОТРИТЕ </a:t>
            </a:r>
            <a:r>
              <a:rPr lang="ru-RU" sz="2800" dirty="0"/>
              <a:t>картину</a:t>
            </a: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800" dirty="0"/>
              <a:t>И. И. Шишкина «На севере диком…</a:t>
            </a:r>
            <a:r>
              <a:rPr lang="ru-RU" sz="2800" b="1" dirty="0"/>
              <a:t>»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b="1" dirty="0"/>
              <a:t>ПРОСЛУШАЙТЕ</a:t>
            </a:r>
            <a:r>
              <a:rPr lang="ru-RU" sz="2800" dirty="0"/>
              <a:t> р</a:t>
            </a:r>
            <a:r>
              <a:rPr lang="ru-RU" sz="2400" dirty="0"/>
              <a:t>усскую народную песню</a:t>
            </a:r>
            <a:br>
              <a:rPr lang="ru-RU" sz="2400" dirty="0"/>
            </a:br>
            <a:r>
              <a:rPr lang="ru-RU" sz="2800" dirty="0"/>
              <a:t>«Что стоишь качаясь тонкая рябина»</a:t>
            </a:r>
            <a:br>
              <a:rPr lang="ru-RU" sz="2800" dirty="0"/>
            </a:br>
            <a:r>
              <a:rPr lang="ru-RU" sz="2800" b="1" dirty="0"/>
              <a:t>ОТВЕТЬТЕ</a:t>
            </a:r>
            <a:r>
              <a:rPr lang="ru-RU" sz="2800" dirty="0"/>
              <a:t> на вопросы</a:t>
            </a:r>
            <a:r>
              <a:rPr lang="en-US" sz="2800" dirty="0"/>
              <a:t> </a:t>
            </a:r>
            <a:endParaRPr lang="ru-RU" sz="28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85800" y="3505200"/>
            <a:ext cx="8229600" cy="3352800"/>
          </a:xfrm>
        </p:spPr>
        <p:txBody>
          <a:bodyPr/>
          <a:lstStyle/>
          <a:p>
            <a:r>
              <a:rPr lang="ru-RU" dirty="0"/>
              <a:t>Что чувствует человек, когда он остается один?</a:t>
            </a:r>
          </a:p>
          <a:p>
            <a:r>
              <a:rPr lang="ru-RU" dirty="0"/>
              <a:t>Что узнали о сосне в стихотворении?</a:t>
            </a:r>
          </a:p>
          <a:p>
            <a:r>
              <a:rPr lang="ru-RU" dirty="0"/>
              <a:t>Что объединяет песню, стихотворение и картину художника?</a:t>
            </a:r>
          </a:p>
        </p:txBody>
      </p:sp>
    </p:spTree>
    <p:extLst>
      <p:ext uri="{BB962C8B-B14F-4D97-AF65-F5344CB8AC3E}">
        <p14:creationId xmlns:p14="http://schemas.microsoft.com/office/powerpoint/2010/main" val="147618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00600" y="457200"/>
            <a:ext cx="4343400" cy="6400800"/>
          </a:xfrm>
        </p:spPr>
        <p:txBody>
          <a:bodyPr>
            <a:normAutofit/>
          </a:bodyPr>
          <a:lstStyle/>
          <a:p>
            <a:r>
              <a:rPr lang="ru-RU" dirty="0"/>
              <a:t>Что изображено на картине? </a:t>
            </a:r>
            <a:r>
              <a:rPr lang="ru-RU" b="1" dirty="0"/>
              <a:t> </a:t>
            </a:r>
          </a:p>
          <a:p>
            <a:r>
              <a:rPr lang="ru-RU" dirty="0"/>
              <a:t>Как художник на картине показывает суровый, холодный край?</a:t>
            </a:r>
          </a:p>
          <a:p>
            <a:r>
              <a:rPr lang="ru-RU" dirty="0"/>
              <a:t>Я считаю, что накануне был сильный снегопад. Вы поняли, как я об этом догадалась?</a:t>
            </a:r>
          </a:p>
          <a:p>
            <a:pPr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/>
              <a:t>Иван Иванович Шишкин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/>
              <a:t>«На севере диком…</a:t>
            </a:r>
            <a:r>
              <a:rPr lang="ru-RU" sz="1900" b="1" dirty="0"/>
              <a:t>»</a:t>
            </a:r>
            <a:r>
              <a:rPr lang="ru-RU" sz="1900" dirty="0"/>
              <a:t> 1891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/>
              <a:t>Холст, масло. 161Х118 см.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dirty="0"/>
              <a:t>Киевская картинная галерея</a:t>
            </a:r>
          </a:p>
        </p:txBody>
      </p:sp>
      <p:pic>
        <p:nvPicPr>
          <p:cNvPr id="1026" name="Picture 2" descr="E:\1. Особен эстет и худ восприятия\Шишкин ИИ На севере диком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6603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00600" y="457200"/>
            <a:ext cx="4343400" cy="6400800"/>
          </a:xfrm>
        </p:spPr>
        <p:txBody>
          <a:bodyPr>
            <a:normAutofit fontScale="85000" lnSpcReduction="1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На севере диком стоит одиноко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На голой вершине сосна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И дремлет качаясь,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И снегом сыпучим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Одета, как ризой, она.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И снится ей всё,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Что в пустыне далекой –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В том крае, где солнца восход,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Одна и грустна на утесе горючем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Прекрасная пальма растет. </a:t>
            </a:r>
          </a:p>
          <a:p>
            <a:pPr algn="r">
              <a:buNone/>
            </a:pPr>
            <a:r>
              <a:rPr lang="ru-RU" i="1" dirty="0"/>
              <a:t>Михаил Лермонтов</a:t>
            </a:r>
            <a:endParaRPr lang="ru-RU" dirty="0"/>
          </a:p>
          <a:p>
            <a:pPr>
              <a:buNone/>
            </a:pPr>
            <a:r>
              <a:rPr lang="ru-RU" b="1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/>
              <a:t>Риза</a:t>
            </a:r>
            <a:r>
              <a:rPr lang="ru-RU" b="1" i="1" dirty="0"/>
              <a:t> </a:t>
            </a:r>
            <a:r>
              <a:rPr lang="ru-RU" i="1" dirty="0"/>
              <a:t>— верхнее облачение священника при богослужении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E:\1. Особен эстет и худ восприятия\Шишкин ИИ На севере диком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6603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Включение музыки в канву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Когда звучит «Аве Мария» в исполнении солиста, рекомендуется просматривать художественные произведения в тишине, без пояснений педагога.</a:t>
            </a:r>
          </a:p>
          <a:p>
            <a:r>
              <a:rPr lang="ru-RU" dirty="0"/>
              <a:t>Если же запланирована информация, чтение стихов – используется музыка без солиста.</a:t>
            </a:r>
          </a:p>
          <a:p>
            <a:r>
              <a:rPr lang="ru-RU" dirty="0"/>
              <a:t>До звучания музыки детям обязательно дается задание, например, определить какое настроение в музыке передал композитор. </a:t>
            </a:r>
          </a:p>
          <a:p>
            <a:r>
              <a:rPr lang="ru-RU" dirty="0"/>
              <a:t>До включения музыкального произведения обязательно настройте детей на тишину. </a:t>
            </a:r>
          </a:p>
          <a:p>
            <a:r>
              <a:rPr lang="ru-RU" dirty="0"/>
              <a:t>Педагог должен быть примером того, как нужно слушать музыку </a:t>
            </a:r>
          </a:p>
        </p:txBody>
      </p:sp>
    </p:spTree>
    <p:extLst>
      <p:ext uri="{BB962C8B-B14F-4D97-AF65-F5344CB8AC3E}">
        <p14:creationId xmlns:p14="http://schemas.microsoft.com/office/powerpoint/2010/main" val="2472675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ru-RU" sz="2400" dirty="0"/>
              <a:t>Франц Шуберт «Аве Мария» </a:t>
            </a:r>
            <a:r>
              <a:rPr lang="ru-RU" sz="2400" u="sng" dirty="0">
                <a:hlinkClick r:id="rId2"/>
              </a:rPr>
              <a:t>https://youtu.be/aVm61yNJFCA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4191000" cy="57150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193" y="1143000"/>
            <a:ext cx="4435807" cy="5715000"/>
          </a:xfrm>
        </p:spPr>
      </p:pic>
    </p:spTree>
    <p:extLst>
      <p:ext uri="{BB962C8B-B14F-4D97-AF65-F5344CB8AC3E}">
        <p14:creationId xmlns:p14="http://schemas.microsoft.com/office/powerpoint/2010/main" val="321293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100" b="1" dirty="0">
                <a:solidFill>
                  <a:schemeClr val="accent1">
                    <a:lumMod val="75000"/>
                  </a:schemeClr>
                </a:solidFill>
              </a:rPr>
              <a:t>Что помогает достичь положительных результатов во время практической работы, например, при изображении человека в танце</a:t>
            </a:r>
            <a:br>
              <a:rPr lang="ru-RU" sz="31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981200"/>
            <a:ext cx="8839200" cy="4876800"/>
          </a:xfrm>
        </p:spPr>
        <p:txBody>
          <a:bodyPr>
            <a:normAutofit/>
          </a:bodyPr>
          <a:lstStyle/>
          <a:p>
            <a:r>
              <a:rPr lang="ru-RU" sz="2800" dirty="0"/>
              <a:t>Просмотр фрагмента балета где танцует Майя Плисецкая</a:t>
            </a:r>
          </a:p>
          <a:p>
            <a:r>
              <a:rPr lang="ru-RU" sz="2800" dirty="0"/>
              <a:t>Наблюдение и любование пластикой балерины в танце</a:t>
            </a:r>
          </a:p>
          <a:p>
            <a:r>
              <a:rPr lang="ru-RU" sz="2800" dirty="0"/>
              <a:t>Повторение каких-то танцевальных движений (когда ребенок сам пробует передать движение, которое хотел бы изобразить) </a:t>
            </a:r>
          </a:p>
          <a:p>
            <a:r>
              <a:rPr lang="ru-RU" sz="2800" dirty="0"/>
              <a:t>Во время практической работы, умение фиксировать внимание на изгиб тела, поворот головы, движение рук в своем рисунке</a:t>
            </a:r>
          </a:p>
        </p:txBody>
      </p:sp>
    </p:spTree>
    <p:extLst>
      <p:ext uri="{BB962C8B-B14F-4D97-AF65-F5344CB8AC3E}">
        <p14:creationId xmlns:p14="http://schemas.microsoft.com/office/powerpoint/2010/main" val="186936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05400" y="274638"/>
            <a:ext cx="3810000" cy="868362"/>
          </a:xfrm>
        </p:spPr>
        <p:txBody>
          <a:bodyPr>
            <a:normAutofit/>
          </a:bodyPr>
          <a:lstStyle/>
          <a:p>
            <a:r>
              <a:rPr lang="ru-RU" sz="2000" dirty="0"/>
              <a:t>Рисунки детей МБДОУ № 161,</a:t>
            </a:r>
            <a:br>
              <a:rPr lang="ru-RU" sz="2000" dirty="0"/>
            </a:br>
            <a:r>
              <a:rPr lang="ru-RU" sz="2000" dirty="0"/>
              <a:t>г. Кемерово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467360"/>
            <a:ext cx="4647234" cy="338880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4609101" cy="3276600"/>
          </a:xfrm>
        </p:spPr>
      </p:pic>
      <p:pic>
        <p:nvPicPr>
          <p:cNvPr id="9" name="Рисунок 8" descr="G:\16. Формир зрит умений\Пирогова Настя, 6 лет МБДОУ № 161 г. Кемерово 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62" y="1276120"/>
            <a:ext cx="4022075" cy="5560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44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Использование мультфильма по музыкальному произведению</a:t>
            </a:r>
            <a:br>
              <a:rPr lang="ru-RU" sz="2400" dirty="0"/>
            </a:br>
            <a:r>
              <a:rPr lang="ru-RU" sz="2400" dirty="0"/>
              <a:t>П. И. Чайковского «Детский альбом»: пьеса «Камаринская» </a:t>
            </a:r>
            <a:r>
              <a:rPr lang="ru-RU" sz="2400" u="sng" dirty="0">
                <a:hlinkClick r:id="rId2"/>
              </a:rPr>
              <a:t>https://youtu.be/kuTcSUMhlzc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286000"/>
            <a:ext cx="8458200" cy="4572000"/>
          </a:xfrm>
        </p:spPr>
        <p:txBody>
          <a:bodyPr>
            <a:normAutofit/>
          </a:bodyPr>
          <a:lstStyle/>
          <a:p>
            <a:r>
              <a:rPr lang="ru-RU" sz="2800" dirty="0"/>
              <a:t>Мультфильм объединяет синтез искусств изображение, музыку, танец. </a:t>
            </a:r>
          </a:p>
          <a:p>
            <a:r>
              <a:rPr lang="ru-RU" sz="2800" dirty="0"/>
              <a:t>В качестве динамической паузы дети могут повторять движения персонажей мультфильма или предложить детям превратиться в понравившегося персонажа сказки и подвигаться под музыку, используя характерные движения этого животного.</a:t>
            </a:r>
          </a:p>
          <a:p>
            <a:r>
              <a:rPr lang="ru-RU" sz="2800" dirty="0"/>
              <a:t> Педагог (дети) угадывают по движениям какого животного изобразил ребенок.</a:t>
            </a:r>
          </a:p>
        </p:txBody>
      </p:sp>
    </p:spTree>
    <p:extLst>
      <p:ext uri="{BB962C8B-B14F-4D97-AF65-F5344CB8AC3E}">
        <p14:creationId xmlns:p14="http://schemas.microsoft.com/office/powerpoint/2010/main" val="48193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Восприятие картины под музыкальное сопровождение</a:t>
            </a:r>
            <a:br>
              <a:rPr lang="ru-RU" sz="2000" dirty="0"/>
            </a:br>
            <a:r>
              <a:rPr lang="ru-RU" sz="2000" dirty="0"/>
              <a:t>Евгения </a:t>
            </a:r>
            <a:r>
              <a:rPr lang="ru-RU" sz="2000" dirty="0" err="1"/>
              <a:t>Юманова</a:t>
            </a:r>
            <a:r>
              <a:rPr lang="ru-RU" sz="2000" dirty="0"/>
              <a:t> «Берегини. Матушки и девушки», «</a:t>
            </a:r>
            <a:r>
              <a:rPr lang="ru-RU" sz="2000" dirty="0" err="1"/>
              <a:t>Берегини</a:t>
            </a:r>
            <a:r>
              <a:rPr lang="ru-RU" sz="2000" dirty="0"/>
              <a:t>. Эх! </a:t>
            </a:r>
            <a:r>
              <a:rPr lang="ru-RU" sz="2000" dirty="0" err="1"/>
              <a:t>Веселуха</a:t>
            </a:r>
            <a:r>
              <a:rPr lang="ru-RU" sz="2000" dirty="0"/>
              <a:t>!»</a:t>
            </a:r>
            <a:br>
              <a:rPr lang="ru-RU" sz="2000" dirty="0"/>
            </a:br>
            <a:r>
              <a:rPr lang="ru-RU" sz="2000" dirty="0"/>
              <a:t>П. И. Чайковский пьеса «Камаринская»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24142"/>
            <a:ext cx="3551984" cy="545659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24142"/>
            <a:ext cx="3557076" cy="5450089"/>
          </a:xfrm>
        </p:spPr>
      </p:pic>
    </p:spTree>
    <p:extLst>
      <p:ext uri="{BB962C8B-B14F-4D97-AF65-F5344CB8AC3E}">
        <p14:creationId xmlns:p14="http://schemas.microsoft.com/office/powerpoint/2010/main" val="4108787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670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Office Theme</vt:lpstr>
      <vt:lpstr>CorelDRAW</vt:lpstr>
      <vt:lpstr>Презентация PowerPoint</vt:lpstr>
      <vt:lpstr>Презентация PowerPoint</vt:lpstr>
      <vt:lpstr>Эстетическое восприятие</vt:lpstr>
      <vt:lpstr>Художественное восприятие</vt:lpstr>
      <vt:lpstr>Художественное восприятие</vt:lpstr>
      <vt:lpstr>При художественном восприятии</vt:lpstr>
      <vt:lpstr>РАССМОТРИТЕ картину  И. И. Шишкина «На севере диком…»  ПРОСЛУШАЙТЕ русскую народную песню «Что стоишь качаясь тонкая рябина» ОТВЕТЬТЕ на вопросы </vt:lpstr>
      <vt:lpstr>Презентация PowerPoint</vt:lpstr>
      <vt:lpstr>Презентация PowerPoint</vt:lpstr>
      <vt:lpstr>Включение музыки в канву занятия</vt:lpstr>
      <vt:lpstr>Франц Шуберт «Аве Мария» https://youtu.be/aVm61yNJFCA</vt:lpstr>
      <vt:lpstr> Что помогает достичь положительных результатов во время практической работы, например, при изображении человека в танце  </vt:lpstr>
      <vt:lpstr>Рисунки детей МБДОУ № 161, г. Кемерово</vt:lpstr>
      <vt:lpstr>Использование мультфильма по музыкальному произведению П. И. Чайковского «Детский альбом»: пьеса «Камаринская» https://youtu.be/kuTcSUMhlzc</vt:lpstr>
      <vt:lpstr>Восприятие картины под музыкальное сопровождение Евгения Юманова «Берегини. Матушки и девушки», «Берегини. Эх! Веселуха!» П. И. Чайковский пьеса «Камаринская»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эстетического и художественного восприятия в развитии и воспитании детей дошкольного возраста</dc:title>
  <dc:creator>Jei Klein</dc:creator>
  <cp:lastModifiedBy>k304</cp:lastModifiedBy>
  <cp:revision>75</cp:revision>
  <dcterms:created xsi:type="dcterms:W3CDTF">2006-08-16T00:00:00Z</dcterms:created>
  <dcterms:modified xsi:type="dcterms:W3CDTF">2024-10-17T08:48:30Z</dcterms:modified>
</cp:coreProperties>
</file>