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06" r:id="rId2"/>
    <p:sldId id="307" r:id="rId3"/>
    <p:sldId id="313" r:id="rId4"/>
    <p:sldId id="267" r:id="rId5"/>
    <p:sldId id="314" r:id="rId6"/>
    <p:sldId id="263" r:id="rId7"/>
    <p:sldId id="310" r:id="rId8"/>
    <p:sldId id="312" r:id="rId9"/>
    <p:sldId id="315" r:id="rId10"/>
    <p:sldId id="316" r:id="rId11"/>
    <p:sldId id="317" r:id="rId12"/>
    <p:sldId id="318" r:id="rId13"/>
  </p:sldIdLst>
  <p:sldSz cx="12192000" cy="6858000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264" y="77"/>
      </p:cViewPr>
      <p:guideLst>
        <p:guide orient="horz" pos="2160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AFE619-9A21-4293-85EC-25438D9C0A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65165A7-60FA-4213-9AB7-1BC0392D3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22F11BB-A93B-46D7-887D-5E4C71A13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748EB7-A665-4EF1-A55E-485078404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DA9EEE-639C-41A5-9F0E-FBDA20BCC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538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DA8CFD-4A72-4990-B80A-69EE2DE19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B075C7E-54FE-4F1D-A1A0-70B35BC6A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4855F37-C0C4-43E2-BA7B-452A791B9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38BC1E-22EC-478C-AA95-F6DA7B72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03B4A51-F4A1-4EE4-B9F6-F3EA5FEDE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24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8DF8C8-2AA8-4C0F-816B-A4E3F30DA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F14B7A-68D2-4934-A133-406F07C7F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C34C9F8-39A1-40BF-AFE3-DD31BE189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7D1AD89-5408-4D4E-AB5C-811D75EB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FA7324-C609-4892-8D31-AB518DAE8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05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BFD0A0-1B73-42A8-B386-FCB91EA9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9EAF79-D19D-43D4-ACEA-DFADB4E07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07C0027-AF87-4443-B83F-97274BC83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BDE0BEE-5890-482C-B0B0-7A1E8525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A4686E-5B95-4427-A086-7FB1F2BD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3570DE5-9A34-4D03-B1B8-C693DBAD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9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E08FE-AB20-41C1-AE6F-124F19037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251D3B5-6549-4DE7-9641-17C232715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8FDDA8A-0CF8-4A79-BC1D-03F56C421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E27BE16-8B76-4749-B689-56EA126E6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F61D5E6-490C-4374-9144-86F8C0FC8F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DBDEA38-FF97-4AAD-BA13-4A7C771A9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404C94D-3452-4102-9D7C-377A121A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DB1B45B-DC08-4017-BE34-CBE2BAB7A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38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D05DE5-537F-4DD8-BD55-CA0956DE6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7A6CA83-581E-440D-AEAE-AB346DE70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F279B74-1F41-408D-9CCD-C943B278A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A494C19-CA5C-4CD4-B87F-AD1B0D756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532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1D48E04-8748-4B05-8493-A4896CA3D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CCE54D8-8DE4-4260-989C-5EBD72C44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B0F5783-4A28-4FC5-98CB-0CE59CFA3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887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49881-6283-4858-B519-E1177BF6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EB69919-4F54-444C-8FA3-0878DDCEF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1280037-C98E-42D9-93A6-533918779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B9BC754-8C5D-4B5A-A3A5-7C58485C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F021C86-DDD4-4C88-BA3B-3251F540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EC2F367-AAA2-4232-9ACE-016BF78CF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338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029D82-F20E-4C81-9A63-A529A155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E044B85-A681-4C4B-A55A-2693DE1F9F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0918243-DD99-4A67-88A6-B032E761C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D9C3789-7F25-4DC6-89B3-331E02D37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97AE49F-36BF-4698-AE84-0EE390D2A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0F862A3-331D-40BC-9958-9B749DAE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814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4E0852-1EB9-4D51-9B8E-C5E132C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3C617F4-F564-46D3-9EE7-B0BB929AC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40273B6-CEA3-4D17-A459-D4C7150AD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30819E7-54D9-40EA-8F88-F269AECB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B7EC8A-5C70-4E4D-94C1-C64556F3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15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D467711-AEFE-4372-B4A7-8FEC7E9711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4F40EF8-F733-4AB8-B678-7E6D70846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110E808-66F0-450C-89C8-561A25CB9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80FDDA-3347-4C01-893E-9CFE5AD9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C339CC9-5D23-479E-802D-EA7387832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78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92172F-CE34-440B-9C9B-0F5D98023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E500580-3192-4B1D-8906-7E2695B23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DC4DD34-00C0-4A9A-B6F2-39F420E2B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FF364-19BD-43B2-9557-CA09CAC6DC19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AB45D2-FAE8-4EF6-898E-7EA55E442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FD5E6FD-2951-424C-A7A1-136CA61E3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EBC53-F183-4C2A-937A-5CE469AFE4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03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novoselova_valen@mail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outu.be/gt6pQ2N2yyQ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video-184931021_456239286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youtu.be/OPMTEl9PqPo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solidFill>
                  <a:srgbClr val="C00000"/>
                </a:solidFill>
                <a:latin typeface="Georgia" panose="02040502050405020303" pitchFamily="18" charset="0"/>
              </a:rPr>
              <a:t>Формирование личностных результатов обучения средствами искусства</a:t>
            </a:r>
            <a:endParaRPr lang="ru-RU" sz="4400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4000" y="4288220"/>
            <a:ext cx="9144000" cy="181303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Новоселова Валентина Прокопьевна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методист кафедры гуманитарного  и художественно-эстетического образования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ИРО Кузбасса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е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-mail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Georgia" panose="02040502050405020303" pitchFamily="18" charset="0"/>
              </a:rPr>
              <a:t>:</a:t>
            </a:r>
            <a:r>
              <a:rPr lang="en-US" dirty="0">
                <a:solidFill>
                  <a:srgbClr val="7030A0"/>
                </a:solidFill>
                <a:latin typeface="Georgia" panose="02040502050405020303" pitchFamily="18" charset="0"/>
              </a:rPr>
              <a:t> </a:t>
            </a:r>
            <a:r>
              <a:rPr lang="en-US" dirty="0">
                <a:latin typeface="Georgia" panose="02040502050405020303" pitchFamily="18" charset="0"/>
                <a:hlinkClick r:id="rId2"/>
              </a:rPr>
              <a:t>novoselova_valen@mail.ru</a:t>
            </a:r>
            <a:endParaRPr lang="ru-RU" dirty="0">
              <a:latin typeface="Georgia" panose="02040502050405020303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477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44790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Личностные результаты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ориентация на формирование системы ценностей и мотивов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59876"/>
            <a:ext cx="10515600" cy="4698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/>
              <a:t>ПАТРИОТИЧЕСКОЕ ВОСПИТАНИЕ</a:t>
            </a:r>
          </a:p>
          <a:p>
            <a:pPr marL="0" indent="0" algn="ctr">
              <a:buNone/>
            </a:pPr>
            <a:r>
              <a:rPr lang="ru-RU" sz="3200" b="1" dirty="0"/>
              <a:t>ГРАЖДАНСКОЕ ВОСПИТАНИЕ</a:t>
            </a:r>
          </a:p>
          <a:p>
            <a:pPr marL="0" indent="0" algn="ctr">
              <a:buNone/>
            </a:pPr>
            <a:r>
              <a:rPr lang="ru-RU" sz="3200" b="1" dirty="0"/>
              <a:t>ДУХОВНО-НРАВСТВЕННОЕ ВОСПИТАНИЕ</a:t>
            </a:r>
          </a:p>
          <a:p>
            <a:pPr marL="0" indent="0" algn="ctr">
              <a:buNone/>
            </a:pPr>
            <a:r>
              <a:rPr lang="ru-RU" sz="3200" b="1" dirty="0"/>
              <a:t>ЭСТЕТИЧЕСКОЕ ВОСПИТАНИЕ</a:t>
            </a:r>
          </a:p>
          <a:p>
            <a:pPr marL="0" indent="0" algn="ctr">
              <a:buNone/>
            </a:pPr>
            <a:r>
              <a:rPr lang="ru-RU" sz="3200" b="1" dirty="0"/>
              <a:t>ЦЕННОСТИ ПОЗНАВАТЕЛЬНОЙ ДЕЯТЕЛЬНОСТИ</a:t>
            </a:r>
          </a:p>
          <a:p>
            <a:pPr marL="0" indent="0" algn="ctr">
              <a:buNone/>
            </a:pPr>
            <a:r>
              <a:rPr lang="ru-RU" sz="3200" b="1" dirty="0"/>
              <a:t>ЭКОЛОГИЧЕСКОЕ ВОСПИТАНИЕ</a:t>
            </a:r>
          </a:p>
          <a:p>
            <a:pPr marL="0" indent="0" algn="ctr">
              <a:buNone/>
            </a:pPr>
            <a:r>
              <a:rPr lang="ru-RU" sz="3200" b="1" dirty="0"/>
              <a:t>ТРУДОВОЕ ВОСПИТАНИЕ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ВОСПИТЫВАЮЩАЯ ПРЕДМЕТНО-ЭСТЕТИЧЕСКАЯ СРЕДА</a:t>
            </a:r>
          </a:p>
          <a:p>
            <a:pPr marL="0" indent="0" algn="ctr">
              <a:buNone/>
            </a:pP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7019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1999" cy="102635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Georgia" panose="02040502050405020303" pitchFamily="18" charset="0"/>
              </a:rPr>
              <a:t>Составьте список песенного репертуара, картин художников, стихов</a:t>
            </a:r>
            <a:br>
              <a:rPr lang="ru-RU" sz="2400" b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ru-RU" sz="2400" b="1" dirty="0">
                <a:solidFill>
                  <a:srgbClr val="C00000"/>
                </a:solidFill>
                <a:latin typeface="Georgia" panose="02040502050405020303" pitchFamily="18" charset="0"/>
              </a:rPr>
              <a:t>с целью достижения обучающимися личностных результатов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1397577"/>
              </p:ext>
            </p:extLst>
          </p:nvPr>
        </p:nvGraphicFramePr>
        <p:xfrm>
          <a:off x="212833" y="1825625"/>
          <a:ext cx="11729546" cy="3979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906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323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323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воспитательной работы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Произведения искусства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(песенный репертуар,</a:t>
                      </a:r>
                      <a:r>
                        <a:rPr lang="en-US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картины, стихи)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Формируемые личностные качества обучающихся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Патриотическое воспитание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Ключевые слова педагогической задачи 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«ценностное отношение…», «уважительное отношение…», 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«интерес к …»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Гражданское воспитание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Духовно-нравственное воспитание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Эстетическое воспитание 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Ценности познавательной деятельности воспитание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Экологическое воспитание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воспитание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38428"/>
              </p:ext>
            </p:extLst>
          </p:nvPr>
        </p:nvGraphicFramePr>
        <p:xfrm>
          <a:off x="212833" y="5931673"/>
          <a:ext cx="11729546" cy="756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1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48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299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773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626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Воспитывающая предметно-эстетическая среда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106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Неменский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Борис Михайлович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(24.12.1922 год рождения)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93" y="1039092"/>
            <a:ext cx="10354907" cy="5818908"/>
          </a:xfrm>
        </p:spPr>
      </p:pic>
    </p:spTree>
    <p:extLst>
      <p:ext uri="{BB962C8B-B14F-4D97-AF65-F5344CB8AC3E}">
        <p14:creationId xmlns:p14="http://schemas.microsoft.com/office/powerpoint/2010/main" val="2760473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561" y="365126"/>
            <a:ext cx="12030323" cy="101840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Проблема духовно-нравственного воспитания, является стержнем художественного развития ученика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517" y="1614116"/>
            <a:ext cx="11449877" cy="524388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dirty="0"/>
              <a:t>Уроки искусства помогают школьнику обрести социально значимые знания о людях, чье творчество помогает почувствовать и понять, как через судьбы людей отражаются современные и исторические события России. </a:t>
            </a:r>
          </a:p>
          <a:p>
            <a:pPr marL="0" indent="0">
              <a:buNone/>
            </a:pPr>
            <a:r>
              <a:rPr lang="ru-RU" sz="7200" dirty="0"/>
              <a:t>Рассмотрим методы и приемы, используемые учителем по формированию у учащихся отношения к миру, жизни, человеку.</a:t>
            </a:r>
          </a:p>
          <a:p>
            <a:pPr marL="0" indent="0">
              <a:buNone/>
            </a:pPr>
            <a:r>
              <a:rPr lang="ru-RU" sz="7200" dirty="0"/>
              <a:t>1.  Работа с учащимися по восприятию картины.</a:t>
            </a:r>
          </a:p>
          <a:p>
            <a:pPr marL="0" indent="0">
              <a:buNone/>
            </a:pPr>
            <a:r>
              <a:rPr lang="ru-RU" sz="7200" dirty="0"/>
              <a:t>Какой момент (событие) изобразил художник? О чем может рассказать эта картина? Подумайте как бы вы назвали эту картину?</a:t>
            </a:r>
          </a:p>
          <a:p>
            <a:pPr marL="0" indent="0">
              <a:buNone/>
            </a:pPr>
            <a:r>
              <a:rPr lang="ru-RU" sz="7200" dirty="0"/>
              <a:t>По замыслу художника картина</a:t>
            </a:r>
            <a:r>
              <a:rPr lang="ru-RU" sz="7200" i="1" dirty="0"/>
              <a:t> </a:t>
            </a:r>
            <a:r>
              <a:rPr lang="ru-RU" sz="7200" dirty="0"/>
              <a:t>называется </a:t>
            </a:r>
            <a:r>
              <a:rPr lang="ru-RU" sz="7200" i="1" dirty="0"/>
              <a:t>«</a:t>
            </a:r>
            <a:r>
              <a:rPr lang="ru-RU" sz="7200" dirty="0"/>
              <a:t>Это мы, Господи!» Как Вы думаете в чем заключается смысл этого полотна? Помогает ли изображение фигур погибших молодых солдат в понимании замысла художника? Помогает ли формат картины выразить замысел художника? </a:t>
            </a:r>
          </a:p>
          <a:p>
            <a:pPr marL="0" indent="0">
              <a:buNone/>
            </a:pPr>
            <a:r>
              <a:rPr lang="ru-RU" sz="7200" dirty="0"/>
              <a:t>2. Демонстрация видео, в котором художник делится своими фронтовыми впечатлениями и работой над замыслом картины </a:t>
            </a:r>
            <a:r>
              <a:rPr lang="ru-RU" sz="7200" i="1" dirty="0"/>
              <a:t>«</a:t>
            </a:r>
            <a:r>
              <a:rPr lang="ru-RU" sz="7200" dirty="0"/>
              <a:t>Это мы, Господи!».</a:t>
            </a:r>
          </a:p>
          <a:p>
            <a:pPr marL="0" indent="0">
              <a:buNone/>
            </a:pPr>
            <a:r>
              <a:rPr lang="ru-RU" sz="7200" dirty="0"/>
              <a:t>3. После просмотра видео  учитель выясняет появились ли у учащихся вопросы по поводу содержания картины, как относятся к позиции автора. Появилось ли осмысление или переосмысление картины, как понимают картину Б. М. </a:t>
            </a:r>
            <a:r>
              <a:rPr lang="ru-RU" sz="7200" dirty="0" err="1"/>
              <a:t>Неменского</a:t>
            </a:r>
            <a:r>
              <a:rPr lang="ru-RU" sz="7200" dirty="0"/>
              <a:t>?</a:t>
            </a:r>
          </a:p>
          <a:p>
            <a:pPr marL="0" indent="0" algn="ctr">
              <a:buNone/>
            </a:pPr>
            <a:r>
              <a:rPr lang="ru-RU" sz="11200" b="1" dirty="0">
                <a:solidFill>
                  <a:srgbClr val="C00000"/>
                </a:solidFill>
                <a:latin typeface="Georgia" panose="02040502050405020303" pitchFamily="18" charset="0"/>
              </a:rPr>
              <a:t>Гражданское воспитание способствует</a:t>
            </a:r>
          </a:p>
          <a:p>
            <a:pPr marL="0" indent="0" algn="ctr">
              <a:buNone/>
            </a:pPr>
            <a:r>
              <a:rPr lang="ru-RU" sz="11200" b="1" dirty="0">
                <a:solidFill>
                  <a:srgbClr val="C00000"/>
                </a:solidFill>
                <a:latin typeface="Georgia" panose="02040502050405020303" pitchFamily="18" charset="0"/>
              </a:rPr>
              <a:t>пониманию другого человека,</a:t>
            </a:r>
          </a:p>
          <a:p>
            <a:pPr marL="0" indent="0" algn="ctr">
              <a:buNone/>
            </a:pPr>
            <a:r>
              <a:rPr lang="ru-RU" sz="11200" b="1" dirty="0">
                <a:solidFill>
                  <a:srgbClr val="C00000"/>
                </a:solidFill>
                <a:latin typeface="Georgia" panose="02040502050405020303" pitchFamily="18" charset="0"/>
              </a:rPr>
              <a:t>становлению чувства личной ответственности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963868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45" y="365126"/>
            <a:ext cx="11689653" cy="123507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Неменский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Б. М. «Это мы, Господи!»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(Безымянная высота) 1961–1995.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Холст, масло. 140 х 280 Институт русского реалистического искусства, Москва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u="sng" dirty="0">
                <a:hlinkClick r:id="rId2"/>
              </a:rPr>
              <a:t>https://youtu.be/gt6pQ2N2yyQ</a:t>
            </a:r>
            <a:r>
              <a:rPr lang="ru-RU" sz="2400" dirty="0"/>
              <a:t> </a:t>
            </a:r>
            <a:br>
              <a:rPr lang="ru-RU" sz="2400" dirty="0"/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4" y="1661313"/>
            <a:ext cx="10704786" cy="5196687"/>
          </a:xfrm>
        </p:spPr>
      </p:pic>
    </p:spTree>
    <p:extLst>
      <p:ext uri="{BB962C8B-B14F-4D97-AF65-F5344CB8AC3E}">
        <p14:creationId xmlns:p14="http://schemas.microsoft.com/office/powerpoint/2010/main" val="2590454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57468" y="4214191"/>
            <a:ext cx="2369489" cy="2551168"/>
          </a:xfrm>
        </p:spPr>
        <p:txBody>
          <a:bodyPr>
            <a:normAutofit/>
          </a:bodyPr>
          <a:lstStyle/>
          <a:p>
            <a:r>
              <a:rPr lang="ru-RU" sz="2400" dirty="0"/>
              <a:t>Аркадий Александрович Пластов «Фашист пролетел»</a:t>
            </a:r>
            <a:br>
              <a:rPr lang="ru-RU" sz="2400" dirty="0"/>
            </a:br>
            <a:r>
              <a:rPr lang="ru-RU" sz="2400" dirty="0"/>
              <a:t>(1942 г.)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" y="55660"/>
            <a:ext cx="8887330" cy="6310004"/>
          </a:xfrm>
        </p:spPr>
      </p:pic>
      <p:sp>
        <p:nvSpPr>
          <p:cNvPr id="5" name="Прямоугольник 4"/>
          <p:cNvSpPr/>
          <p:nvPr/>
        </p:nvSpPr>
        <p:spPr>
          <a:xfrm>
            <a:off x="65840" y="6456459"/>
            <a:ext cx="8839621" cy="308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>
                <a:hlinkClick r:id="rId3"/>
              </a:rPr>
              <a:t>https://vk.com/video-184931021_456239286</a:t>
            </a:r>
            <a:r>
              <a:rPr lang="ru-RU" dirty="0"/>
              <a:t> (0:33-1:25)</a:t>
            </a:r>
          </a:p>
        </p:txBody>
      </p:sp>
    </p:spTree>
    <p:extLst>
      <p:ext uri="{BB962C8B-B14F-4D97-AF65-F5344CB8AC3E}">
        <p14:creationId xmlns:p14="http://schemas.microsoft.com/office/powerpoint/2010/main" val="3354501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9513" y="365126"/>
            <a:ext cx="12030323" cy="1670408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rgbClr val="C00000"/>
                </a:solidFill>
                <a:latin typeface="Georgia" panose="02040502050405020303" pitchFamily="18" charset="0"/>
              </a:rPr>
              <a:t>Через освоение школьниками содержания традиций отечественной культуры осуществляется</a:t>
            </a:r>
            <a:r>
              <a:rPr lang="ru-RU" sz="2600" b="1" i="1" dirty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ru-RU" sz="2600" b="1" dirty="0">
                <a:solidFill>
                  <a:srgbClr val="C00000"/>
                </a:solidFill>
                <a:latin typeface="Georgia" panose="02040502050405020303" pitchFamily="18" charset="0"/>
              </a:rPr>
              <a:t>патриотическое и эстетическое воспитание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2" y="2042283"/>
            <a:ext cx="5017273" cy="4815718"/>
          </a:xfrm>
        </p:spPr>
      </p:pic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5430741" y="2099144"/>
            <a:ext cx="6392849" cy="456404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Юрий Михайлович Михайлов</a:t>
            </a:r>
          </a:p>
          <a:p>
            <a:pPr marL="0" indent="0" algn="ctr">
              <a:buNone/>
            </a:pPr>
            <a:r>
              <a:rPr lang="ru-RU" dirty="0">
                <a:latin typeface="Georgia" panose="02040502050405020303" pitchFamily="18" charset="0"/>
              </a:rPr>
              <a:t>(дата рождения 19.05.1951 г.) </a:t>
            </a:r>
          </a:p>
          <a:p>
            <a:pPr marL="0" indent="0">
              <a:buNone/>
            </a:pPr>
            <a:r>
              <a:rPr lang="ru-RU" dirty="0">
                <a:latin typeface="Georgia" panose="02040502050405020303" pitchFamily="18" charset="0"/>
              </a:rPr>
              <a:t>Народный мастер России, член Союза художников России, Почетный гражданин города Мариинска, Является автором городского герба, основатель музея бересты, автор </a:t>
            </a:r>
            <a:r>
              <a:rPr lang="en-US" dirty="0">
                <a:latin typeface="Georgia" panose="02040502050405020303" pitchFamily="18" charset="0"/>
              </a:rPr>
              <a:t>You Tube</a:t>
            </a:r>
            <a:r>
              <a:rPr lang="ru-RU" dirty="0">
                <a:latin typeface="Georgia" panose="02040502050405020303" pitchFamily="18" charset="0"/>
              </a:rPr>
              <a:t> канала «Со старого чердака, из бабушкиного сундука», </a:t>
            </a:r>
            <a:r>
              <a:rPr lang="ru-RU" dirty="0" err="1">
                <a:latin typeface="Georgia" panose="02040502050405020303" pitchFamily="18" charset="0"/>
              </a:rPr>
              <a:t>активномый</a:t>
            </a:r>
            <a:r>
              <a:rPr lang="ru-RU" dirty="0">
                <a:latin typeface="Georgia" panose="02040502050405020303" pitchFamily="18" charset="0"/>
              </a:rPr>
              <a:t> член фольклорного ансамбля «</a:t>
            </a:r>
            <a:r>
              <a:rPr lang="ru-RU" dirty="0" err="1">
                <a:latin typeface="Georgia" panose="02040502050405020303" pitchFamily="18" charset="0"/>
              </a:rPr>
              <a:t>Веселуха</a:t>
            </a:r>
            <a:r>
              <a:rPr lang="ru-RU" dirty="0">
                <a:latin typeface="Georgia" panose="02040502050405020303" pitchFamily="18" charset="0"/>
              </a:rPr>
              <a:t>», создатель скульптурных композиций «Персонажи старого города»</a:t>
            </a:r>
          </a:p>
        </p:txBody>
      </p:sp>
    </p:spTree>
    <p:extLst>
      <p:ext uri="{BB962C8B-B14F-4D97-AF65-F5344CB8AC3E}">
        <p14:creationId xmlns:p14="http://schemas.microsoft.com/office/powerpoint/2010/main" val="3398379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15" y="365125"/>
            <a:ext cx="12006469" cy="1089964"/>
          </a:xfrm>
        </p:spPr>
        <p:txBody>
          <a:bodyPr>
            <a:noAutofit/>
          </a:bodyPr>
          <a:lstStyle/>
          <a:p>
            <a:pPr algn="ctr"/>
            <a:r>
              <a:rPr lang="ru-RU" sz="2600" dirty="0">
                <a:solidFill>
                  <a:srgbClr val="C00000"/>
                </a:solidFill>
                <a:latin typeface="Georgia" panose="02040502050405020303" pitchFamily="18" charset="0"/>
              </a:rPr>
              <a:t>Ценности познавательной деятельности воспитываются как эмоционально окрашенный интерес к окружающей жизни</a:t>
            </a:r>
            <a:r>
              <a:rPr lang="ru-RU" sz="2400" dirty="0">
                <a:solidFill>
                  <a:srgbClr val="C00000"/>
                </a:solidFill>
                <a:latin typeface="Georgia" panose="02040502050405020303" pitchFamily="18" charset="0"/>
              </a:rPr>
              <a:t>. </a:t>
            </a:r>
            <a:br>
              <a:rPr lang="ru-RU" sz="2400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sz="2400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7322" y="1669774"/>
            <a:ext cx="7657106" cy="46674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Процесс развития навыков восприятия, наблюдений происходит в художественно-творческой деятельности.</a:t>
            </a:r>
          </a:p>
          <a:p>
            <a:pPr marL="0" indent="0">
              <a:buNone/>
            </a:pPr>
            <a:r>
              <a:rPr lang="ru-RU" dirty="0"/>
              <a:t>Навыки исследовательской деятельности развиваются при выполнении заданий культурно-исторической направленности, например, учитель знакомит школьников с особенностью храмовой архитектуры, используя видео или собственную презентацию.</a:t>
            </a:r>
          </a:p>
          <a:p>
            <a:pPr marL="0" indent="0">
              <a:buNone/>
            </a:pPr>
            <a:r>
              <a:rPr lang="ru-RU" dirty="0"/>
              <a:t>Учитель предлагает учащимся (по желанию) провести самостоятельное исследование при непосредственном посещении церкви или храма</a:t>
            </a:r>
            <a:endParaRPr lang="ru-RU" u="sng" dirty="0">
              <a:hlinkClick r:id="rId2"/>
            </a:endParaRPr>
          </a:p>
          <a:p>
            <a:pPr marL="0" indent="0">
              <a:buNone/>
            </a:pPr>
            <a:endParaRPr lang="ru-RU" u="sng" dirty="0">
              <a:hlinkClick r:id="rId2"/>
            </a:endParaRPr>
          </a:p>
          <a:p>
            <a:pPr marL="0" indent="0">
              <a:buNone/>
            </a:pPr>
            <a:r>
              <a:rPr lang="ru-RU" sz="2200" u="sng" dirty="0">
                <a:hlinkClick r:id="rId2"/>
              </a:rPr>
              <a:t>https://youtu.be/OPMTEl9PqPo</a:t>
            </a:r>
            <a:r>
              <a:rPr lang="ru-RU" sz="2200" dirty="0"/>
              <a:t> экскурсия в храм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488" y="1680714"/>
            <a:ext cx="3265896" cy="4900708"/>
          </a:xfrm>
        </p:spPr>
      </p:pic>
      <p:sp>
        <p:nvSpPr>
          <p:cNvPr id="6" name="Прямоугольник 5"/>
          <p:cNvSpPr/>
          <p:nvPr/>
        </p:nvSpPr>
        <p:spPr>
          <a:xfrm>
            <a:off x="437322" y="6257677"/>
            <a:ext cx="7657107" cy="508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Церковь Казанской иконы Божией Матери, г. Кемерово</a:t>
            </a:r>
          </a:p>
        </p:txBody>
      </p:sp>
    </p:spTree>
    <p:extLst>
      <p:ext uri="{BB962C8B-B14F-4D97-AF65-F5344CB8AC3E}">
        <p14:creationId xmlns:p14="http://schemas.microsoft.com/office/powerpoint/2010/main" val="1533676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01" y="365125"/>
            <a:ext cx="1199454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Экологическое воспитание – формирование нравственно-эстетического отношения к природе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1" y="1859181"/>
            <a:ext cx="2699544" cy="4777484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71705" y="1859181"/>
            <a:ext cx="8741329" cy="2293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Georgia" panose="02040502050405020303" pitchFamily="18" charset="0"/>
              </a:rPr>
              <a:t>Повышение уровня экологической культуры,</a:t>
            </a:r>
          </a:p>
          <a:p>
            <a:pPr marL="0" indent="0">
              <a:buNone/>
            </a:pPr>
            <a:r>
              <a:rPr lang="ru-RU" dirty="0">
                <a:latin typeface="Georgia" panose="02040502050405020303" pitchFamily="18" charset="0"/>
              </a:rPr>
              <a:t> осознание глобального характера экологических проблем,</a:t>
            </a:r>
          </a:p>
          <a:p>
            <a:pPr marL="0" indent="0">
              <a:buNone/>
            </a:pPr>
            <a:r>
              <a:rPr lang="ru-RU" dirty="0">
                <a:latin typeface="Georgia" panose="02040502050405020303" pitchFamily="18" charset="0"/>
              </a:rPr>
              <a:t>активное неприятие действий, приносящих вред окружающей среде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3710" y="4639111"/>
            <a:ext cx="8439325" cy="1997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Игорь Михайлович Киселёв 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(03.03.1933 — 20.11.1981) 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Русский советский поэт. Член Союза писателей СССР.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Лауреат премии журнала «Наш современник».</a:t>
            </a:r>
          </a:p>
          <a:p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Его имя присвоено одной из библиотек города Кемерово</a:t>
            </a:r>
          </a:p>
        </p:txBody>
      </p:sp>
    </p:spTree>
    <p:extLst>
      <p:ext uri="{BB962C8B-B14F-4D97-AF65-F5344CB8AC3E}">
        <p14:creationId xmlns:p14="http://schemas.microsoft.com/office/powerpoint/2010/main" val="2008498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3294" y="365126"/>
            <a:ext cx="5330505" cy="7590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Georgia" panose="02040502050405020303" pitchFamily="18" charset="0"/>
              </a:rPr>
              <a:t>Игорь Киселёв «Лось»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7840" y="578840"/>
            <a:ext cx="4479720" cy="6115575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ru-RU" dirty="0"/>
              <a:t>По путаному просёлку,</a:t>
            </a:r>
          </a:p>
          <a:p>
            <a:pPr marL="0" indent="0" fontAlgn="base">
              <a:buNone/>
            </a:pPr>
            <a:r>
              <a:rPr lang="ru-RU" dirty="0"/>
              <a:t>Где корни и вкривь, и вкось,</a:t>
            </a:r>
          </a:p>
          <a:p>
            <a:pPr marL="0" indent="0" fontAlgn="base">
              <a:buNone/>
            </a:pPr>
            <a:r>
              <a:rPr lang="ru-RU" dirty="0"/>
              <a:t>Как раньше бежал от волка, Бежал от машины лось.</a:t>
            </a:r>
          </a:p>
          <a:p>
            <a:pPr marL="0" indent="0" fontAlgn="base">
              <a:buNone/>
            </a:pPr>
            <a:r>
              <a:rPr lang="ru-RU" dirty="0"/>
              <a:t>Бежал, напрягая ноги, Стремительный, как стрела,</a:t>
            </a:r>
          </a:p>
          <a:p>
            <a:pPr marL="0" indent="0" fontAlgn="base">
              <a:buNone/>
            </a:pPr>
            <a:r>
              <a:rPr lang="ru-RU" dirty="0"/>
              <a:t>Боялся свернуть с дороги, Чтоб скорость не подвела.</a:t>
            </a:r>
          </a:p>
          <a:p>
            <a:pPr marL="0" indent="0" fontAlgn="base">
              <a:buNone/>
            </a:pPr>
            <a:r>
              <a:rPr lang="ru-RU" dirty="0"/>
              <a:t>Бежал, задыхаясь, бредя,</a:t>
            </a:r>
          </a:p>
          <a:p>
            <a:pPr marL="0" indent="0" fontAlgn="base">
              <a:buNone/>
            </a:pPr>
            <a:r>
              <a:rPr lang="ru-RU" dirty="0"/>
              <a:t>Не сгинуть бы, не пропасть!</a:t>
            </a:r>
          </a:p>
          <a:p>
            <a:pPr marL="0" indent="0" fontAlgn="base">
              <a:buNone/>
            </a:pPr>
            <a:r>
              <a:rPr lang="ru-RU" dirty="0"/>
              <a:t>Уверенная в победе, «Победа» за ним гналась.</a:t>
            </a:r>
          </a:p>
          <a:p>
            <a:pPr marL="0" indent="0" fontAlgn="base">
              <a:buNone/>
            </a:pPr>
            <a:r>
              <a:rPr lang="ru-RU" dirty="0"/>
              <a:t>Лось думал, в спасенье веря, Покинув свои холмы,</a:t>
            </a:r>
          </a:p>
          <a:p>
            <a:pPr marL="0" indent="0">
              <a:buNone/>
            </a:pPr>
            <a:r>
              <a:rPr lang="ru-RU" dirty="0"/>
              <a:t>Что люди помогут зверю. </a:t>
            </a:r>
          </a:p>
          <a:p>
            <a:pPr marL="0" indent="0">
              <a:buNone/>
            </a:pPr>
            <a:r>
              <a:rPr lang="ru-RU" dirty="0"/>
              <a:t>…А звери-то были мы.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126" y="1694577"/>
            <a:ext cx="7060683" cy="5074866"/>
          </a:xfrm>
        </p:spPr>
      </p:pic>
    </p:spTree>
    <p:extLst>
      <p:ext uri="{BB962C8B-B14F-4D97-AF65-F5344CB8AC3E}">
        <p14:creationId xmlns:p14="http://schemas.microsoft.com/office/powerpoint/2010/main" val="3216524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46" y="365125"/>
            <a:ext cx="11937534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Georgia" panose="02040502050405020303" pitchFamily="18" charset="0"/>
              </a:rPr>
              <a:t>Любое художественное произведение: живопись, литература, музыка</a:t>
            </a:r>
            <a:br>
              <a:rPr lang="ru-RU" sz="2800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ru-RU" sz="2800" dirty="0">
                <a:solidFill>
                  <a:srgbClr val="C00000"/>
                </a:solidFill>
                <a:latin typeface="Georgia" panose="02040502050405020303" pitchFamily="18" charset="0"/>
              </a:rPr>
              <a:t>НЕ должно оставаться без внимания и обсуждение проблемы</a:t>
            </a:r>
            <a:br>
              <a:rPr lang="ru-RU" sz="2800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ru-RU" sz="2800" dirty="0">
                <a:solidFill>
                  <a:srgbClr val="C00000"/>
                </a:solidFill>
                <a:latin typeface="Georgia" panose="02040502050405020303" pitchFamily="18" charset="0"/>
              </a:rPr>
              <a:t>которую поднимает художник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4618" y="1825625"/>
            <a:ext cx="4882391" cy="4768122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ru-RU" dirty="0"/>
              <a:t>Заканчивается стихотворение трагично. </a:t>
            </a:r>
          </a:p>
          <a:p>
            <a:pPr marL="0" indent="0" fontAlgn="base">
              <a:buNone/>
            </a:pPr>
            <a:r>
              <a:rPr lang="ru-RU" dirty="0"/>
              <a:t>Лось вбегает в школьный двор…</a:t>
            </a:r>
          </a:p>
          <a:p>
            <a:pPr marL="0" indent="0" fontAlgn="base">
              <a:buNone/>
            </a:pPr>
            <a:r>
              <a:rPr lang="ru-RU" dirty="0"/>
              <a:t>Он медленно падал наземь,</a:t>
            </a:r>
          </a:p>
          <a:p>
            <a:pPr marL="0" indent="0" fontAlgn="base">
              <a:buNone/>
            </a:pPr>
            <a:r>
              <a:rPr lang="ru-RU" dirty="0"/>
              <a:t>Он думал: сейчас умру…</a:t>
            </a:r>
          </a:p>
          <a:p>
            <a:pPr marL="0" indent="0" fontAlgn="base">
              <a:buNone/>
            </a:pPr>
            <a:r>
              <a:rPr lang="ru-RU" dirty="0"/>
              <a:t>И холодеющим глазом</a:t>
            </a:r>
          </a:p>
          <a:p>
            <a:pPr marL="0" indent="0" fontAlgn="base">
              <a:buNone/>
            </a:pPr>
            <a:r>
              <a:rPr lang="ru-RU" dirty="0"/>
              <a:t>Окидывал детвору.</a:t>
            </a:r>
          </a:p>
          <a:p>
            <a:pPr marL="0" indent="0" fontAlgn="base">
              <a:buNone/>
            </a:pPr>
            <a:r>
              <a:rPr lang="ru-RU" dirty="0"/>
              <a:t>А дети вовсю ревели,</a:t>
            </a:r>
          </a:p>
          <a:p>
            <a:pPr marL="0" indent="0" fontAlgn="base">
              <a:buNone/>
            </a:pPr>
            <a:r>
              <a:rPr lang="ru-RU" dirty="0"/>
              <a:t>Им долго реветь теперь,</a:t>
            </a:r>
          </a:p>
          <a:p>
            <a:pPr marL="0" indent="0">
              <a:buNone/>
            </a:pPr>
            <a:r>
              <a:rPr lang="ru-RU" dirty="0"/>
              <a:t>Единственные </a:t>
            </a:r>
            <a:r>
              <a:rPr lang="ru-RU" dirty="0" err="1"/>
              <a:t>незвери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/>
              <a:t>К которым рванулся зверь.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78" y="2088859"/>
            <a:ext cx="6956341" cy="4639825"/>
          </a:xfrm>
        </p:spPr>
      </p:pic>
    </p:spTree>
    <p:extLst>
      <p:ext uri="{BB962C8B-B14F-4D97-AF65-F5344CB8AC3E}">
        <p14:creationId xmlns:p14="http://schemas.microsoft.com/office/powerpoint/2010/main" val="5939962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3242</TotalTime>
  <Words>685</Words>
  <Application>Microsoft Office PowerPoint</Application>
  <PresentationFormat>Широкоэкранный</PresentationFormat>
  <Paragraphs>95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Times New Roman</vt:lpstr>
      <vt:lpstr>Тема Office</vt:lpstr>
      <vt:lpstr>Формирование личностных результатов обучения средствами искусства</vt:lpstr>
      <vt:lpstr>Личностные результаты ориентация на формирование системы ценностей и мотивов</vt:lpstr>
      <vt:lpstr>Составьте список песенного репертуара, картин художников, стихов с целью достижения обучающимися личностных результатов </vt:lpstr>
      <vt:lpstr>Неменский Борис Михайлович (24.12.1922 год рождения)</vt:lpstr>
      <vt:lpstr>Проблема духовно-нравственного воспитания, является стержнем художественного развития ученика</vt:lpstr>
      <vt:lpstr> Неменский Б. М. «Это мы, Господи!» (Безымянная высота) 1961–1995.  Холст, масло. 140 х 280 Институт русского реалистического искусства, Москва https://youtu.be/gt6pQ2N2yyQ  </vt:lpstr>
      <vt:lpstr>Аркадий Александрович Пластов «Фашист пролетел» (1942 г.)</vt:lpstr>
      <vt:lpstr>Через освоение школьниками содержания традиций отечественной культуры осуществляется патриотическое и эстетическое воспитание</vt:lpstr>
      <vt:lpstr>Ценности познавательной деятельности воспитываются как эмоционально окрашенный интерес к окружающей жизни.  </vt:lpstr>
      <vt:lpstr>Экологическое воспитание – формирование нравственно-эстетического отношения к природе</vt:lpstr>
      <vt:lpstr>Игорь Киселёв «Лось» </vt:lpstr>
      <vt:lpstr>Любое художественное произведение: живопись, литература, музыка НЕ должно оставаться без внимания и обсуждение проблемы которую поднимает художник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User</cp:lastModifiedBy>
  <cp:revision>160</cp:revision>
  <cp:lastPrinted>2024-09-12T01:54:20Z</cp:lastPrinted>
  <dcterms:created xsi:type="dcterms:W3CDTF">2023-02-27T04:21:36Z</dcterms:created>
  <dcterms:modified xsi:type="dcterms:W3CDTF">2025-01-19T18:53:15Z</dcterms:modified>
</cp:coreProperties>
</file>