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sldIdLst>
    <p:sldId id="372" r:id="rId2"/>
    <p:sldId id="397" r:id="rId3"/>
    <p:sldId id="399" r:id="rId4"/>
    <p:sldId id="398" r:id="rId5"/>
    <p:sldId id="400" r:id="rId6"/>
    <p:sldId id="401" r:id="rId7"/>
    <p:sldId id="402" r:id="rId8"/>
    <p:sldId id="427" r:id="rId9"/>
    <p:sldId id="403" r:id="rId10"/>
    <p:sldId id="404" r:id="rId11"/>
    <p:sldId id="405" r:id="rId12"/>
    <p:sldId id="406" r:id="rId13"/>
    <p:sldId id="412" r:id="rId14"/>
    <p:sldId id="410" r:id="rId15"/>
    <p:sldId id="413" r:id="rId16"/>
    <p:sldId id="414" r:id="rId17"/>
    <p:sldId id="415" r:id="rId18"/>
    <p:sldId id="418" r:id="rId19"/>
    <p:sldId id="419" r:id="rId20"/>
    <p:sldId id="420" r:id="rId21"/>
    <p:sldId id="421" r:id="rId22"/>
    <p:sldId id="422" r:id="rId23"/>
    <p:sldId id="423" r:id="rId24"/>
    <p:sldId id="37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7" autoAdjust="0"/>
    <p:restoredTop sz="94660"/>
  </p:normalViewPr>
  <p:slideViewPr>
    <p:cSldViewPr>
      <p:cViewPr varScale="1">
        <p:scale>
          <a:sx n="90" d="100"/>
          <a:sy n="90" d="100"/>
        </p:scale>
        <p:origin x="119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web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4.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g"/><Relationship Id="rId2" Type="http://schemas.openxmlformats.org/officeDocument/2006/relationships/image" Target="../media/image19.jpg"/><Relationship Id="rId1" Type="http://schemas.openxmlformats.org/officeDocument/2006/relationships/slideLayout" Target="../slideLayouts/slideLayout4.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g"/><Relationship Id="rId2" Type="http://schemas.openxmlformats.org/officeDocument/2006/relationships/image" Target="../media/image25.jpeg"/><Relationship Id="rId1" Type="http://schemas.openxmlformats.org/officeDocument/2006/relationships/slideLayout" Target="../slideLayouts/slideLayout4.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image" Target="../media/image41.jpeg"/><Relationship Id="rId7" Type="http://schemas.openxmlformats.org/officeDocument/2006/relationships/image" Target="../media/image45.jpeg"/><Relationship Id="rId2" Type="http://schemas.openxmlformats.org/officeDocument/2006/relationships/image" Target="../media/image40.jpeg"/><Relationship Id="rId1" Type="http://schemas.openxmlformats.org/officeDocument/2006/relationships/slideLayout" Target="../slideLayouts/slideLayout4.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20.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eg"/><Relationship Id="rId1" Type="http://schemas.openxmlformats.org/officeDocument/2006/relationships/slideLayout" Target="../slideLayouts/slideLayout4.xml"/><Relationship Id="rId4" Type="http://schemas.openxmlformats.org/officeDocument/2006/relationships/image" Target="../media/image51.jpeg"/></Relationships>
</file>

<file path=ppt/slides/_rels/slide2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hyperlink" Target="mailto:novoselova_valen@mail.ru"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шаблон для презентаци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3" y="381000"/>
            <a:ext cx="9134097"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ctrTitle"/>
          </p:nvPr>
        </p:nvSpPr>
        <p:spPr>
          <a:xfrm>
            <a:off x="2196703" y="1916907"/>
            <a:ext cx="5129213" cy="1865710"/>
          </a:xfrm>
        </p:spPr>
        <p:txBody>
          <a:bodyPr>
            <a:normAutofit/>
          </a:bodyPr>
          <a:lstStyle/>
          <a:p>
            <a:pPr defTabSz="684610"/>
            <a:br>
              <a:rPr lang="ru-RU" altLang="ru-RU" sz="3000" dirty="0">
                <a:solidFill>
                  <a:srgbClr val="002060"/>
                </a:solidFill>
              </a:rPr>
            </a:br>
            <a:br>
              <a:rPr lang="ru-RU" altLang="ru-RU" sz="3000" dirty="0">
                <a:solidFill>
                  <a:srgbClr val="002060"/>
                </a:solidFill>
              </a:rPr>
            </a:br>
            <a:endParaRPr lang="ru-RU" altLang="ru-RU" sz="2400" b="1" dirty="0">
              <a:solidFill>
                <a:srgbClr val="003399"/>
              </a:solidFill>
            </a:endParaRPr>
          </a:p>
        </p:txBody>
      </p:sp>
      <p:sp>
        <p:nvSpPr>
          <p:cNvPr id="2052" name="Rectangle 3"/>
          <p:cNvSpPr>
            <a:spLocks noGrp="1" noChangeArrowheads="1"/>
          </p:cNvSpPr>
          <p:nvPr>
            <p:ph type="subTitle" idx="1"/>
          </p:nvPr>
        </p:nvSpPr>
        <p:spPr>
          <a:xfrm>
            <a:off x="2362201" y="1600200"/>
            <a:ext cx="5638800" cy="3429000"/>
          </a:xfrm>
        </p:spPr>
        <p:txBody>
          <a:bodyPr>
            <a:noAutofit/>
          </a:bodyPr>
          <a:lstStyle/>
          <a:p>
            <a:pPr defTabSz="684610"/>
            <a:r>
              <a:rPr lang="ru-RU" sz="5400" b="1" dirty="0">
                <a:solidFill>
                  <a:srgbClr val="C00000"/>
                </a:solidFill>
              </a:rPr>
              <a:t>«</a:t>
            </a:r>
            <a:r>
              <a:rPr lang="ru-RU" sz="4000" b="1" dirty="0">
                <a:solidFill>
                  <a:srgbClr val="C00000"/>
                </a:solidFill>
                <a:effectLst/>
                <a:latin typeface="Times New Roman" panose="02020603050405020304" pitchFamily="18" charset="0"/>
                <a:ea typeface="Times New Roman" panose="02020603050405020304" pitchFamily="18" charset="0"/>
              </a:rPr>
              <a:t>Формирование зрительских умений у </a:t>
            </a:r>
            <a:r>
              <a:rPr lang="ru-RU" sz="4000" b="1" dirty="0">
                <a:solidFill>
                  <a:srgbClr val="C00000"/>
                </a:solidFill>
                <a:effectLst/>
                <a:latin typeface="Times New Roman" panose="02020603050405020304" pitchFamily="18" charset="0"/>
                <a:ea typeface="Calibri" panose="020F0502020204030204" pitchFamily="34" charset="0"/>
              </a:rPr>
              <a:t>обучающихся в художественной деятельности</a:t>
            </a:r>
            <a:r>
              <a:rPr lang="ru-RU" sz="5400" b="1" dirty="0">
                <a:solidFill>
                  <a:srgbClr val="C00000"/>
                </a:solidFill>
              </a:rPr>
              <a:t>»</a:t>
            </a:r>
            <a:endParaRPr lang="ru-RU" altLang="ru-RU" sz="5400" b="1" dirty="0">
              <a:solidFill>
                <a:schemeClr val="accent2">
                  <a:lumMod val="50000"/>
                </a:schemeClr>
              </a:solidFill>
            </a:endParaRPr>
          </a:p>
        </p:txBody>
      </p:sp>
    </p:spTree>
    <p:extLst>
      <p:ext uri="{BB962C8B-B14F-4D97-AF65-F5344CB8AC3E}">
        <p14:creationId xmlns:p14="http://schemas.microsoft.com/office/powerpoint/2010/main" val="109524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17B19F-F3AC-43ED-8CD0-0CADE6874075}"/>
              </a:ext>
            </a:extLst>
          </p:cNvPr>
          <p:cNvSpPr>
            <a:spLocks noGrp="1"/>
          </p:cNvSpPr>
          <p:nvPr>
            <p:ph type="title"/>
          </p:nvPr>
        </p:nvSpPr>
        <p:spPr>
          <a:xfrm>
            <a:off x="152400" y="274638"/>
            <a:ext cx="8839200" cy="1325562"/>
          </a:xfrm>
        </p:spPr>
        <p:txBody>
          <a:bodyPr>
            <a:normAutofit/>
          </a:bodyPr>
          <a:lstStyle/>
          <a:p>
            <a:r>
              <a:rPr lang="ru-RU" sz="2000" dirty="0">
                <a:effectLst/>
                <a:latin typeface="Times New Roman" panose="02020603050405020304" pitchFamily="18" charset="0"/>
                <a:ea typeface="Times New Roman" panose="02020603050405020304" pitchFamily="18" charset="0"/>
              </a:rPr>
              <a:t>Зрительное восприятие относится к важнейшим видам перцепции, оказывающим влияние на психическое развитие малыша.</a:t>
            </a:r>
            <a:br>
              <a:rPr lang="ru-RU" sz="2000" dirty="0">
                <a:effectLst/>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Р</a:t>
            </a:r>
            <a:r>
              <a:rPr lang="ru-RU" sz="2000" dirty="0">
                <a:effectLst/>
                <a:latin typeface="Times New Roman" panose="02020603050405020304" pitchFamily="18" charset="0"/>
                <a:ea typeface="Times New Roman" panose="02020603050405020304" pitchFamily="18" charset="0"/>
              </a:rPr>
              <a:t>ебёнок до 80% всей </a:t>
            </a:r>
            <a:r>
              <a:rPr lang="ru-RU" sz="2000" dirty="0">
                <a:latin typeface="Times New Roman" panose="02020603050405020304" pitchFamily="18" charset="0"/>
                <a:ea typeface="Times New Roman" panose="02020603050405020304" pitchFamily="18" charset="0"/>
              </a:rPr>
              <a:t>информации получает об </a:t>
            </a:r>
            <a:r>
              <a:rPr lang="ru-RU" sz="2000" dirty="0">
                <a:effectLst/>
                <a:latin typeface="Times New Roman" panose="02020603050405020304" pitchFamily="18" charset="0"/>
                <a:ea typeface="Times New Roman" panose="02020603050405020304" pitchFamily="18" charset="0"/>
              </a:rPr>
              <a:t>окружающем мире через зрение</a:t>
            </a:r>
            <a:endParaRPr lang="ru-RU" sz="2000" dirty="0"/>
          </a:p>
        </p:txBody>
      </p:sp>
      <p:pic>
        <p:nvPicPr>
          <p:cNvPr id="5" name="Объект 4">
            <a:extLst>
              <a:ext uri="{FF2B5EF4-FFF2-40B4-BE49-F238E27FC236}">
                <a16:creationId xmlns:a16="http://schemas.microsoft.com/office/drawing/2014/main" id="{9EEBB25D-2B2F-4683-B67F-A9AA42AE4B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2797" y="1600200"/>
            <a:ext cx="7878406" cy="5257800"/>
          </a:xfrm>
        </p:spPr>
      </p:pic>
    </p:spTree>
    <p:extLst>
      <p:ext uri="{BB962C8B-B14F-4D97-AF65-F5344CB8AC3E}">
        <p14:creationId xmlns:p14="http://schemas.microsoft.com/office/powerpoint/2010/main" val="1164354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6FC52F-2064-4E49-95CA-995B2BD74D0E}"/>
              </a:ext>
            </a:extLst>
          </p:cNvPr>
          <p:cNvSpPr>
            <a:spLocks noGrp="1"/>
          </p:cNvSpPr>
          <p:nvPr>
            <p:ph type="title"/>
          </p:nvPr>
        </p:nvSpPr>
        <p:spPr>
          <a:xfrm>
            <a:off x="228600" y="274638"/>
            <a:ext cx="8763000" cy="1401762"/>
          </a:xfrm>
        </p:spPr>
        <p:txBody>
          <a:bodyPr>
            <a:normAutofit/>
          </a:bodyPr>
          <a:lstStyle/>
          <a:p>
            <a:r>
              <a:rPr lang="ru-RU" sz="2000" dirty="0">
                <a:effectLst/>
                <a:latin typeface="Times New Roman" panose="02020603050405020304" pitchFamily="18" charset="0"/>
                <a:ea typeface="Times New Roman" panose="02020603050405020304" pitchFamily="18" charset="0"/>
              </a:rPr>
              <a:t>Большое значение при развитии зрительного восприятия </a:t>
            </a:r>
            <a:r>
              <a:rPr lang="ru-RU" sz="2000" dirty="0">
                <a:latin typeface="Times New Roman" panose="02020603050405020304" pitchFamily="18" charset="0"/>
                <a:ea typeface="Times New Roman" panose="02020603050405020304" pitchFamily="18" charset="0"/>
              </a:rPr>
              <a:t>у детей</a:t>
            </a:r>
            <a:br>
              <a:rPr lang="ru-RU" sz="2000" dirty="0">
                <a:latin typeface="Times New Roman" panose="02020603050405020304" pitchFamily="18" charset="0"/>
                <a:ea typeface="Times New Roman" panose="02020603050405020304" pitchFamily="18" charset="0"/>
              </a:rPr>
            </a:br>
            <a:r>
              <a:rPr lang="ru-RU" sz="2000" dirty="0">
                <a:latin typeface="Times New Roman" panose="02020603050405020304" pitchFamily="18" charset="0"/>
                <a:ea typeface="Times New Roman" panose="02020603050405020304" pitchFamily="18" charset="0"/>
              </a:rPr>
              <a:t>имеет</a:t>
            </a:r>
            <a:r>
              <a:rPr lang="ru-RU" sz="2000" dirty="0">
                <a:effectLst/>
                <a:latin typeface="Times New Roman" panose="02020603050405020304" pitchFamily="18" charset="0"/>
                <a:ea typeface="Times New Roman" panose="02020603050405020304" pitchFamily="18" charset="0"/>
              </a:rPr>
              <a:t> восприятие картинки. Если в картинке, хотя бы два предмета,</a:t>
            </a:r>
            <a:br>
              <a:rPr lang="ru-RU" sz="2000" dirty="0">
                <a:effectLst/>
                <a:latin typeface="Times New Roman" panose="02020603050405020304" pitchFamily="18" charset="0"/>
                <a:ea typeface="Times New Roman" panose="02020603050405020304" pitchFamily="18" charset="0"/>
              </a:rPr>
            </a:br>
            <a:r>
              <a:rPr lang="ru-RU" sz="2000" dirty="0">
                <a:effectLst/>
                <a:latin typeface="Times New Roman" panose="02020603050405020304" pitchFamily="18" charset="0"/>
                <a:ea typeface="Times New Roman" panose="02020603050405020304" pitchFamily="18" charset="0"/>
              </a:rPr>
              <a:t>уже присутствует какая-либо пространственная связь между ними</a:t>
            </a:r>
            <a:r>
              <a:rPr lang="ru-RU" sz="1800" dirty="0">
                <a:effectLst/>
                <a:latin typeface="Times New Roman" panose="02020603050405020304" pitchFamily="18" charset="0"/>
                <a:ea typeface="Times New Roman" panose="02020603050405020304" pitchFamily="18" charset="0"/>
              </a:rPr>
              <a:t>.</a:t>
            </a:r>
            <a:endParaRPr lang="ru-RU" sz="2400" dirty="0"/>
          </a:p>
        </p:txBody>
      </p:sp>
      <p:pic>
        <p:nvPicPr>
          <p:cNvPr id="5" name="Объект 4">
            <a:extLst>
              <a:ext uri="{FF2B5EF4-FFF2-40B4-BE49-F238E27FC236}">
                <a16:creationId xmlns:a16="http://schemas.microsoft.com/office/drawing/2014/main" id="{27CB77B2-900F-4520-AB64-67341B3C2E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622" y="1824318"/>
            <a:ext cx="9147982" cy="5145741"/>
          </a:xfrm>
        </p:spPr>
      </p:pic>
    </p:spTree>
    <p:extLst>
      <p:ext uri="{BB962C8B-B14F-4D97-AF65-F5344CB8AC3E}">
        <p14:creationId xmlns:p14="http://schemas.microsoft.com/office/powerpoint/2010/main" val="3129055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32F3F7-5499-42C2-948B-6CFF9C167192}"/>
              </a:ext>
            </a:extLst>
          </p:cNvPr>
          <p:cNvSpPr>
            <a:spLocks noGrp="1"/>
          </p:cNvSpPr>
          <p:nvPr>
            <p:ph type="title"/>
          </p:nvPr>
        </p:nvSpPr>
        <p:spPr>
          <a:xfrm>
            <a:off x="5410200" y="274638"/>
            <a:ext cx="3581400" cy="5059362"/>
          </a:xfrm>
        </p:spPr>
        <p:txBody>
          <a:bodyPr>
            <a:noAutofit/>
          </a:bodyPr>
          <a:lstStyle/>
          <a:p>
            <a:r>
              <a:rPr lang="ru-RU" sz="2000" dirty="0">
                <a:effectLst/>
                <a:latin typeface="Times New Roman" panose="02020603050405020304" pitchFamily="18" charset="0"/>
                <a:ea typeface="Times New Roman" panose="02020603050405020304" pitchFamily="18" charset="0"/>
              </a:rPr>
              <a:t>Когда педагог спрашивает, что дети видят на картинке, то он ориентирует их на перечисление всех подряд предметов.</a:t>
            </a:r>
            <a:br>
              <a:rPr lang="ru-RU" sz="2000" dirty="0">
                <a:effectLst/>
                <a:latin typeface="Times New Roman" panose="02020603050405020304" pitchFamily="18" charset="0"/>
                <a:ea typeface="Times New Roman" panose="02020603050405020304" pitchFamily="18" charset="0"/>
              </a:rPr>
            </a:br>
            <a:br>
              <a:rPr lang="ru-RU" sz="2000" dirty="0">
                <a:effectLst/>
                <a:latin typeface="Times New Roman" panose="02020603050405020304" pitchFamily="18" charset="0"/>
                <a:ea typeface="Times New Roman" panose="02020603050405020304" pitchFamily="18" charset="0"/>
              </a:rPr>
            </a:br>
            <a:r>
              <a:rPr lang="ru-RU" sz="2000" dirty="0">
                <a:effectLst/>
                <a:latin typeface="Times New Roman" panose="02020603050405020304" pitchFamily="18" charset="0"/>
                <a:ea typeface="Times New Roman" panose="02020603050405020304" pitchFamily="18" charset="0"/>
              </a:rPr>
              <a:t>При просьбе рассказать об изображённых событиях ребенок пытается понять изображённое, то есть поднимается на уровень истолкования.</a:t>
            </a:r>
            <a:endParaRPr lang="ru-RU" sz="2000" dirty="0"/>
          </a:p>
        </p:txBody>
      </p:sp>
      <p:pic>
        <p:nvPicPr>
          <p:cNvPr id="7" name="Объект 6">
            <a:extLst>
              <a:ext uri="{FF2B5EF4-FFF2-40B4-BE49-F238E27FC236}">
                <a16:creationId xmlns:a16="http://schemas.microsoft.com/office/drawing/2014/main" id="{008552C6-FEDE-4150-BF66-7FDC10FE236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48" y="-16960"/>
            <a:ext cx="5305852" cy="6874961"/>
          </a:xfrm>
        </p:spPr>
      </p:pic>
    </p:spTree>
    <p:extLst>
      <p:ext uri="{BB962C8B-B14F-4D97-AF65-F5344CB8AC3E}">
        <p14:creationId xmlns:p14="http://schemas.microsoft.com/office/powerpoint/2010/main" val="1750730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E89FF7-7B6B-4261-8BCE-77806D6486CC}"/>
              </a:ext>
            </a:extLst>
          </p:cNvPr>
          <p:cNvSpPr>
            <a:spLocks noGrp="1"/>
          </p:cNvSpPr>
          <p:nvPr>
            <p:ph type="title"/>
          </p:nvPr>
        </p:nvSpPr>
        <p:spPr>
          <a:xfrm>
            <a:off x="152400" y="274638"/>
            <a:ext cx="8839200" cy="1120588"/>
          </a:xfrm>
        </p:spPr>
        <p:txBody>
          <a:bodyPr>
            <a:normAutofit/>
          </a:bodyPr>
          <a:lstStyle/>
          <a:p>
            <a:r>
              <a:rPr lang="ru-RU" sz="2000" dirty="0">
                <a:effectLst/>
                <a:latin typeface="Times New Roman" panose="02020603050405020304" pitchFamily="18" charset="0"/>
                <a:ea typeface="Times New Roman" panose="02020603050405020304" pitchFamily="18" charset="0"/>
              </a:rPr>
              <a:t>Благодаря зрительному восприятию дети усваивают сенсорные эталоны</a:t>
            </a:r>
            <a:r>
              <a:rPr lang="ru-RU" sz="2000" dirty="0">
                <a:latin typeface="Times New Roman" panose="02020603050405020304" pitchFamily="18" charset="0"/>
                <a:ea typeface="Times New Roman" panose="02020603050405020304" pitchFamily="18" charset="0"/>
              </a:rPr>
              <a:t>.</a:t>
            </a:r>
            <a:br>
              <a:rPr lang="ru-RU" sz="2000" dirty="0">
                <a:latin typeface="Times New Roman" panose="02020603050405020304" pitchFamily="18" charset="0"/>
                <a:ea typeface="Times New Roman" panose="02020603050405020304" pitchFamily="18" charset="0"/>
              </a:rPr>
            </a:br>
            <a:r>
              <a:rPr lang="ru-RU" sz="2000" dirty="0">
                <a:effectLst/>
                <a:latin typeface="Times New Roman" panose="02020603050405020304" pitchFamily="18" charset="0"/>
                <a:ea typeface="Times New Roman" panose="02020603050405020304" pitchFamily="18" charset="0"/>
              </a:rPr>
              <a:t>Геометрические фигуры служат эталонами формы.</a:t>
            </a:r>
            <a:endParaRPr lang="ru-RU" sz="2000" dirty="0"/>
          </a:p>
        </p:txBody>
      </p:sp>
      <p:pic>
        <p:nvPicPr>
          <p:cNvPr id="5" name="Объект 4">
            <a:extLst>
              <a:ext uri="{FF2B5EF4-FFF2-40B4-BE49-F238E27FC236}">
                <a16:creationId xmlns:a16="http://schemas.microsoft.com/office/drawing/2014/main" id="{79BDC61D-F868-4D0E-97C3-E6C78362645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62756" y="1312469"/>
            <a:ext cx="6838243" cy="5482779"/>
          </a:xfrm>
        </p:spPr>
      </p:pic>
    </p:spTree>
    <p:extLst>
      <p:ext uri="{BB962C8B-B14F-4D97-AF65-F5344CB8AC3E}">
        <p14:creationId xmlns:p14="http://schemas.microsoft.com/office/powerpoint/2010/main" val="3604837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7DDB418A-7BA3-4B1B-94E5-EA24E4371531}"/>
              </a:ext>
            </a:extLst>
          </p:cNvPr>
          <p:cNvSpPr>
            <a:spLocks noGrp="1"/>
          </p:cNvSpPr>
          <p:nvPr>
            <p:ph type="title"/>
          </p:nvPr>
        </p:nvSpPr>
        <p:spPr>
          <a:xfrm>
            <a:off x="152400" y="274638"/>
            <a:ext cx="8763000" cy="1706562"/>
          </a:xfrm>
        </p:spPr>
        <p:txBody>
          <a:bodyPr>
            <a:noAutofit/>
          </a:bodyPr>
          <a:lstStyle/>
          <a:p>
            <a:r>
              <a:rPr lang="ru-RU" sz="2000" dirty="0">
                <a:effectLst/>
                <a:latin typeface="Times New Roman" panose="02020603050405020304" pitchFamily="18" charset="0"/>
                <a:ea typeface="Times New Roman" panose="02020603050405020304" pitchFamily="18" charset="0"/>
              </a:rPr>
              <a:t>Фронтон украшают доски-</a:t>
            </a:r>
            <a:r>
              <a:rPr lang="ru-RU" sz="2000" dirty="0" err="1">
                <a:effectLst/>
                <a:latin typeface="Times New Roman" panose="02020603050405020304" pitchFamily="18" charset="0"/>
                <a:ea typeface="Times New Roman" panose="02020603050405020304" pitchFamily="18" charset="0"/>
              </a:rPr>
              <a:t>причелины</a:t>
            </a:r>
            <a:r>
              <a:rPr lang="ru-RU" sz="2000" dirty="0">
                <a:effectLst/>
                <a:latin typeface="Times New Roman" panose="02020603050405020304" pitchFamily="18" charset="0"/>
                <a:ea typeface="Times New Roman" panose="02020603050405020304" pitchFamily="18" charset="0"/>
              </a:rPr>
              <a:t> (расписные или резные), устремленные вверх, они похожи на графический образ буквы «Л».</a:t>
            </a:r>
            <a:br>
              <a:rPr lang="ru-RU" sz="2000" dirty="0">
                <a:effectLst/>
                <a:latin typeface="Times New Roman" panose="02020603050405020304" pitchFamily="18" charset="0"/>
                <a:ea typeface="Times New Roman" panose="02020603050405020304" pitchFamily="18" charset="0"/>
              </a:rPr>
            </a:br>
            <a:r>
              <a:rPr lang="ru-RU" sz="2000" dirty="0">
                <a:effectLst/>
                <a:latin typeface="Times New Roman" panose="02020603050405020304" pitchFamily="18" charset="0"/>
                <a:ea typeface="Times New Roman" panose="02020603050405020304" pitchFamily="18" charset="0"/>
              </a:rPr>
              <a:t>Неиссякаемый источник мудрости заложен в древнерусской азбуке,</a:t>
            </a:r>
            <a:br>
              <a:rPr lang="ru-RU" sz="2000" dirty="0">
                <a:effectLst/>
                <a:latin typeface="Times New Roman" panose="02020603050405020304" pitchFamily="18" charset="0"/>
                <a:ea typeface="Times New Roman" panose="02020603050405020304" pitchFamily="18" charset="0"/>
              </a:rPr>
            </a:br>
            <a:r>
              <a:rPr lang="ru-RU" sz="2000" dirty="0">
                <a:effectLst/>
                <a:latin typeface="Times New Roman" panose="02020603050405020304" pitchFamily="18" charset="0"/>
                <a:ea typeface="Times New Roman" panose="02020603050405020304" pitchFamily="18" charset="0"/>
              </a:rPr>
              <a:t>советую обращаться к буквицам и их смыслам.</a:t>
            </a:r>
            <a:endParaRPr lang="ru-RU" sz="2000" dirty="0"/>
          </a:p>
        </p:txBody>
      </p:sp>
      <p:pic>
        <p:nvPicPr>
          <p:cNvPr id="8" name="Объект 7">
            <a:extLst>
              <a:ext uri="{FF2B5EF4-FFF2-40B4-BE49-F238E27FC236}">
                <a16:creationId xmlns:a16="http://schemas.microsoft.com/office/drawing/2014/main" id="{12BC3E26-9690-456A-9154-30AD8CBADB17}"/>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2616819" y="2209801"/>
            <a:ext cx="6549353" cy="4654134"/>
          </a:xfrm>
        </p:spPr>
      </p:pic>
      <p:pic>
        <p:nvPicPr>
          <p:cNvPr id="12" name="Объект 17">
            <a:extLst>
              <a:ext uri="{FF2B5EF4-FFF2-40B4-BE49-F238E27FC236}">
                <a16:creationId xmlns:a16="http://schemas.microsoft.com/office/drawing/2014/main" id="{6606A588-8EAA-4C50-8F00-4C03ED25285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0" y="2240845"/>
            <a:ext cx="2549053" cy="3478307"/>
          </a:xfrm>
          <a:prstGeom prst="rect">
            <a:avLst/>
          </a:prstGeom>
        </p:spPr>
      </p:pic>
    </p:spTree>
    <p:extLst>
      <p:ext uri="{BB962C8B-B14F-4D97-AF65-F5344CB8AC3E}">
        <p14:creationId xmlns:p14="http://schemas.microsoft.com/office/powerpoint/2010/main" val="3464532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45AFC0-B0D6-4378-9C33-EF7F04A65194}"/>
              </a:ext>
            </a:extLst>
          </p:cNvPr>
          <p:cNvSpPr>
            <a:spLocks noGrp="1"/>
          </p:cNvSpPr>
          <p:nvPr>
            <p:ph type="title"/>
          </p:nvPr>
        </p:nvSpPr>
        <p:spPr>
          <a:xfrm>
            <a:off x="152400" y="274638"/>
            <a:ext cx="8839200" cy="1858962"/>
          </a:xfrm>
        </p:spPr>
        <p:txBody>
          <a:bodyPr>
            <a:noAutofit/>
          </a:bodyPr>
          <a:lstStyle/>
          <a:p>
            <a:b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Эталоны величины условны и относительны, поэтому при ознакомлении с величиной предметов понять её можно только при сравнении с другой величиной. </a:t>
            </a:r>
            <a:b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a:t>
            </a:r>
            <a:r>
              <a:rPr lang="ru-RU" sz="2000" dirty="0">
                <a:effectLst/>
                <a:latin typeface="Times New Roman" panose="02020603050405020304" pitchFamily="18" charset="0"/>
                <a:ea typeface="Times New Roman" panose="02020603050405020304" pitchFamily="18" charset="0"/>
              </a:rPr>
              <a:t>ассматривая иллюстрации или картины художников,</a:t>
            </a:r>
            <a:br>
              <a:rPr lang="ru-RU" sz="2000" dirty="0">
                <a:effectLst/>
                <a:latin typeface="Times New Roman" panose="02020603050405020304" pitchFamily="18" charset="0"/>
                <a:ea typeface="Times New Roman" panose="02020603050405020304" pitchFamily="18" charset="0"/>
              </a:rPr>
            </a:br>
            <a:r>
              <a:rPr lang="ru-RU" sz="2000" dirty="0">
                <a:effectLst/>
                <a:latin typeface="Times New Roman" panose="02020603050405020304" pitchFamily="18" charset="0"/>
                <a:ea typeface="Times New Roman" panose="02020603050405020304" pitchFamily="18" charset="0"/>
              </a:rPr>
              <a:t>нужно обращать внимание есть ли в картине «главное» - центр композиции.</a:t>
            </a:r>
            <a:br>
              <a:rPr lang="ru-RU" sz="2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br>
            <a:endParaRPr lang="ru-RU" sz="2000" dirty="0">
              <a:latin typeface="Times New Roman" panose="02020603050405020304" pitchFamily="18" charset="0"/>
              <a:cs typeface="Times New Roman" panose="02020603050405020304" pitchFamily="18" charset="0"/>
            </a:endParaRPr>
          </a:p>
        </p:txBody>
      </p:sp>
      <p:pic>
        <p:nvPicPr>
          <p:cNvPr id="6" name="Объект 5">
            <a:extLst>
              <a:ext uri="{FF2B5EF4-FFF2-40B4-BE49-F238E27FC236}">
                <a16:creationId xmlns:a16="http://schemas.microsoft.com/office/drawing/2014/main" id="{BAF40264-6CD2-4FB2-A830-75D5F4ADB35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2743200"/>
            <a:ext cx="5950240" cy="4046164"/>
          </a:xfrm>
        </p:spPr>
      </p:pic>
      <p:pic>
        <p:nvPicPr>
          <p:cNvPr id="8" name="Объект 7">
            <a:extLst>
              <a:ext uri="{FF2B5EF4-FFF2-40B4-BE49-F238E27FC236}">
                <a16:creationId xmlns:a16="http://schemas.microsoft.com/office/drawing/2014/main" id="{8DABA662-AE73-4851-BC00-A8862444F15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24062" y="2770000"/>
            <a:ext cx="3019938" cy="3992563"/>
          </a:xfrm>
        </p:spPr>
      </p:pic>
      <p:sp>
        <p:nvSpPr>
          <p:cNvPr id="9" name="Прямоугольник 8">
            <a:extLst>
              <a:ext uri="{FF2B5EF4-FFF2-40B4-BE49-F238E27FC236}">
                <a16:creationId xmlns:a16="http://schemas.microsoft.com/office/drawing/2014/main" id="{2C0642A4-0445-4AAA-8B6D-6BC3AE352F71}"/>
              </a:ext>
            </a:extLst>
          </p:cNvPr>
          <p:cNvSpPr/>
          <p:nvPr/>
        </p:nvSpPr>
        <p:spPr>
          <a:xfrm>
            <a:off x="6124062" y="2362200"/>
            <a:ext cx="2943738"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tx1"/>
                </a:solidFill>
              </a:rPr>
              <a:t>«Машенька и Медведь»</a:t>
            </a:r>
          </a:p>
        </p:txBody>
      </p:sp>
      <p:sp>
        <p:nvSpPr>
          <p:cNvPr id="10" name="Прямоугольник 9">
            <a:extLst>
              <a:ext uri="{FF2B5EF4-FFF2-40B4-BE49-F238E27FC236}">
                <a16:creationId xmlns:a16="http://schemas.microsoft.com/office/drawing/2014/main" id="{C0609CDD-CDD9-4829-AAE5-5091FB6B3A70}"/>
              </a:ext>
            </a:extLst>
          </p:cNvPr>
          <p:cNvSpPr/>
          <p:nvPr/>
        </p:nvSpPr>
        <p:spPr>
          <a:xfrm>
            <a:off x="457200" y="2259200"/>
            <a:ext cx="4876800" cy="407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tx1"/>
                </a:solidFill>
              </a:rPr>
              <a:t>«Теремок»</a:t>
            </a:r>
          </a:p>
        </p:txBody>
      </p:sp>
    </p:spTree>
    <p:extLst>
      <p:ext uri="{BB962C8B-B14F-4D97-AF65-F5344CB8AC3E}">
        <p14:creationId xmlns:p14="http://schemas.microsoft.com/office/powerpoint/2010/main" val="351124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86400" y="274637"/>
            <a:ext cx="3581400" cy="1941571"/>
          </a:xfrm>
        </p:spPr>
        <p:txBody>
          <a:bodyPr>
            <a:noAutofit/>
          </a:bodyPr>
          <a:lstStyle/>
          <a:p>
            <a:r>
              <a:rPr lang="ru-RU" sz="2400" dirty="0"/>
              <a:t>Обратите внимание на методы сравнения и контраста, которые используют художники-иллюстраторы</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3397570"/>
            <a:ext cx="4637690" cy="3460430"/>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49310" y="2216209"/>
            <a:ext cx="3310759" cy="4654929"/>
          </a:xfr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5716"/>
            <a:ext cx="5393987" cy="3168968"/>
          </a:xfrm>
          <a:prstGeom prst="rect">
            <a:avLst/>
          </a:prstGeom>
        </p:spPr>
      </p:pic>
    </p:spTree>
    <p:extLst>
      <p:ext uri="{BB962C8B-B14F-4D97-AF65-F5344CB8AC3E}">
        <p14:creationId xmlns:p14="http://schemas.microsoft.com/office/powerpoint/2010/main" val="2151842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a:extLst>
              <a:ext uri="{FF2B5EF4-FFF2-40B4-BE49-F238E27FC236}">
                <a16:creationId xmlns:a16="http://schemas.microsoft.com/office/drawing/2014/main" id="{BCBD3156-D9B7-441F-B6C5-EC6EC9D42286}"/>
              </a:ext>
            </a:extLst>
          </p:cNvPr>
          <p:cNvSpPr>
            <a:spLocks noGrp="1"/>
          </p:cNvSpPr>
          <p:nvPr>
            <p:ph type="title"/>
          </p:nvPr>
        </p:nvSpPr>
        <p:spPr>
          <a:xfrm>
            <a:off x="228600" y="274638"/>
            <a:ext cx="8686800" cy="1325562"/>
          </a:xfrm>
        </p:spPr>
        <p:txBody>
          <a:bodyPr>
            <a:noAutofit/>
          </a:bodyPr>
          <a:lstStyle/>
          <a:p>
            <a:r>
              <a:rPr lang="ru-RU" sz="2000" dirty="0">
                <a:solidFill>
                  <a:srgbClr val="111111"/>
                </a:solidFill>
                <a:effectLst/>
                <a:latin typeface="Times New Roman" panose="02020603050405020304" pitchFamily="18" charset="0"/>
                <a:ea typeface="Calibri" panose="020F0502020204030204" pitchFamily="34" charset="0"/>
              </a:rPr>
              <a:t>Умение различать пространственные отношения предметов и их частей по вертикали «на», «под». Горизонтальные положения «рядом», «около». Постепенно уточняется восприятие таких отношений как «справа», «слева», «за», «позади», «перед», «впереди».</a:t>
            </a:r>
            <a:endParaRPr lang="ru-RU" sz="2000" dirty="0"/>
          </a:p>
        </p:txBody>
      </p:sp>
      <p:pic>
        <p:nvPicPr>
          <p:cNvPr id="8" name="Объект 7">
            <a:extLst>
              <a:ext uri="{FF2B5EF4-FFF2-40B4-BE49-F238E27FC236}">
                <a16:creationId xmlns:a16="http://schemas.microsoft.com/office/drawing/2014/main" id="{E72083C8-F234-4E06-B59D-0D8BB24CF11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6959" y="1600200"/>
            <a:ext cx="6910082" cy="5257800"/>
          </a:xfrm>
        </p:spPr>
      </p:pic>
    </p:spTree>
    <p:extLst>
      <p:ext uri="{BB962C8B-B14F-4D97-AF65-F5344CB8AC3E}">
        <p14:creationId xmlns:p14="http://schemas.microsoft.com/office/powerpoint/2010/main" val="2381530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029200" y="274637"/>
            <a:ext cx="3886200" cy="3611563"/>
          </a:xfrm>
        </p:spPr>
        <p:txBody>
          <a:bodyPr>
            <a:noAutofit/>
          </a:bodyPr>
          <a:lstStyle/>
          <a:p>
            <a:r>
              <a:rPr lang="ru-RU" sz="2400" dirty="0"/>
              <a:t>При восприятии цвета эталоном служат ХРОМАТИЧЕСКИЕ ЦВЕТА спектра </a:t>
            </a:r>
            <a:br>
              <a:rPr lang="ru-RU" sz="2400" dirty="0"/>
            </a:br>
            <a:r>
              <a:rPr lang="ru-RU" sz="2400" dirty="0"/>
              <a:t>(от красного до фиолетового)</a:t>
            </a:r>
          </a:p>
        </p:txBody>
      </p:sp>
      <p:pic>
        <p:nvPicPr>
          <p:cNvPr id="7" name="Объект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5167" y="0"/>
            <a:ext cx="4919497" cy="4926435"/>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29200" y="3959011"/>
            <a:ext cx="4038600" cy="2872424"/>
          </a:xfrm>
        </p:spPr>
      </p:pic>
      <p:sp>
        <p:nvSpPr>
          <p:cNvPr id="9" name="Прямоугольник 8"/>
          <p:cNvSpPr/>
          <p:nvPr/>
        </p:nvSpPr>
        <p:spPr>
          <a:xfrm>
            <a:off x="457200" y="5562600"/>
            <a:ext cx="4267200" cy="99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chemeClr val="tx1"/>
                </a:solidFill>
              </a:rPr>
              <a:t>АХРОМАТИЧЕСКИЕ ЦВЕТА </a:t>
            </a:r>
          </a:p>
          <a:p>
            <a:pPr algn="ctr"/>
            <a:r>
              <a:rPr lang="ru-RU" sz="2400" dirty="0">
                <a:solidFill>
                  <a:schemeClr val="tx1"/>
                </a:solidFill>
              </a:rPr>
              <a:t>(чёрный, белый, серый)</a:t>
            </a:r>
          </a:p>
        </p:txBody>
      </p:sp>
    </p:spTree>
    <p:extLst>
      <p:ext uri="{BB962C8B-B14F-4D97-AF65-F5344CB8AC3E}">
        <p14:creationId xmlns:p14="http://schemas.microsoft.com/office/powerpoint/2010/main" val="2225804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0" y="274638"/>
            <a:ext cx="3733800" cy="2392362"/>
          </a:xfrm>
        </p:spPr>
        <p:txBody>
          <a:bodyPr>
            <a:normAutofit/>
          </a:bodyPr>
          <a:lstStyle/>
          <a:p>
            <a:pPr algn="r"/>
            <a:r>
              <a:rPr lang="ru-RU" sz="2700" dirty="0"/>
              <a:t>Нельзя ограничивать круг представлений детей</a:t>
            </a:r>
            <a:br>
              <a:rPr lang="ru-RU" sz="2700" dirty="0"/>
            </a:br>
            <a:r>
              <a:rPr lang="ru-RU" sz="2700" dirty="0"/>
              <a:t>о цвете и его оттенках</a:t>
            </a:r>
            <a:endParaRPr lang="ru-RU" dirty="0"/>
          </a:p>
        </p:txBody>
      </p:sp>
      <p:pic>
        <p:nvPicPr>
          <p:cNvPr id="6" name="Объект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3504438"/>
            <a:ext cx="4361234" cy="3048000"/>
          </a:xfrm>
        </p:spPr>
      </p:pic>
      <p:pic>
        <p:nvPicPr>
          <p:cNvPr id="5" name="Объект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370943" y="2590800"/>
            <a:ext cx="4773057" cy="3961638"/>
          </a:xfr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31459"/>
            <a:ext cx="2500276" cy="3411836"/>
          </a:xfrm>
          <a:prstGeom prst="rect">
            <a:avLst/>
          </a:prstGeom>
        </p:spPr>
      </p:pic>
    </p:spTree>
    <p:extLst>
      <p:ext uri="{BB962C8B-B14F-4D97-AF65-F5344CB8AC3E}">
        <p14:creationId xmlns:p14="http://schemas.microsoft.com/office/powerpoint/2010/main" val="4054705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9080" y="274638"/>
            <a:ext cx="8746320" cy="1020762"/>
          </a:xfrm>
        </p:spPr>
        <p:txBody>
          <a:bodyPr>
            <a:noAutofit/>
          </a:bodyPr>
          <a:lstStyle/>
          <a:p>
            <a:r>
              <a:rPr lang="ru-RU" sz="2400" dirty="0"/>
              <a:t>Формировать умение ребенка сравнивать эталон с оттенками </a:t>
            </a:r>
            <a:br>
              <a:rPr lang="ru-RU" sz="2400" dirty="0"/>
            </a:br>
            <a:r>
              <a:rPr lang="ru-RU" sz="2400" dirty="0"/>
              <a:t> цветов разных объект и называть более точно цвет</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1451" y="1478458"/>
            <a:ext cx="2209800" cy="1763236"/>
          </a:xfrm>
        </p:spPr>
      </p:pic>
      <p:pic>
        <p:nvPicPr>
          <p:cNvPr id="6" name="Объект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847907" y="1221416"/>
            <a:ext cx="3296093" cy="2196859"/>
          </a:xfrm>
        </p:spPr>
      </p:pic>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6987" y="1237365"/>
            <a:ext cx="3463593" cy="2932508"/>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24" y="4267200"/>
            <a:ext cx="2466975" cy="2466975"/>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66519" y="4495801"/>
            <a:ext cx="3150108" cy="2359540"/>
          </a:xfrm>
          <a:prstGeom prst="rect">
            <a:avLst/>
          </a:prstGeom>
        </p:spPr>
      </p:pic>
      <p:pic>
        <p:nvPicPr>
          <p:cNvPr id="11" name="Рисунок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95772" y="4583822"/>
            <a:ext cx="3518383" cy="1731917"/>
          </a:xfrm>
          <a:prstGeom prst="rect">
            <a:avLst/>
          </a:prstGeom>
        </p:spPr>
      </p:pic>
      <p:sp>
        <p:nvSpPr>
          <p:cNvPr id="3" name="Прямоугольник 2">
            <a:extLst>
              <a:ext uri="{FF2B5EF4-FFF2-40B4-BE49-F238E27FC236}">
                <a16:creationId xmlns:a16="http://schemas.microsoft.com/office/drawing/2014/main" id="{EDC2B184-6A1D-4B7E-B616-AAE13C3AB9E1}"/>
              </a:ext>
            </a:extLst>
          </p:cNvPr>
          <p:cNvSpPr/>
          <p:nvPr/>
        </p:nvSpPr>
        <p:spPr>
          <a:xfrm>
            <a:off x="191451" y="3352800"/>
            <a:ext cx="2121742"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chemeClr val="tx1"/>
                </a:solidFill>
              </a:rPr>
              <a:t>Лимонный</a:t>
            </a:r>
          </a:p>
          <a:p>
            <a:pPr algn="ctr"/>
            <a:r>
              <a:rPr lang="ru-RU" sz="2400" dirty="0">
                <a:solidFill>
                  <a:schemeClr val="tx1"/>
                </a:solidFill>
              </a:rPr>
              <a:t>Янтарный</a:t>
            </a:r>
          </a:p>
        </p:txBody>
      </p:sp>
      <p:sp>
        <p:nvSpPr>
          <p:cNvPr id="4" name="Прямоугольник 3">
            <a:extLst>
              <a:ext uri="{FF2B5EF4-FFF2-40B4-BE49-F238E27FC236}">
                <a16:creationId xmlns:a16="http://schemas.microsoft.com/office/drawing/2014/main" id="{A0C48CB5-3F3D-401E-B2C2-39687A966E96}"/>
              </a:ext>
            </a:extLst>
          </p:cNvPr>
          <p:cNvSpPr/>
          <p:nvPr/>
        </p:nvSpPr>
        <p:spPr>
          <a:xfrm>
            <a:off x="6049317" y="3352800"/>
            <a:ext cx="3056931" cy="1143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chemeClr val="tx1"/>
                </a:solidFill>
              </a:rPr>
              <a:t>Медовый</a:t>
            </a:r>
          </a:p>
          <a:p>
            <a:pPr algn="ctr"/>
            <a:r>
              <a:rPr lang="ru-RU" sz="2400" dirty="0" err="1">
                <a:solidFill>
                  <a:schemeClr val="tx1"/>
                </a:solidFill>
              </a:rPr>
              <a:t>Огоньковый</a:t>
            </a:r>
            <a:r>
              <a:rPr lang="ru-RU" sz="2400" dirty="0">
                <a:solidFill>
                  <a:schemeClr val="tx1"/>
                </a:solidFill>
              </a:rPr>
              <a:t> цвет</a:t>
            </a:r>
            <a:r>
              <a:rPr lang="ru-RU" sz="2400" dirty="0"/>
              <a:t> </a:t>
            </a:r>
          </a:p>
        </p:txBody>
      </p:sp>
      <p:sp>
        <p:nvSpPr>
          <p:cNvPr id="10" name="Прямоугольник 9">
            <a:extLst>
              <a:ext uri="{FF2B5EF4-FFF2-40B4-BE49-F238E27FC236}">
                <a16:creationId xmlns:a16="http://schemas.microsoft.com/office/drawing/2014/main" id="{D6215F8D-559F-404F-A307-4B0FE55D4840}"/>
              </a:ext>
            </a:extLst>
          </p:cNvPr>
          <p:cNvSpPr/>
          <p:nvPr/>
        </p:nvSpPr>
        <p:spPr>
          <a:xfrm>
            <a:off x="2600323" y="4267200"/>
            <a:ext cx="3281137" cy="2952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chemeClr val="tx1"/>
                </a:solidFill>
              </a:rPr>
              <a:t>Соломенный</a:t>
            </a:r>
          </a:p>
        </p:txBody>
      </p:sp>
      <p:sp>
        <p:nvSpPr>
          <p:cNvPr id="12" name="Прямоугольник 11">
            <a:extLst>
              <a:ext uri="{FF2B5EF4-FFF2-40B4-BE49-F238E27FC236}">
                <a16:creationId xmlns:a16="http://schemas.microsoft.com/office/drawing/2014/main" id="{9774EBF9-9D16-4AD8-98B8-F810FC967435}"/>
              </a:ext>
            </a:extLst>
          </p:cNvPr>
          <p:cNvSpPr/>
          <p:nvPr/>
        </p:nvSpPr>
        <p:spPr>
          <a:xfrm>
            <a:off x="2439351" y="6400800"/>
            <a:ext cx="3442109" cy="3664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chemeClr val="tx1"/>
                </a:solidFill>
              </a:rPr>
              <a:t>Абрикосовый</a:t>
            </a:r>
          </a:p>
        </p:txBody>
      </p:sp>
    </p:spTree>
    <p:extLst>
      <p:ext uri="{BB962C8B-B14F-4D97-AF65-F5344CB8AC3E}">
        <p14:creationId xmlns:p14="http://schemas.microsoft.com/office/powerpoint/2010/main" val="3352745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799" y="274638"/>
            <a:ext cx="8584035" cy="1249362"/>
          </a:xfrm>
        </p:spPr>
        <p:txBody>
          <a:bodyPr>
            <a:normAutofit/>
          </a:bodyPr>
          <a:lstStyle/>
          <a:p>
            <a:r>
              <a:rPr lang="ru-RU" sz="2400" dirty="0"/>
              <a:t>Знакомство с названием цвета и его оттенков, смешивание красок для создания нового цветового оттенка откладываться у ребенка  на подсознательном уровне</a:t>
            </a:r>
          </a:p>
        </p:txBody>
      </p:sp>
      <p:pic>
        <p:nvPicPr>
          <p:cNvPr id="10" name="Рисунок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1799090"/>
            <a:ext cx="2849470" cy="2100492"/>
          </a:xfrm>
          <a:prstGeom prst="rect">
            <a:avLst/>
          </a:prstGeom>
        </p:spPr>
      </p:pic>
      <p:pic>
        <p:nvPicPr>
          <p:cNvPr id="13" name="Объект 1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2641625" y="3999024"/>
            <a:ext cx="3785281" cy="2837625"/>
          </a:xfr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7400" y="1686056"/>
            <a:ext cx="3122443" cy="2213526"/>
          </a:xfrm>
          <a:prstGeom prst="rect">
            <a:avLst/>
          </a:prstGeom>
        </p:spPr>
      </p:pic>
      <p:pic>
        <p:nvPicPr>
          <p:cNvPr id="9" name="Объект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55856" y="3964020"/>
            <a:ext cx="2033987" cy="2837626"/>
          </a:xfrm>
          <a:prstGeom prst="rect">
            <a:avLst/>
          </a:prstGeom>
        </p:spPr>
      </p:pic>
      <p:pic>
        <p:nvPicPr>
          <p:cNvPr id="4" name="Объект 3"/>
          <p:cNvPicPr>
            <a:picLocks noGrp="1" noChangeAspect="1"/>
          </p:cNvPicPr>
          <p:nvPr>
            <p:ph sz="half" idx="1"/>
          </p:nvPr>
        </p:nvPicPr>
        <p:blipFill>
          <a:blip r:embed="rId6" cstate="print">
            <a:extLst>
              <a:ext uri="{28A0092B-C50C-407E-A947-70E740481C1C}">
                <a14:useLocalDpi xmlns:a14="http://schemas.microsoft.com/office/drawing/2010/main" val="0"/>
              </a:ext>
            </a:extLst>
          </a:blip>
          <a:stretch>
            <a:fillRect/>
          </a:stretch>
        </p:blipFill>
        <p:spPr>
          <a:xfrm>
            <a:off x="153798" y="3999024"/>
            <a:ext cx="1958877" cy="2837625"/>
          </a:xfrm>
        </p:spPr>
      </p:pic>
      <p:pic>
        <p:nvPicPr>
          <p:cNvPr id="12" name="Рисунок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89840" y="1799090"/>
            <a:ext cx="2684669" cy="2010910"/>
          </a:xfrm>
          <a:prstGeom prst="rect">
            <a:avLst/>
          </a:prstGeom>
        </p:spPr>
      </p:pic>
    </p:spTree>
    <p:extLst>
      <p:ext uri="{BB962C8B-B14F-4D97-AF65-F5344CB8AC3E}">
        <p14:creationId xmlns:p14="http://schemas.microsoft.com/office/powerpoint/2010/main" val="4240963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3600" y="274638"/>
            <a:ext cx="3048000" cy="6202362"/>
          </a:xfrm>
        </p:spPr>
        <p:txBody>
          <a:bodyPr>
            <a:normAutofit fontScale="90000"/>
          </a:bodyPr>
          <a:lstStyle/>
          <a:p>
            <a:r>
              <a:rPr lang="ru-RU" sz="2400" dirty="0"/>
              <a:t>Цвет в искусстве – сильнейшее выразительное средство.</a:t>
            </a:r>
            <a:br>
              <a:rPr lang="ru-RU" sz="2400" dirty="0"/>
            </a:br>
            <a:r>
              <a:rPr lang="ru-RU" sz="2400" dirty="0"/>
              <a:t>Он способен действовать на наши чувства.</a:t>
            </a:r>
            <a:br>
              <a:rPr lang="ru-RU" sz="2400" dirty="0"/>
            </a:br>
            <a:br>
              <a:rPr lang="ru-RU" sz="2400" dirty="0"/>
            </a:br>
            <a:r>
              <a:rPr lang="ru-RU" sz="2400" dirty="0"/>
              <a:t>Сколько оттенков синего можно увидеть в картинах двух художников</a:t>
            </a:r>
            <a:br>
              <a:rPr lang="ru-RU" sz="2400" dirty="0"/>
            </a:br>
            <a:r>
              <a:rPr lang="ru-RU" sz="2400" dirty="0"/>
              <a:t>И. К. Айвазовского и</a:t>
            </a:r>
            <a:br>
              <a:rPr lang="ru-RU" sz="2400" dirty="0"/>
            </a:br>
            <a:r>
              <a:rPr lang="ru-RU" sz="2400" dirty="0"/>
              <a:t>Н. К. Рериха,</a:t>
            </a:r>
            <a:br>
              <a:rPr lang="ru-RU" sz="2400" dirty="0"/>
            </a:br>
            <a:r>
              <a:rPr lang="ru-RU" sz="2400" dirty="0"/>
              <a:t>один художник изображал море, другой горы.</a:t>
            </a:r>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0" y="3352800"/>
            <a:ext cx="5540229" cy="3545747"/>
          </a:xfrm>
        </p:spPr>
      </p:pic>
      <p:pic>
        <p:nvPicPr>
          <p:cNvPr id="10" name="Объект 9"/>
          <p:cNvPicPr>
            <a:picLocks noGrp="1" noChangeAspect="1"/>
          </p:cNvPicPr>
          <p:nvPr>
            <p:ph sz="half" idx="1"/>
          </p:nvPr>
        </p:nvPicPr>
        <p:blipFill>
          <a:blip r:embed="rId3"/>
          <a:stretch>
            <a:fillRect/>
          </a:stretch>
        </p:blipFill>
        <p:spPr>
          <a:xfrm>
            <a:off x="0" y="0"/>
            <a:ext cx="5525206" cy="3124200"/>
          </a:xfrm>
          <a:prstGeom prst="rect">
            <a:avLst/>
          </a:prstGeom>
        </p:spPr>
      </p:pic>
    </p:spTree>
    <p:extLst>
      <p:ext uri="{BB962C8B-B14F-4D97-AF65-F5344CB8AC3E}">
        <p14:creationId xmlns:p14="http://schemas.microsoft.com/office/powerpoint/2010/main" val="2454287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38800" y="274638"/>
            <a:ext cx="3124200" cy="6126162"/>
          </a:xfrm>
        </p:spPr>
        <p:txBody>
          <a:bodyPr>
            <a:normAutofit/>
          </a:bodyPr>
          <a:lstStyle/>
          <a:p>
            <a:r>
              <a:rPr lang="ru-RU" sz="2400" dirty="0"/>
              <a:t>Желтый цвет – теплый, светлый, нежный и легкий</a:t>
            </a:r>
            <a:br>
              <a:rPr lang="ru-RU" sz="2400" dirty="0"/>
            </a:br>
            <a:br>
              <a:rPr lang="ru-RU" sz="2400" dirty="0"/>
            </a:br>
            <a:br>
              <a:rPr lang="ru-RU" sz="2400" dirty="0"/>
            </a:br>
            <a:r>
              <a:rPr lang="ru-RU" sz="2400" dirty="0"/>
              <a:t>И. К. Айвазовский</a:t>
            </a:r>
            <a:br>
              <a:rPr lang="ru-RU" sz="2400" dirty="0"/>
            </a:br>
            <a:r>
              <a:rPr lang="ru-RU" sz="2400" dirty="0"/>
              <a:t>«Берег Крыма», </a:t>
            </a:r>
            <a:br>
              <a:rPr lang="ru-RU" sz="2400" dirty="0"/>
            </a:br>
            <a:r>
              <a:rPr lang="ru-RU" sz="2400" dirty="0"/>
              <a:t>«Константинополь»</a:t>
            </a:r>
            <a:br>
              <a:rPr lang="ru-RU" sz="2400" dirty="0"/>
            </a:br>
            <a:br>
              <a:rPr lang="ru-RU" sz="2400" dirty="0"/>
            </a:br>
            <a:br>
              <a:rPr lang="ru-RU" sz="2400" dirty="0"/>
            </a:br>
            <a:r>
              <a:rPr lang="ru-RU" sz="2400" dirty="0"/>
              <a:t>Красный цвет – яркий, цвет солнца на закате, интенсивный, бьется, пульсирует </a:t>
            </a:r>
            <a:br>
              <a:rPr lang="ru-RU" sz="2400" dirty="0"/>
            </a:br>
            <a:endParaRPr lang="ru-RU" sz="2400" dirty="0"/>
          </a:p>
        </p:txBody>
      </p:sp>
      <p:pic>
        <p:nvPicPr>
          <p:cNvPr id="5" name="Объект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7750" y="-34256"/>
            <a:ext cx="4534250" cy="3442251"/>
          </a:xfrm>
        </p:spPr>
      </p:pic>
      <p:pic>
        <p:nvPicPr>
          <p:cNvPr id="6" name="Объект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37750" y="3505201"/>
            <a:ext cx="5310790" cy="3319244"/>
          </a:xfrm>
        </p:spPr>
      </p:pic>
    </p:spTree>
    <p:extLst>
      <p:ext uri="{BB962C8B-B14F-4D97-AF65-F5344CB8AC3E}">
        <p14:creationId xmlns:p14="http://schemas.microsoft.com/office/powerpoint/2010/main" val="871884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86400" y="274638"/>
            <a:ext cx="3505200" cy="6126162"/>
          </a:xfrm>
        </p:spPr>
        <p:txBody>
          <a:bodyPr>
            <a:normAutofit/>
          </a:bodyPr>
          <a:lstStyle/>
          <a:p>
            <a:br>
              <a:rPr lang="ru-RU" sz="2400" dirty="0"/>
            </a:br>
            <a:r>
              <a:rPr lang="ru-RU" sz="2400" dirty="0"/>
              <a:t>Н. К. Рерих</a:t>
            </a:r>
            <a:br>
              <a:rPr lang="ru-RU" sz="2400" dirty="0"/>
            </a:br>
            <a:r>
              <a:rPr lang="ru-RU" sz="2400" dirty="0"/>
              <a:t>«Сокровище горы», </a:t>
            </a:r>
            <a:br>
              <a:rPr lang="ru-RU" sz="2400" dirty="0"/>
            </a:br>
            <a:br>
              <a:rPr lang="ru-RU" sz="2400" dirty="0"/>
            </a:br>
            <a:r>
              <a:rPr lang="ru-RU" sz="2400" dirty="0"/>
              <a:t>И. К. Айвазовский</a:t>
            </a:r>
            <a:br>
              <a:rPr lang="ru-RU" sz="2400" dirty="0"/>
            </a:br>
            <a:r>
              <a:rPr lang="ru-RU" sz="2400" dirty="0"/>
              <a:t>«Кораблекрушение» </a:t>
            </a:r>
            <a:br>
              <a:rPr lang="ru-RU" sz="2400" dirty="0"/>
            </a:br>
            <a:br>
              <a:rPr lang="ru-RU" sz="2400" dirty="0"/>
            </a:br>
            <a:r>
              <a:rPr lang="ru-RU" sz="2400" dirty="0"/>
              <a:t>Фиолетовый цвет </a:t>
            </a:r>
            <a:br>
              <a:rPr lang="ru-RU" sz="2400" dirty="0"/>
            </a:br>
            <a:r>
              <a:rPr lang="ru-RU" sz="2400" dirty="0"/>
              <a:t>самый плотный,</a:t>
            </a:r>
            <a:br>
              <a:rPr lang="ru-RU" sz="2400" dirty="0"/>
            </a:br>
            <a:r>
              <a:rPr lang="ru-RU" sz="2400" dirty="0"/>
              <a:t>темный,</a:t>
            </a:r>
            <a:br>
              <a:rPr lang="ru-RU" sz="2400" dirty="0"/>
            </a:br>
            <a:r>
              <a:rPr lang="ru-RU" sz="2400" dirty="0"/>
              <a:t>насыщенный </a:t>
            </a:r>
            <a:br>
              <a:rPr lang="ru-RU" sz="2400" dirty="0"/>
            </a:br>
            <a:r>
              <a:rPr lang="ru-RU" sz="2400" dirty="0"/>
              <a:t>в цветовом круге</a:t>
            </a:r>
          </a:p>
        </p:txBody>
      </p:sp>
      <p:pic>
        <p:nvPicPr>
          <p:cNvPr id="5" name="Объект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0" y="3200400"/>
            <a:ext cx="4568788" cy="3687012"/>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0" y="0"/>
            <a:ext cx="4861977" cy="3124200"/>
          </a:xfrm>
        </p:spPr>
      </p:pic>
    </p:spTree>
    <p:extLst>
      <p:ext uri="{BB962C8B-B14F-4D97-AF65-F5344CB8AC3E}">
        <p14:creationId xmlns:p14="http://schemas.microsoft.com/office/powerpoint/2010/main" val="35874453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638800" y="457200"/>
            <a:ext cx="3276600" cy="5029200"/>
          </a:xfrm>
        </p:spPr>
        <p:txBody>
          <a:bodyPr>
            <a:normAutofit/>
          </a:bodyPr>
          <a:lstStyle/>
          <a:p>
            <a:r>
              <a:rPr lang="ru-RU" sz="2400" dirty="0"/>
              <a:t>Черные и серые тона в картине не всегда бывают мрачные.</a:t>
            </a:r>
            <a:br>
              <a:rPr lang="ru-RU" sz="2400" dirty="0"/>
            </a:br>
            <a:br>
              <a:rPr lang="ru-RU" sz="2400" dirty="0"/>
            </a:br>
            <a:r>
              <a:rPr lang="ru-RU" sz="2400" dirty="0"/>
              <a:t>В картине</a:t>
            </a:r>
            <a:br>
              <a:rPr lang="ru-RU" sz="2400" dirty="0"/>
            </a:br>
            <a:r>
              <a:rPr lang="ru-RU" sz="2400" dirty="0"/>
              <a:t>И. К. Айвазовского</a:t>
            </a:r>
            <a:br>
              <a:rPr lang="ru-RU" sz="2400" dirty="0"/>
            </a:br>
            <a:r>
              <a:rPr lang="ru-RU" sz="2400" dirty="0"/>
              <a:t>«Ночь на Черном море»</a:t>
            </a:r>
            <a:br>
              <a:rPr lang="ru-RU" sz="2400" dirty="0"/>
            </a:br>
            <a:r>
              <a:rPr lang="ru-RU" sz="2400" dirty="0"/>
              <a:t>серебристые отблески на воде передают таинственность от лунного света</a:t>
            </a:r>
          </a:p>
        </p:txBody>
      </p:sp>
      <p:pic>
        <p:nvPicPr>
          <p:cNvPr id="2" name="Объект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5207745" cy="6811964"/>
          </a:xfrm>
        </p:spPr>
      </p:pic>
    </p:spTree>
    <p:extLst>
      <p:ext uri="{BB962C8B-B14F-4D97-AF65-F5344CB8AC3E}">
        <p14:creationId xmlns:p14="http://schemas.microsoft.com/office/powerpoint/2010/main" val="2888893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05400" y="274638"/>
            <a:ext cx="3810000" cy="6583362"/>
          </a:xfrm>
        </p:spPr>
        <p:txBody>
          <a:bodyPr>
            <a:normAutofit fontScale="90000"/>
          </a:bodyPr>
          <a:lstStyle/>
          <a:p>
            <a:r>
              <a:rPr lang="ru-RU" sz="2400" dirty="0"/>
              <a:t>Рисунок </a:t>
            </a:r>
            <a:br>
              <a:rPr lang="ru-RU" sz="2400" dirty="0"/>
            </a:br>
            <a:r>
              <a:rPr lang="ru-RU" sz="2400" dirty="0"/>
              <a:t>«Профессия моих родителей» Аскольда, сына известного дрессировщика тигров Вальтера Запашного.</a:t>
            </a:r>
            <a:br>
              <a:rPr lang="ru-RU" sz="2400" dirty="0"/>
            </a:br>
            <a:br>
              <a:rPr lang="ru-RU" sz="2400" dirty="0"/>
            </a:br>
            <a:r>
              <a:rPr lang="ru-RU" sz="2400" dirty="0"/>
              <a:t>В чем заключается формирование зрительских умений:</a:t>
            </a:r>
            <a:br>
              <a:rPr lang="ru-RU" sz="2400" dirty="0"/>
            </a:br>
            <a:r>
              <a:rPr lang="ru-RU" sz="2400" dirty="0"/>
              <a:t>наблюдать и передавать в рисунке замысел, сопоставлять размеры и передавать пропорции в изображении,</a:t>
            </a:r>
            <a:br>
              <a:rPr lang="ru-RU" sz="2400" dirty="0"/>
            </a:br>
            <a:r>
              <a:rPr lang="ru-RU" sz="2400" dirty="0"/>
              <a:t>определять для фигур место в пространстве листа,</a:t>
            </a:r>
            <a:br>
              <a:rPr lang="ru-RU" sz="2400" dirty="0"/>
            </a:br>
            <a:r>
              <a:rPr lang="ru-RU" sz="2400" dirty="0"/>
              <a:t>выделять центр композиции</a:t>
            </a:r>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385" y="264128"/>
            <a:ext cx="4922377" cy="2743200"/>
          </a:xfrm>
        </p:spPr>
      </p:pic>
      <p:pic>
        <p:nvPicPr>
          <p:cNvPr id="6" name="Объект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0" y="3219370"/>
            <a:ext cx="4916992" cy="3454699"/>
          </a:xfrm>
        </p:spPr>
      </p:pic>
    </p:spTree>
    <p:extLst>
      <p:ext uri="{BB962C8B-B14F-4D97-AF65-F5344CB8AC3E}">
        <p14:creationId xmlns:p14="http://schemas.microsoft.com/office/powerpoint/2010/main" val="2558006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274638"/>
            <a:ext cx="8839200" cy="1096962"/>
          </a:xfrm>
        </p:spPr>
        <p:txBody>
          <a:bodyPr>
            <a:normAutofit fontScale="90000"/>
          </a:bodyPr>
          <a:lstStyle/>
          <a:p>
            <a:br>
              <a:rPr lang="ru-RU" sz="2400" dirty="0">
                <a:effectLst/>
                <a:latin typeface="Times New Roman" panose="02020603050405020304" pitchFamily="18" charset="0"/>
                <a:ea typeface="Calibri" panose="020F0502020204030204" pitchFamily="34" charset="0"/>
              </a:rPr>
            </a:br>
            <a:r>
              <a:rPr lang="ru-RU" sz="2400" dirty="0">
                <a:effectLst/>
                <a:latin typeface="Times New Roman" panose="02020603050405020304" pitchFamily="18" charset="0"/>
                <a:ea typeface="Calibri" panose="020F0502020204030204" pitchFamily="34" charset="0"/>
              </a:rPr>
              <a:t>Дидактический материал по развитию </a:t>
            </a:r>
            <a:r>
              <a:rPr lang="ru-RU" sz="2400" dirty="0" err="1">
                <a:effectLst/>
                <a:latin typeface="Times New Roman" panose="02020603050405020304" pitchFamily="18" charset="0"/>
                <a:ea typeface="Calibri" panose="020F0502020204030204" pitchFamily="34" charset="0"/>
              </a:rPr>
              <a:t>цветовосприятия</a:t>
            </a:r>
            <a:r>
              <a:rPr lang="ru-RU" sz="2400" dirty="0">
                <a:effectLst/>
                <a:latin typeface="Times New Roman" panose="02020603050405020304" pitchFamily="18" charset="0"/>
                <a:ea typeface="Calibri" panose="020F0502020204030204" pitchFamily="34" charset="0"/>
              </a:rPr>
              <a:t> детей</a:t>
            </a:r>
            <a:br>
              <a:rPr lang="ru-RU" sz="1800" dirty="0">
                <a:effectLst/>
                <a:latin typeface="Times New Roman" panose="02020603050405020304" pitchFamily="18" charset="0"/>
                <a:ea typeface="Calibri" panose="020F0502020204030204" pitchFamily="34" charset="0"/>
              </a:rPr>
            </a:br>
            <a:br>
              <a:rPr lang="ru-RU" sz="1800" dirty="0">
                <a:effectLst/>
                <a:latin typeface="Times New Roman" panose="02020603050405020304" pitchFamily="18" charset="0"/>
                <a:ea typeface="Calibri" panose="020F0502020204030204" pitchFamily="34" charset="0"/>
              </a:rPr>
            </a:br>
            <a:r>
              <a:rPr lang="ru-RU" sz="1600" dirty="0">
                <a:effectLst/>
                <a:latin typeface="Times New Roman" panose="02020603050405020304" pitchFamily="18" charset="0"/>
                <a:ea typeface="Calibri" panose="020F0502020204030204" pitchFamily="34" charset="0"/>
              </a:rPr>
              <a:t>Из опыта работы </a:t>
            </a:r>
            <a:r>
              <a:rPr lang="ru-RU" sz="1600" dirty="0">
                <a:latin typeface="Times New Roman" panose="02020603050405020304" pitchFamily="18" charset="0"/>
                <a:ea typeface="Times New Roman" panose="02020603050405020304" pitchFamily="18" charset="0"/>
                <a:cs typeface="Times New Roman" panose="02020603050405020304" pitchFamily="18" charset="0"/>
              </a:rPr>
              <a:t>И. С. Карповой</a:t>
            </a: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 педагог дополнительного образования</a:t>
            </a:r>
            <a:b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МБДОУ № 179 «Детский сад присмотра и оздоровления» г. Кемерово</a:t>
            </a:r>
            <a:br>
              <a:rPr lang="ru-RU" sz="1800" dirty="0">
                <a:effectLst/>
                <a:latin typeface="Calibri" panose="020F0502020204030204" pitchFamily="34" charset="0"/>
                <a:ea typeface="Times New Roman" panose="02020603050405020304" pitchFamily="18" charset="0"/>
                <a:cs typeface="Times New Roman" panose="02020603050405020304" pitchFamily="18" charset="0"/>
              </a:rPr>
            </a:br>
            <a:endParaRPr lang="ru-RU" sz="2400" dirty="0"/>
          </a:p>
        </p:txBody>
      </p:sp>
      <p:pic>
        <p:nvPicPr>
          <p:cNvPr id="6" name="Объект 5"/>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4074862" y="1660514"/>
            <a:ext cx="3088288" cy="2316216"/>
          </a:xfrm>
        </p:spPr>
      </p:pic>
      <p:pic>
        <p:nvPicPr>
          <p:cNvPr id="7" name="Объект 6"/>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380258" y="1600200"/>
            <a:ext cx="1737162" cy="2316216"/>
          </a:xfr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301" y="1600200"/>
            <a:ext cx="1782398" cy="2376530"/>
          </a:xfrm>
          <a:prstGeom prst="rect">
            <a:avLst/>
          </a:prstGeom>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80850" y="1638087"/>
            <a:ext cx="1782398" cy="2376530"/>
          </a:xfrm>
          <a:prstGeom prst="rect">
            <a:avLst/>
          </a:prstGeom>
        </p:spPr>
      </p:pic>
      <p:pic>
        <p:nvPicPr>
          <p:cNvPr id="4" name="Рисунок 3">
            <a:extLst>
              <a:ext uri="{FF2B5EF4-FFF2-40B4-BE49-F238E27FC236}">
                <a16:creationId xmlns:a16="http://schemas.microsoft.com/office/drawing/2014/main" id="{1DCF1F2C-3BD2-4F4C-860E-D0B916207B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02" y="4330723"/>
            <a:ext cx="2941675" cy="2206256"/>
          </a:xfrm>
          <a:prstGeom prst="rect">
            <a:avLst/>
          </a:prstGeom>
        </p:spPr>
      </p:pic>
      <p:pic>
        <p:nvPicPr>
          <p:cNvPr id="10" name="Рисунок 9">
            <a:extLst>
              <a:ext uri="{FF2B5EF4-FFF2-40B4-BE49-F238E27FC236}">
                <a16:creationId xmlns:a16="http://schemas.microsoft.com/office/drawing/2014/main" id="{62B9951D-8535-4C07-A073-FC6B06EE94F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41905" y="4384500"/>
            <a:ext cx="2875515" cy="2156637"/>
          </a:xfrm>
          <a:prstGeom prst="rect">
            <a:avLst/>
          </a:prstGeom>
        </p:spPr>
      </p:pic>
      <p:pic>
        <p:nvPicPr>
          <p:cNvPr id="12" name="Рисунок 11">
            <a:extLst>
              <a:ext uri="{FF2B5EF4-FFF2-40B4-BE49-F238E27FC236}">
                <a16:creationId xmlns:a16="http://schemas.microsoft.com/office/drawing/2014/main" id="{AA202816-8B7F-4BA3-8E0B-D5DBF0B62DB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76183" y="4380342"/>
            <a:ext cx="2875516" cy="2156637"/>
          </a:xfrm>
          <a:prstGeom prst="rect">
            <a:avLst/>
          </a:prstGeom>
        </p:spPr>
      </p:pic>
    </p:spTree>
    <p:extLst>
      <p:ext uri="{BB962C8B-B14F-4D97-AF65-F5344CB8AC3E}">
        <p14:creationId xmlns:p14="http://schemas.microsoft.com/office/powerpoint/2010/main" val="3518818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274638"/>
            <a:ext cx="8763000" cy="1096962"/>
          </a:xfrm>
        </p:spPr>
        <p:txBody>
          <a:bodyPr>
            <a:normAutofit fontScale="90000"/>
          </a:bodyPr>
          <a:lstStyle/>
          <a:p>
            <a:r>
              <a:rPr lang="ru-RU" sz="2400" dirty="0"/>
              <a:t>Существует множество художественных материалов и техник.</a:t>
            </a:r>
            <a:br>
              <a:rPr lang="ru-RU" sz="2400" dirty="0"/>
            </a:br>
            <a:r>
              <a:rPr lang="ru-RU" sz="2400" dirty="0"/>
              <a:t>При создании изображений</a:t>
            </a:r>
            <a:r>
              <a:rPr lang="ru-RU" sz="2400" b="1" dirty="0"/>
              <a:t> </a:t>
            </a:r>
            <a:r>
              <a:rPr lang="ru-RU" sz="2400" dirty="0"/>
              <a:t>для каждого конкретного случая подойдёт свой стиль и свои материалы</a:t>
            </a:r>
          </a:p>
        </p:txBody>
      </p:sp>
      <p:pic>
        <p:nvPicPr>
          <p:cNvPr id="9" name="Объект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6275" y="1656309"/>
            <a:ext cx="3859925" cy="5146568"/>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968528" y="2923285"/>
            <a:ext cx="5175472" cy="3879592"/>
          </a:xfrm>
        </p:spPr>
      </p:pic>
      <p:sp>
        <p:nvSpPr>
          <p:cNvPr id="10" name="Прямоугольник 9"/>
          <p:cNvSpPr/>
          <p:nvPr/>
        </p:nvSpPr>
        <p:spPr>
          <a:xfrm>
            <a:off x="3968528" y="1600199"/>
            <a:ext cx="5099272" cy="13230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tx1"/>
                </a:solidFill>
              </a:rPr>
              <a:t>У Германа Захарова  простота художественных материалов крафт-бумаги, угля и мела гармонично соотносятся с темой людских страданий и их стойкости</a:t>
            </a:r>
          </a:p>
        </p:txBody>
      </p:sp>
    </p:spTree>
    <p:extLst>
      <p:ext uri="{BB962C8B-B14F-4D97-AF65-F5344CB8AC3E}">
        <p14:creationId xmlns:p14="http://schemas.microsoft.com/office/powerpoint/2010/main" val="2007585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43400" y="274638"/>
            <a:ext cx="4572000" cy="3687762"/>
          </a:xfrm>
        </p:spPr>
        <p:txBody>
          <a:bodyPr>
            <a:normAutofit/>
          </a:bodyPr>
          <a:lstStyle/>
          <a:p>
            <a:r>
              <a:rPr lang="ru-RU" sz="2000" dirty="0"/>
              <a:t>Цвет в живописи играет основную роль. Художник передает ведущие функции – изобразительную и выразительную</a:t>
            </a:r>
            <a:br>
              <a:rPr lang="ru-RU" sz="2000" dirty="0"/>
            </a:br>
            <a:br>
              <a:rPr lang="ru-RU" sz="2000" dirty="0"/>
            </a:br>
            <a:r>
              <a:rPr lang="ru-RU" sz="2000" dirty="0"/>
              <a:t>Сидорова В. Н. «Автопортрет»</a:t>
            </a:r>
            <a:br>
              <a:rPr lang="ru-RU" sz="2000" dirty="0"/>
            </a:br>
            <a:r>
              <a:rPr lang="ru-RU" sz="2000" dirty="0"/>
              <a:t>(яркие краски – РАДОСТЬ)</a:t>
            </a:r>
            <a:br>
              <a:rPr lang="ru-RU" sz="2000" dirty="0"/>
            </a:br>
            <a:r>
              <a:rPr lang="ru-RU" sz="2000" dirty="0" err="1"/>
              <a:t>Чигина</a:t>
            </a:r>
            <a:r>
              <a:rPr lang="ru-RU" sz="2000" dirty="0"/>
              <a:t> М. С. «Вечерняя мелодия»</a:t>
            </a:r>
            <a:br>
              <a:rPr lang="ru-RU" sz="2000" dirty="0"/>
            </a:br>
            <a:r>
              <a:rPr lang="ru-RU" sz="2000" dirty="0"/>
              <a:t>(холодные цвета – ГРУСТЬ, ПЕЧАЛЬ)</a:t>
            </a:r>
            <a:br>
              <a:rPr lang="ru-RU" sz="2000" dirty="0"/>
            </a:br>
            <a:r>
              <a:rPr lang="ru-RU" sz="2000" dirty="0"/>
              <a:t>Питер Брейгель старший «Слепые»</a:t>
            </a:r>
            <a:br>
              <a:rPr lang="ru-RU" sz="2000" dirty="0"/>
            </a:br>
            <a:r>
              <a:rPr lang="ru-RU" sz="2000" dirty="0"/>
              <a:t>(монотонность цвета, форм, линий – БЕЗЫСХОДНОСТЬ)</a:t>
            </a:r>
          </a:p>
        </p:txBody>
      </p:sp>
      <p:pic>
        <p:nvPicPr>
          <p:cNvPr id="5" name="Объект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0" y="10510"/>
            <a:ext cx="4203230" cy="3037490"/>
          </a:xfrm>
        </p:spPr>
      </p:pic>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0" y="3114584"/>
            <a:ext cx="4162097" cy="3730279"/>
          </a:xfrm>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7051" y="4114801"/>
            <a:ext cx="4872790" cy="2743200"/>
          </a:xfrm>
          <a:prstGeom prst="rect">
            <a:avLst/>
          </a:prstGeom>
        </p:spPr>
      </p:pic>
    </p:spTree>
    <p:extLst>
      <p:ext uri="{BB962C8B-B14F-4D97-AF65-F5344CB8AC3E}">
        <p14:creationId xmlns:p14="http://schemas.microsoft.com/office/powerpoint/2010/main" val="2891395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375655" y="274638"/>
            <a:ext cx="3539745" cy="6278562"/>
          </a:xfrm>
        </p:spPr>
        <p:txBody>
          <a:bodyPr>
            <a:normAutofit/>
          </a:bodyPr>
          <a:lstStyle/>
          <a:p>
            <a:r>
              <a:rPr lang="ru-RU" sz="2400" dirty="0"/>
              <a:t>Эдвард Мунк «Крик»</a:t>
            </a:r>
            <a:br>
              <a:rPr lang="ru-RU" sz="2400" dirty="0"/>
            </a:br>
            <a:br>
              <a:rPr lang="ru-RU" sz="2400" dirty="0"/>
            </a:br>
            <a:r>
              <a:rPr lang="ru-RU" sz="2400" dirty="0"/>
              <a:t>Глядя на картину у людей возникают разные эмоции, каждый по-своему представляет, что выражает этот крик: трагедию, безысходность, страдание.</a:t>
            </a:r>
            <a:br>
              <a:rPr lang="ru-RU" sz="2400" dirty="0"/>
            </a:br>
            <a:r>
              <a:rPr lang="ru-RU" sz="2400" dirty="0"/>
              <a:t>Можно вообразить, как кричит персонаж картины: зловеще, неистово, бешено, тягостно, мученически, сокрушенно.</a:t>
            </a:r>
          </a:p>
        </p:txBody>
      </p:sp>
      <p:pic>
        <p:nvPicPr>
          <p:cNvPr id="7" name="Объект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530" y="0"/>
            <a:ext cx="5344125" cy="6865883"/>
          </a:xfrm>
        </p:spPr>
      </p:pic>
    </p:spTree>
    <p:extLst>
      <p:ext uri="{BB962C8B-B14F-4D97-AF65-F5344CB8AC3E}">
        <p14:creationId xmlns:p14="http://schemas.microsoft.com/office/powerpoint/2010/main" val="3996073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191000" y="274638"/>
            <a:ext cx="4724400" cy="1554162"/>
          </a:xfrm>
        </p:spPr>
        <p:txBody>
          <a:bodyPr>
            <a:normAutofit fontScale="90000"/>
          </a:bodyPr>
          <a:lstStyle/>
          <a:p>
            <a:r>
              <a:rPr lang="ru-RU" sz="2400" dirty="0"/>
              <a:t>К. С. Петров-Водкин</a:t>
            </a:r>
            <a:br>
              <a:rPr lang="ru-RU" sz="2400" dirty="0"/>
            </a:br>
            <a:r>
              <a:rPr lang="ru-RU" sz="2400" dirty="0"/>
              <a:t>«Полдень. Лето» (изумрудная зелень)</a:t>
            </a:r>
            <a:br>
              <a:rPr lang="ru-RU" sz="2400" dirty="0"/>
            </a:br>
            <a:r>
              <a:rPr lang="ru-RU" sz="2400" dirty="0"/>
              <a:t>натюрморт (розовый)</a:t>
            </a:r>
          </a:p>
        </p:txBody>
      </p:sp>
      <p:pic>
        <p:nvPicPr>
          <p:cNvPr id="7" name="Объект 6"/>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0" y="34159"/>
            <a:ext cx="4038600" cy="2803461"/>
          </a:xfrm>
        </p:spPr>
      </p:pic>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114800" y="1896030"/>
            <a:ext cx="4997669" cy="4961970"/>
          </a:xfrm>
        </p:spPr>
      </p:pic>
      <p:sp>
        <p:nvSpPr>
          <p:cNvPr id="9" name="Прямоугольник 8"/>
          <p:cNvSpPr/>
          <p:nvPr/>
        </p:nvSpPr>
        <p:spPr>
          <a:xfrm>
            <a:off x="381000" y="3124200"/>
            <a:ext cx="3505200" cy="3429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dirty="0">
                <a:solidFill>
                  <a:schemeClr val="tx1"/>
                </a:solidFill>
              </a:rPr>
              <a:t>Кузьма Петров-Водкин чтобы достичь выразительности колорита </a:t>
            </a:r>
          </a:p>
          <a:p>
            <a:pPr algn="ctr"/>
            <a:r>
              <a:rPr lang="ru-RU" sz="2400" dirty="0">
                <a:solidFill>
                  <a:schemeClr val="tx1"/>
                </a:solidFill>
              </a:rPr>
              <a:t>используется принцип </a:t>
            </a:r>
            <a:r>
              <a:rPr lang="ru-RU" sz="2400" b="1" dirty="0">
                <a:solidFill>
                  <a:schemeClr val="tx1"/>
                </a:solidFill>
              </a:rPr>
              <a:t>цветовой доминанты</a:t>
            </a:r>
            <a:r>
              <a:rPr lang="ru-RU" dirty="0"/>
              <a:t>.</a:t>
            </a:r>
          </a:p>
        </p:txBody>
      </p:sp>
    </p:spTree>
    <p:extLst>
      <p:ext uri="{BB962C8B-B14F-4D97-AF65-F5344CB8AC3E}">
        <p14:creationId xmlns:p14="http://schemas.microsoft.com/office/powerpoint/2010/main" val="2037778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953000" y="228600"/>
            <a:ext cx="3886200" cy="6629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2000" b="1" dirty="0">
              <a:solidFill>
                <a:schemeClr val="tx2">
                  <a:lumMod val="75000"/>
                </a:schemeClr>
              </a:solidFill>
              <a:latin typeface="+mj-lt"/>
            </a:endParaRPr>
          </a:p>
          <a:p>
            <a:endParaRPr lang="ru-RU" sz="2000" b="1" dirty="0">
              <a:solidFill>
                <a:schemeClr val="tx2">
                  <a:lumMod val="75000"/>
                </a:schemeClr>
              </a:solidFill>
              <a:latin typeface="+mj-lt"/>
            </a:endParaRPr>
          </a:p>
          <a:p>
            <a:endParaRPr lang="ru-RU" sz="2000" b="1" dirty="0">
              <a:solidFill>
                <a:schemeClr val="tx2">
                  <a:lumMod val="75000"/>
                </a:schemeClr>
              </a:solidFill>
              <a:latin typeface="+mj-lt"/>
            </a:endParaRPr>
          </a:p>
          <a:p>
            <a:endParaRPr lang="ru-RU" sz="2000" b="1" dirty="0">
              <a:solidFill>
                <a:schemeClr val="tx2">
                  <a:lumMod val="75000"/>
                </a:schemeClr>
              </a:solidFill>
              <a:latin typeface="+mj-lt"/>
            </a:endParaRPr>
          </a:p>
          <a:p>
            <a:endParaRPr lang="ru-RU" sz="2000" b="1" dirty="0">
              <a:solidFill>
                <a:schemeClr val="tx2">
                  <a:lumMod val="75000"/>
                </a:schemeClr>
              </a:solidFill>
              <a:latin typeface="+mj-lt"/>
            </a:endParaRPr>
          </a:p>
          <a:p>
            <a:endParaRPr lang="ru-RU" sz="2000" b="1" dirty="0">
              <a:solidFill>
                <a:schemeClr val="tx2">
                  <a:lumMod val="75000"/>
                </a:schemeClr>
              </a:solidFill>
              <a:latin typeface="+mj-lt"/>
            </a:endParaRPr>
          </a:p>
          <a:p>
            <a:endParaRPr lang="ru-RU" sz="2000" b="1" dirty="0">
              <a:solidFill>
                <a:schemeClr val="tx2">
                  <a:lumMod val="75000"/>
                </a:schemeClr>
              </a:solidFill>
              <a:latin typeface="+mj-lt"/>
            </a:endParaRPr>
          </a:p>
          <a:p>
            <a:endParaRPr lang="ru-RU" sz="2000" b="1" dirty="0">
              <a:solidFill>
                <a:schemeClr val="tx2">
                  <a:lumMod val="75000"/>
                </a:schemeClr>
              </a:solidFill>
              <a:latin typeface="+mj-lt"/>
            </a:endParaRPr>
          </a:p>
          <a:p>
            <a:r>
              <a:rPr lang="ru-RU" sz="2000" b="1" dirty="0">
                <a:solidFill>
                  <a:schemeClr val="tx2">
                    <a:lumMod val="75000"/>
                  </a:schemeClr>
                </a:solidFill>
                <a:latin typeface="+mj-lt"/>
              </a:rPr>
              <a:t>Новоселова Валентина Прокопьевна, </a:t>
            </a:r>
            <a:r>
              <a:rPr lang="ru-RU" sz="2000" dirty="0">
                <a:solidFill>
                  <a:schemeClr val="tx2">
                    <a:lumMod val="75000"/>
                  </a:schemeClr>
                </a:solidFill>
                <a:latin typeface="+mj-lt"/>
              </a:rPr>
              <a:t>методист кафедры гуманитарного и художественного образования </a:t>
            </a:r>
          </a:p>
          <a:p>
            <a:r>
              <a:rPr lang="en-US" sz="2000" dirty="0">
                <a:solidFill>
                  <a:schemeClr val="tx2">
                    <a:lumMod val="75000"/>
                  </a:schemeClr>
                </a:solidFill>
                <a:latin typeface="+mj-lt"/>
              </a:rPr>
              <a:t>E-mail – </a:t>
            </a:r>
            <a:r>
              <a:rPr lang="en-US" sz="2000" dirty="0">
                <a:solidFill>
                  <a:schemeClr val="tx2">
                    <a:lumMod val="75000"/>
                  </a:schemeClr>
                </a:solidFill>
                <a:latin typeface="+mj-lt"/>
                <a:hlinkClick r:id="rId2">
                  <a:extLst>
                    <a:ext uri="{A12FA001-AC4F-418D-AE19-62706E023703}">
                      <ahyp:hlinkClr xmlns:ahyp="http://schemas.microsoft.com/office/drawing/2018/hyperlinkcolor" val="tx"/>
                    </a:ext>
                  </a:extLst>
                </a:hlinkClick>
              </a:rPr>
              <a:t>novoselova_valen@mail.ru</a:t>
            </a:r>
            <a:r>
              <a:rPr lang="ru-RU" sz="2000" dirty="0">
                <a:solidFill>
                  <a:schemeClr val="tx2">
                    <a:lumMod val="75000"/>
                  </a:schemeClr>
                </a:solidFill>
                <a:latin typeface="+mj-lt"/>
              </a:rPr>
              <a:t> </a:t>
            </a:r>
            <a:br>
              <a:rPr lang="ru-RU" dirty="0">
                <a:solidFill>
                  <a:schemeClr val="tx2">
                    <a:lumMod val="75000"/>
                  </a:schemeClr>
                </a:solidFill>
              </a:rPr>
            </a:br>
            <a:endParaRPr lang="ru-RU" dirty="0">
              <a:solidFill>
                <a:schemeClr val="tx2">
                  <a:lumMod val="75000"/>
                </a:schemeClr>
              </a:solidFill>
            </a:endParaRPr>
          </a:p>
        </p:txBody>
      </p:sp>
      <p:pic>
        <p:nvPicPr>
          <p:cNvPr id="4" name="Рисунок 3">
            <a:extLst>
              <a:ext uri="{FF2B5EF4-FFF2-40B4-BE49-F238E27FC236}">
                <a16:creationId xmlns:a16="http://schemas.microsoft.com/office/drawing/2014/main" id="{131CD23F-D5D0-4CE3-B67D-FF59F01CCB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75" y="0"/>
            <a:ext cx="4674112"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4182</TotalTime>
  <Words>833</Words>
  <Application>Microsoft Office PowerPoint</Application>
  <PresentationFormat>Экран (4:3)</PresentationFormat>
  <Paragraphs>47</Paragraphs>
  <Slides>24</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24</vt:i4>
      </vt:variant>
    </vt:vector>
  </HeadingPairs>
  <TitlesOfParts>
    <vt:vector size="28" baseType="lpstr">
      <vt:lpstr>Arial</vt:lpstr>
      <vt:lpstr>Calibri</vt:lpstr>
      <vt:lpstr>Times New Roman</vt:lpstr>
      <vt:lpstr>Office Theme</vt:lpstr>
      <vt:lpstr>  </vt:lpstr>
      <vt:lpstr>Зрительное восприятие относится к важнейшим видам перцепции, оказывающим влияние на психическое развитие малыша. Ребёнок до 80% всей информации получает об окружающем мире через зрение</vt:lpstr>
      <vt:lpstr>Большое значение при развитии зрительного восприятия у детей имеет восприятие картинки. Если в картинке, хотя бы два предмета, уже присутствует какая-либо пространственная связь между ними.</vt:lpstr>
      <vt:lpstr>Когда педагог спрашивает, что дети видят на картинке, то он ориентирует их на перечисление всех подряд предметов.  При просьбе рассказать об изображённых событиях ребенок пытается понять изображённое, то есть поднимается на уровень истолкования.</vt:lpstr>
      <vt:lpstr>Благодаря зрительному восприятию дети усваивают сенсорные эталоны. Геометрические фигуры служат эталонами формы.</vt:lpstr>
      <vt:lpstr>Фронтон украшают доски-причелины (расписные или резные), устремленные вверх, они похожи на графический образ буквы «Л». Неиссякаемый источник мудрости заложен в древнерусской азбуке, советую обращаться к буквицам и их смыслам.</vt:lpstr>
      <vt:lpstr> Эталоны величины условны и относительны, поэтому при ознакомлении с величиной предметов понять её можно только при сравнении с другой величиной.  Рассматривая иллюстрации или картины художников, нужно обращать внимание есть ли в картине «главное» - центр композиции. </vt:lpstr>
      <vt:lpstr>Обратите внимание на методы сравнения и контраста, которые используют художники-иллюстраторы</vt:lpstr>
      <vt:lpstr>Умение различать пространственные отношения предметов и их частей по вертикали «на», «под». Горизонтальные положения «рядом», «около». Постепенно уточняется восприятие таких отношений как «справа», «слева», «за», «позади», «перед», «впереди».</vt:lpstr>
      <vt:lpstr>При восприятии цвета эталоном служат ХРОМАТИЧЕСКИЕ ЦВЕТА спектра  (от красного до фиолетового)</vt:lpstr>
      <vt:lpstr>Нельзя ограничивать круг представлений детей о цвете и его оттенках</vt:lpstr>
      <vt:lpstr>Формировать умение ребенка сравнивать эталон с оттенками   цветов разных объект и называть более точно цвет</vt:lpstr>
      <vt:lpstr>Знакомство с названием цвета и его оттенков, смешивание красок для создания нового цветового оттенка откладываться у ребенка  на подсознательном уровне</vt:lpstr>
      <vt:lpstr>Цвет в искусстве – сильнейшее выразительное средство. Он способен действовать на наши чувства.  Сколько оттенков синего можно увидеть в картинах двух художников И. К. Айвазовского и Н. К. Рериха, один художник изображал море, другой горы.</vt:lpstr>
      <vt:lpstr>Желтый цвет – теплый, светлый, нежный и легкий   И. К. Айвазовский «Берег Крыма»,  «Константинополь»   Красный цвет – яркий, цвет солнца на закате, интенсивный, бьется, пульсирует  </vt:lpstr>
      <vt:lpstr> Н. К. Рерих «Сокровище горы»,   И. К. Айвазовский «Кораблекрушение»   Фиолетовый цвет  самый плотный, темный, насыщенный  в цветовом круге</vt:lpstr>
      <vt:lpstr>Черные и серые тона в картине не всегда бывают мрачные.  В картине И. К. Айвазовского «Ночь на Черном море» серебристые отблески на воде передают таинственность от лунного света</vt:lpstr>
      <vt:lpstr>Рисунок  «Профессия моих родителей» Аскольда, сына известного дрессировщика тигров Вальтера Запашного.  В чем заключается формирование зрительских умений: наблюдать и передавать в рисунке замысел, сопоставлять размеры и передавать пропорции в изображении, определять для фигур место в пространстве листа, выделять центр композиции</vt:lpstr>
      <vt:lpstr> Дидактический материал по развитию цветовосприятия детей  Из опыта работы И. С. Карповой, педагог дополнительного образования МБДОУ № 179 «Детский сад присмотра и оздоровления» г. Кемерово </vt:lpstr>
      <vt:lpstr>Существует множество художественных материалов и техник. При создании изображений для каждого конкретного случая подойдёт свой стиль и свои материалы</vt:lpstr>
      <vt:lpstr>Цвет в живописи играет основную роль. Художник передает ведущие функции – изобразительную и выразительную  Сидорова В. Н. «Автопортрет» (яркие краски – РАДОСТЬ) Чигина М. С. «Вечерняя мелодия» (холодные цвета – ГРУСТЬ, ПЕЧАЛЬ) Питер Брейгель старший «Слепые» (монотонность цвета, форм, линий – БЕЗЫСХОДНОСТЬ)</vt:lpstr>
      <vt:lpstr>Эдвард Мунк «Крик»  Глядя на картину у людей возникают разные эмоции, каждый по-своему представляет, что выражает этот крик: трагедию, безысходность, страдание. Можно вообразить, как кричит персонаж картины: зловеще, неистово, бешено, тягостно, мученически, сокрушенно.</vt:lpstr>
      <vt:lpstr>К. С. Петров-Водкин «Полдень. Лето» (изумрудная зелень) натюрморт (розовый)</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Jei Klein</dc:creator>
  <cp:lastModifiedBy>k304</cp:lastModifiedBy>
  <cp:revision>304</cp:revision>
  <dcterms:created xsi:type="dcterms:W3CDTF">2006-08-16T00:00:00Z</dcterms:created>
  <dcterms:modified xsi:type="dcterms:W3CDTF">2025-01-17T06:36:50Z</dcterms:modified>
</cp:coreProperties>
</file>