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322" r:id="rId2"/>
    <p:sldId id="416" r:id="rId3"/>
    <p:sldId id="351" r:id="rId4"/>
    <p:sldId id="352" r:id="rId5"/>
    <p:sldId id="412" r:id="rId6"/>
    <p:sldId id="411" r:id="rId7"/>
    <p:sldId id="413" r:id="rId8"/>
    <p:sldId id="354" r:id="rId9"/>
    <p:sldId id="414" r:id="rId10"/>
    <p:sldId id="415" r:id="rId11"/>
    <p:sldId id="350" r:id="rId12"/>
    <p:sldId id="397" r:id="rId13"/>
    <p:sldId id="370" r:id="rId14"/>
    <p:sldId id="394" r:id="rId15"/>
    <p:sldId id="396" r:id="rId16"/>
    <p:sldId id="385" r:id="rId17"/>
    <p:sldId id="386" r:id="rId18"/>
    <p:sldId id="393" r:id="rId19"/>
    <p:sldId id="387" r:id="rId20"/>
    <p:sldId id="391" r:id="rId21"/>
    <p:sldId id="390" r:id="rId22"/>
    <p:sldId id="388" r:id="rId23"/>
    <p:sldId id="357" r:id="rId24"/>
    <p:sldId id="359" r:id="rId25"/>
    <p:sldId id="373" r:id="rId26"/>
    <p:sldId id="379" r:id="rId27"/>
    <p:sldId id="380" r:id="rId28"/>
    <p:sldId id="382" r:id="rId29"/>
    <p:sldId id="325" r:id="rId30"/>
    <p:sldId id="329" r:id="rId31"/>
    <p:sldId id="328" r:id="rId32"/>
    <p:sldId id="319" r:id="rId33"/>
    <p:sldId id="417" r:id="rId34"/>
    <p:sldId id="41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94660"/>
  </p:normalViewPr>
  <p:slideViewPr>
    <p:cSldViewPr>
      <p:cViewPr varScale="1">
        <p:scale>
          <a:sx n="91" d="100"/>
          <a:sy n="91" d="100"/>
        </p:scale>
        <p:origin x="1118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51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hyperlink" Target="mailto:gum@kuz-edu.ru" TargetMode="Externa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emf"/><Relationship Id="rId5" Type="http://schemas.openxmlformats.org/officeDocument/2006/relationships/image" Target="../media/image1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lib.kuz-edu.ru/" TargetMode="External"/><Relationship Id="rId2" Type="http://schemas.openxmlformats.org/officeDocument/2006/relationships/hyperlink" Target="https://ipk.kuz-edu.ru/index.php/struktura/8-kategoriya/554-metodicheskie-materialy-kgikhed-izobrazitel-noe-iskusctvo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ipk.kuz-edu.ru/index.php/struktura/8-kategoriya/554-metodicheskie-materialy-kgikhed-izobrazitel-noe-iskusctvo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59517FFF-127C-FB53-206A-9680FA9BD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01" y="5117739"/>
            <a:ext cx="3794465" cy="158786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Новоселова Валентина Прокопьевна, 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кафедры ГХЭО</a:t>
            </a:r>
          </a:p>
          <a:p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gum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@</a:t>
            </a:r>
            <a:r>
              <a:rPr lang="en-US" sz="20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kuz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-</a:t>
            </a:r>
            <a:r>
              <a:rPr lang="en-US" sz="20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edu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20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ru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35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xmlns="" id="{EFF0AEB9-ABF1-4286-BFE8-48202C47B1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265502"/>
              </p:ext>
            </p:extLst>
          </p:nvPr>
        </p:nvGraphicFramePr>
        <p:xfrm>
          <a:off x="3915266" y="0"/>
          <a:ext cx="5228734" cy="685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CorelDRAW" r:id="rId4" imgW="7433187" imgH="7546696" progId="CorelDraw.Graphic.24">
                  <p:embed/>
                </p:oleObj>
              </mc:Choice>
              <mc:Fallback>
                <p:oleObj name="CorelDRAW" r:id="rId4" imgW="7433187" imgH="7546696" progId="CorelDraw.Graphic.2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xmlns="" id="{EFF0AEB9-ABF1-4286-BFE8-48202C47B1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15266" y="0"/>
                        <a:ext cx="5228734" cy="685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xmlns="" id="{5ABE36BE-C9ED-5711-D45D-709C914D0D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" y="844538"/>
          <a:ext cx="1651397" cy="4254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" name="CorelDRAW" r:id="rId6" imgW="2201847" imgH="5838915" progId="CorelDraw.Graphic.24">
                  <p:embed/>
                </p:oleObj>
              </mc:Choice>
              <mc:Fallback>
                <p:oleObj name="CorelDRAW" r:id="rId6" imgW="2201847" imgH="5838915" progId="CorelDraw.Graphic.24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xmlns="" id="{5ABE36BE-C9ED-5711-D45D-709C914D0D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" y="844538"/>
                        <a:ext cx="1651397" cy="42549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0"/>
          <p:cNvGraphicFramePr>
            <a:graphicFrameLocks noChangeAspect="1"/>
          </p:cNvGraphicFramePr>
          <p:nvPr/>
        </p:nvGraphicFramePr>
        <p:xfrm>
          <a:off x="1353139" y="971013"/>
          <a:ext cx="874565" cy="883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CorelDRAW" r:id="rId8" imgW="4466853" imgH="4511684" progId="CorelDraw.Graphic.24">
                  <p:embed/>
                </p:oleObj>
              </mc:Choice>
              <mc:Fallback>
                <p:oleObj name="CorelDRAW" r:id="rId8" imgW="4466853" imgH="4511684" progId="CorelDraw.Graphic.24">
                  <p:embed/>
                  <p:pic>
                    <p:nvPicPr>
                      <p:cNvPr id="14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3139" y="971013"/>
                        <a:ext cx="874565" cy="8830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915267" y="1314450"/>
            <a:ext cx="52287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Как </a:t>
            </a:r>
            <a:r>
              <a:rPr lang="ru-RU" sz="3600" b="1" smtClean="0">
                <a:solidFill>
                  <a:schemeClr val="bg1"/>
                </a:solidFill>
              </a:rPr>
              <a:t>оформить урок</a:t>
            </a:r>
            <a:endParaRPr lang="ru-RU" sz="3600" b="1" dirty="0">
              <a:solidFill>
                <a:schemeClr val="bg1"/>
              </a:solidFill>
            </a:endParaRP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изобразительного искусства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в аспекте требований ФГОС НОО, ООО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F29B1B16-BAD9-A1C8-F65E-B921E2DCEA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84192" y="971013"/>
          <a:ext cx="879714" cy="883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" name="CorelDRAW" r:id="rId10" imgW="2541234" imgH="2550550" progId="CorelDraw.Graphic.24">
                  <p:embed/>
                </p:oleObj>
              </mc:Choice>
              <mc:Fallback>
                <p:oleObj name="CorelDRAW" r:id="rId10" imgW="2541234" imgH="2550550" progId="CorelDraw.Graphic.2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xmlns="" id="{F29B1B16-BAD9-A1C8-F65E-B921E2DCEA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384192" y="971013"/>
                        <a:ext cx="879714" cy="8830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3954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64804C-FF5F-4A43-A520-A3C4E5066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Содержание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E306D3-0AAA-437A-9D95-647ECA40C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440362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Рекомендации по оформлению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урока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слайды 3-16)</a:t>
            </a:r>
          </a:p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Критерии и показатели оценивания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рисунков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слайды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18-22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Рекомендации по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оформлению сценария мероприятия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слайд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23-25)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Основные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педагогические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способности по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книге В. А.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Крутецкого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слайды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26-28)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Информация о сайтах (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слайды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29-34)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3473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236220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2">
                    <a:lumMod val="10000"/>
                  </a:schemeClr>
                </a:solidFill>
              </a:rPr>
              <a:t>КАК  ОФОРМИТЬ УРОК</a:t>
            </a:r>
            <a:br>
              <a:rPr lang="ru-RU" sz="24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2400" b="1" dirty="0">
                <a:solidFill>
                  <a:schemeClr val="bg2">
                    <a:lumMod val="10000"/>
                  </a:schemeClr>
                </a:solidFill>
              </a:rPr>
              <a:t>«Учитель Кузбасса» № 1 (52) 2020. </a:t>
            </a:r>
            <a:r>
              <a:rPr lang="ru-RU" sz="2400" dirty="0">
                <a:solidFill>
                  <a:srgbClr val="7030A0"/>
                </a:solidFill>
              </a:rPr>
              <a:t>– </a:t>
            </a:r>
            <a:r>
              <a:rPr lang="en-US" sz="2400" dirty="0">
                <a:solidFill>
                  <a:srgbClr val="7030A0"/>
                </a:solidFill>
              </a:rPr>
              <a:t>URL </a:t>
            </a:r>
            <a:r>
              <a:rPr lang="ru-RU" sz="2400" dirty="0">
                <a:solidFill>
                  <a:srgbClr val="7030A0"/>
                </a:solidFill>
              </a:rPr>
              <a:t>: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en-US" sz="2400" dirty="0">
                <a:solidFill>
                  <a:srgbClr val="7030A0"/>
                </a:solidFill>
              </a:rPr>
              <a:t>https://elib.kuz-edu.ru/</a:t>
            </a:r>
            <a:r>
              <a:rPr lang="ru-RU" sz="2400" dirty="0">
                <a:solidFill>
                  <a:srgbClr val="C00000"/>
                </a:solidFill>
              </a:rPr>
              <a:t/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400" dirty="0"/>
              <a:t>Сайт ИРО Кузбасса – электронные ресурсы – электронная библиотека ИРО Кузбасса – журналы – </a:t>
            </a:r>
            <a:r>
              <a:rPr lang="ru-RU" sz="2400" i="1" dirty="0"/>
              <a:t>№  1 (52) 2020 - С. 77-82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971800"/>
            <a:ext cx="85344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i="1" dirty="0"/>
          </a:p>
          <a:p>
            <a:pPr marL="0" indent="0">
              <a:buNone/>
            </a:pPr>
            <a:r>
              <a:rPr lang="ru-RU" sz="2200" i="1" dirty="0"/>
              <a:t>Новоселова, В. П. Планирование современного урока как важный компонент в деятельности учителя предметной области «Искусство» / В. П. Новоселова. – Текст : непосредственный. // Учитель Кузбасса № 1 (52) 2020 - С. 77-82</a:t>
            </a:r>
          </a:p>
          <a:p>
            <a:pPr marL="0" indent="0">
              <a:buNone/>
            </a:pPr>
            <a:r>
              <a:rPr lang="ru-RU" sz="2200" i="1" dirty="0" err="1"/>
              <a:t>Коротовская</a:t>
            </a:r>
            <a:r>
              <a:rPr lang="ru-RU" sz="2200" i="1" dirty="0"/>
              <a:t> Л. Л. Материал к уроку «Иносказательность притчи. Образы борьбы и победы в искусстве» С. 82-84</a:t>
            </a:r>
          </a:p>
          <a:p>
            <a:pPr marL="0" indent="0">
              <a:buNone/>
            </a:pPr>
            <a:r>
              <a:rPr lang="ru-RU" sz="2200" i="1" dirty="0" err="1"/>
              <a:t>Степанюк</a:t>
            </a:r>
            <a:r>
              <a:rPr lang="ru-RU" sz="2200" i="1" dirty="0"/>
              <a:t> О. П. Расширение кругозора учащихся начальных классов в познании русской культуры на уроках изобразительного искусства  С. 85-88</a:t>
            </a:r>
          </a:p>
          <a:p>
            <a:pPr marL="0" indent="0" algn="ctr">
              <a:buNone/>
            </a:pPr>
            <a:endParaRPr lang="ru-RU" sz="2000" i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ru-RU" sz="2000" i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16221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823" y="304800"/>
            <a:ext cx="8510666" cy="17526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</a:rPr>
              <a:t>В методических материалах ИРО Кузбасса представлены уроки и презентации. </a:t>
            </a:r>
            <a:r>
              <a:rPr lang="ru-RU" sz="2000" b="1" dirty="0">
                <a:solidFill>
                  <a:srgbClr val="7030A0"/>
                </a:solidFill>
              </a:rPr>
              <a:t>– </a:t>
            </a:r>
            <a:r>
              <a:rPr lang="en-US" sz="2000" dirty="0">
                <a:solidFill>
                  <a:srgbClr val="7030A0"/>
                </a:solidFill>
              </a:rPr>
              <a:t>URL</a:t>
            </a:r>
            <a:r>
              <a:rPr lang="ru-RU" sz="2000" dirty="0">
                <a:solidFill>
                  <a:srgbClr val="7030A0"/>
                </a:solidFill>
              </a:rPr>
              <a:t> : </a:t>
            </a:r>
            <a:r>
              <a:rPr lang="en-US" sz="2000" dirty="0">
                <a:solidFill>
                  <a:srgbClr val="C00000"/>
                </a:solidFill>
                <a:hlinkClick r:id="rId2"/>
              </a:rPr>
              <a:t>https://ipk.kuz-edu.ru/index.php/struktura/8-kategoriya/554-metodicheskie-materialy-kgikhed-izobrazitel-noe-iskusctvo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09801"/>
            <a:ext cx="5172476" cy="4648199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dirty="0"/>
              <a:t>С любовью к Кузбассу: реализация регионального компонента на уроках изобразительного искусства и во внеурочной деятельности обучающихся : методические материалы / сост. В. П. Новоселова. – Кемерово : Издательство </a:t>
            </a:r>
            <a:r>
              <a:rPr lang="ru-RU" dirty="0" err="1"/>
              <a:t>КРИПКиПРО</a:t>
            </a:r>
            <a:r>
              <a:rPr lang="ru-RU" dirty="0"/>
              <a:t>, 2019. –    с. – ISBN-978-5-7148-0700-8. – Текст : непосредственный.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>
                <a:solidFill>
                  <a:srgbClr val="7030A0"/>
                </a:solidFill>
              </a:rPr>
              <a:t>– </a:t>
            </a:r>
            <a:r>
              <a:rPr lang="en-US" dirty="0">
                <a:solidFill>
                  <a:srgbClr val="7030A0"/>
                </a:solidFill>
              </a:rPr>
              <a:t>URL</a:t>
            </a:r>
            <a:r>
              <a:rPr lang="ru-RU" dirty="0">
                <a:solidFill>
                  <a:srgbClr val="7030A0"/>
                </a:solidFill>
              </a:rPr>
              <a:t> : </a:t>
            </a:r>
            <a:r>
              <a:rPr lang="en-US" altLang="ru-RU" dirty="0">
                <a:hlinkClick r:id="rId3"/>
              </a:rPr>
              <a:t>https://elib.kuz-edu.ru/</a:t>
            </a:r>
            <a:endParaRPr lang="ru-RU" altLang="ru-RU" dirty="0"/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Сайт ИРО Кузбасса – электронные ресурсы – электронная библиотека ИРО Кузбасса – книги – (в поисковой строке указать автора)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7" name="Объект 1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676" y="2209801"/>
            <a:ext cx="3244553" cy="4648200"/>
          </a:xfrm>
        </p:spPr>
      </p:pic>
    </p:spTree>
    <p:extLst>
      <p:ext uri="{BB962C8B-B14F-4D97-AF65-F5344CB8AC3E}">
        <p14:creationId xmlns:p14="http://schemas.microsoft.com/office/powerpoint/2010/main" val="120159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Формы оформления уроков, занятий, мероприятий…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КОНСПЕКТ</a:t>
            </a:r>
            <a:r>
              <a:rPr lang="ru-RU" b="1" dirty="0"/>
              <a:t> </a:t>
            </a:r>
            <a:r>
              <a:rPr lang="ru-RU" dirty="0"/>
              <a:t>включает</a:t>
            </a:r>
            <a:r>
              <a:rPr lang="ru-RU" b="1" dirty="0"/>
              <a:t> </a:t>
            </a:r>
            <a:r>
              <a:rPr lang="ru-RU" dirty="0"/>
              <a:t>содержательный текстовый материал. Вопросы для беседы с детьми</a:t>
            </a:r>
          </a:p>
          <a:p>
            <a:r>
              <a:rPr lang="ru-RU" b="1" dirty="0">
                <a:solidFill>
                  <a:srgbClr val="C00000"/>
                </a:solidFill>
              </a:rPr>
              <a:t>СЦЕНАРИЙ</a:t>
            </a:r>
            <a:r>
              <a:rPr lang="ru-RU" b="1" dirty="0"/>
              <a:t> </a:t>
            </a:r>
            <a:r>
              <a:rPr lang="ru-RU" dirty="0"/>
              <a:t>занятия или мероприятия оформляется в тех случаях когда в сценарии планируются действующие лица</a:t>
            </a:r>
          </a:p>
          <a:p>
            <a:r>
              <a:rPr lang="ru-RU" b="1" dirty="0">
                <a:solidFill>
                  <a:srgbClr val="C00000"/>
                </a:solidFill>
              </a:rPr>
              <a:t>ТАБЛИЦА </a:t>
            </a:r>
            <a:r>
              <a:rPr lang="ru-RU" dirty="0"/>
              <a:t>в которой </a:t>
            </a:r>
            <a:r>
              <a:rPr lang="ru-RU" b="1" dirty="0">
                <a:solidFill>
                  <a:srgbClr val="7030A0"/>
                </a:solidFill>
              </a:rPr>
              <a:t>ход занятия </a:t>
            </a:r>
            <a:r>
              <a:rPr lang="ru-RU" dirty="0"/>
              <a:t>отражает </a:t>
            </a:r>
            <a:r>
              <a:rPr lang="ru-RU" b="1" dirty="0">
                <a:solidFill>
                  <a:srgbClr val="7030A0"/>
                </a:solidFill>
              </a:rPr>
              <a:t>деятельность учителя и деятельность учащихся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??? ТЕХНОЛОГИЧЕСКАЯ КАРТА УРОКА ???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3880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Технологическая карта урока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3104080"/>
              </p:ext>
            </p:extLst>
          </p:nvPr>
        </p:nvGraphicFramePr>
        <p:xfrm>
          <a:off x="2" y="838201"/>
          <a:ext cx="9143996" cy="5046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5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7159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69555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Этап урока</a:t>
                      </a: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Виды работы, формы, методы, приемы</a:t>
                      </a: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0" i="0" kern="12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Содержание педагогического взаимодействия</a:t>
                      </a:r>
                      <a:endParaRPr lang="ru-RU" sz="1600" b="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Формируемые УУД</a:t>
                      </a: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Планируемые результаты</a:t>
                      </a: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962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effectLst/>
                        </a:rPr>
                        <a:t>Деятельность учителя</a:t>
                      </a: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effectLst/>
                        </a:rPr>
                        <a:t>Деятельность обучающихся</a:t>
                      </a: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80020">
                <a:tc>
                  <a:txBody>
                    <a:bodyPr/>
                    <a:lstStyle/>
                    <a:p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Мотивация к учебной деятельности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Словесное </a:t>
                      </a:r>
                      <a:r>
                        <a:rPr lang="ru-RU" sz="16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приветствие</a:t>
                      </a:r>
                      <a:endParaRPr lang="ru-RU" sz="1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Приветствует</a:t>
                      </a:r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детей</a:t>
                      </a:r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600" b="0" i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проверяет их готовность к уроку. </a:t>
                      </a:r>
                      <a:r>
                        <a:rPr lang="ru-RU" sz="1600" b="0" i="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Настраивает на активную работу</a:t>
                      </a:r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6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Прозвенел уже звонок.</a:t>
                      </a:r>
                      <a:endParaRPr lang="ru-RU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Начинаем наш урок.</a:t>
                      </a:r>
                      <a:endParaRPr lang="ru-RU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Добрый день!</a:t>
                      </a:r>
                      <a:endParaRPr lang="ru-RU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Вы готовы к нашему уроку?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Организовывают рабочее место.</a:t>
                      </a:r>
                    </a:p>
                    <a:p>
                      <a:r>
                        <a:rPr lang="ru-RU" sz="1600" b="0" i="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Здороваются с учителем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1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Метапредметные</a:t>
                      </a:r>
                      <a:endParaRPr lang="ru-RU" sz="1600" b="0" i="1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b="0" i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организовывать рабочее место, </a:t>
                      </a:r>
                      <a:r>
                        <a:rPr lang="ru-RU" sz="1600" b="0" i="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настраиваться на познавательную деятельность</a:t>
                      </a:r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ru-RU" sz="1600" b="0" i="1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b="0" i="1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Личностные</a:t>
                      </a:r>
                      <a:r>
                        <a:rPr lang="ru-RU" sz="1600" b="0" i="1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управление своим настроением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Организовать детей.</a:t>
                      </a:r>
                    </a:p>
                    <a:p>
                      <a:r>
                        <a:rPr lang="ru-RU" sz="1600" b="0" i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Проверить готовность к уроку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28600" y="5943600"/>
            <a:ext cx="8763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 отдельных технологических картах есть графы: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«Время», «Использование ИКТ», «Способ промежуточного контроля» и др.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Такое количество граф затруднит чтение текста, его НЕ комфортно использовать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43400" y="4495799"/>
            <a:ext cx="4800598" cy="138922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  <a:p>
            <a:pPr algn="ctr"/>
            <a:r>
              <a:rPr lang="ru-RU" b="1" dirty="0"/>
              <a:t>ОБРАТИТЕ ВНИМАНИЕ НА ПОВТОРЕНИЕ ТЕКСТА В ГРАФАХ </a:t>
            </a:r>
          </a:p>
          <a:p>
            <a:pPr algn="ctr"/>
            <a:r>
              <a:rPr lang="ru-RU" sz="2800" b="1" dirty="0"/>
              <a:t>НЕ ИСПОЛЬЗУЙТЕ </a:t>
            </a:r>
            <a:r>
              <a:rPr lang="ru-RU" b="1" dirty="0"/>
              <a:t>ЭТУ ФОРМУ </a:t>
            </a:r>
          </a:p>
          <a:p>
            <a:pPr algn="ctr"/>
            <a:r>
              <a:rPr lang="ru-RU" b="1" dirty="0"/>
              <a:t>ОПИСАНИЯ УРОКА</a:t>
            </a:r>
          </a:p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2012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603673" cy="2286000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/>
              <a:t>Мотивация</a:t>
            </a:r>
            <a:r>
              <a:rPr lang="ru-RU" sz="2800" dirty="0"/>
              <a:t> — побуждение к действию; психофизиологический процесс, управляющий поведением человека, задающий его направленность, организацию, активность и устойчивость; способность человека деятельно удовлетворять свои потребности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/>
              <a:t>Мотив</a:t>
            </a:r>
            <a:r>
              <a:rPr lang="ru-RU" sz="2800" dirty="0"/>
              <a:t> (лат. </a:t>
            </a:r>
            <a:r>
              <a:rPr lang="en-US" sz="2800" dirty="0" err="1"/>
              <a:t>moveo</a:t>
            </a:r>
            <a:r>
              <a:rPr lang="en-US" sz="2800" dirty="0"/>
              <a:t> </a:t>
            </a:r>
            <a:r>
              <a:rPr lang="ru-RU" sz="2800" dirty="0"/>
              <a:t>«двигаю»)</a:t>
            </a:r>
            <a:endParaRPr lang="ru-RU" sz="2800" b="1" dirty="0"/>
          </a:p>
          <a:p>
            <a:pPr marL="0" indent="0">
              <a:buNone/>
            </a:pPr>
            <a:r>
              <a:rPr lang="ru-RU" sz="2800" b="1" dirty="0"/>
              <a:t>Внешняя мотивация</a:t>
            </a:r>
            <a:r>
              <a:rPr lang="ru-RU" sz="2800" dirty="0"/>
              <a:t> — мотивация, НЕ СВЯЗАННАЯ С СОДЕРЖАНИЕМ определённой ДЕЯТЕЛЬНОСТИ, но обусловленная внешними по отношению к субъекту обстоятельствами.</a:t>
            </a:r>
          </a:p>
          <a:p>
            <a:pPr marL="0" indent="0">
              <a:buNone/>
            </a:pPr>
            <a:r>
              <a:rPr lang="ru-RU" sz="2800" b="1" dirty="0"/>
              <a:t>Внутренняя мотивация</a:t>
            </a:r>
            <a:r>
              <a:rPr lang="ru-RU" sz="2800" dirty="0"/>
              <a:t> — мотивация, СВЯЗАННАЯ не с внешними обстоятельствами, а с самим СОДЕРЖАНИЕМ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78963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839200" cy="1524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Традиционные этапы урока в педагогике</a:t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ЭТИ НАЗВАНИЯ НЕ КОНКРЕТИЗИРУЮТ СОДЕРЖАНИЕ УРОКА</a:t>
            </a:r>
            <a:br>
              <a:rPr lang="ru-RU" sz="2400" b="1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УЧИТЕЛЬ ВЫБИРАЕТ ЭТАПЫ УРОКА И ИХ ПОСЛЕДОВАТЕЛЬНОСТЬ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648200"/>
          </a:xfrm>
        </p:spPr>
        <p:txBody>
          <a:bodyPr>
            <a:normAutofit/>
          </a:bodyPr>
          <a:lstStyle/>
          <a:p>
            <a:r>
              <a:rPr lang="ru-RU" sz="2800" dirty="0"/>
              <a:t>Организационный момент</a:t>
            </a:r>
          </a:p>
          <a:p>
            <a:r>
              <a:rPr lang="ru-RU" sz="2800" dirty="0"/>
              <a:t>Актуализация знаний</a:t>
            </a:r>
          </a:p>
          <a:p>
            <a:r>
              <a:rPr lang="ru-RU" sz="2800" dirty="0"/>
              <a:t>Мотивация учебной деятельности</a:t>
            </a:r>
          </a:p>
          <a:p>
            <a:r>
              <a:rPr lang="ru-RU" sz="2800" dirty="0"/>
              <a:t>Изучение нового материала</a:t>
            </a:r>
          </a:p>
          <a:p>
            <a:r>
              <a:rPr lang="ru-RU" sz="2800" dirty="0"/>
              <a:t>Подготовка к практической работе</a:t>
            </a:r>
          </a:p>
          <a:p>
            <a:r>
              <a:rPr lang="ru-RU" sz="2800" dirty="0"/>
              <a:t>Практическая работа</a:t>
            </a:r>
          </a:p>
          <a:p>
            <a:r>
              <a:rPr lang="ru-RU" sz="2800" dirty="0"/>
              <a:t>Подведение итогов деятельности</a:t>
            </a:r>
          </a:p>
          <a:p>
            <a:r>
              <a:rPr lang="ru-RU" sz="2800" dirty="0"/>
              <a:t>Рефлексия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639587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2000" dirty="0"/>
              <a:t>Урок музыки 5 класс</a:t>
            </a:r>
            <a:br>
              <a:rPr lang="ru-RU" sz="2000" dirty="0"/>
            </a:br>
            <a:r>
              <a:rPr lang="ru-RU" sz="2000" dirty="0"/>
              <a:t>тема</a:t>
            </a:r>
            <a:r>
              <a:rPr lang="ru-RU" sz="2000" b="1" dirty="0"/>
              <a:t> «Первое путешествие в музыкальный театр. Опера»</a:t>
            </a:r>
            <a:br>
              <a:rPr lang="ru-RU" sz="2000" b="1" dirty="0"/>
            </a:br>
            <a:r>
              <a:rPr lang="ru-RU" sz="2000" b="1" dirty="0" err="1"/>
              <a:t>Акинина</a:t>
            </a:r>
            <a:r>
              <a:rPr lang="ru-RU" sz="2000" b="1" dirty="0"/>
              <a:t> Марина Николаевна</a:t>
            </a:r>
            <a:r>
              <a:rPr lang="ru-RU" sz="2000" dirty="0"/>
              <a:t>, учитель музыки МБОУ «ООШ №  6»,</a:t>
            </a:r>
            <a:br>
              <a:rPr lang="ru-RU" sz="2000" dirty="0"/>
            </a:br>
            <a:r>
              <a:rPr lang="ru-RU" sz="2000" dirty="0" err="1"/>
              <a:t>Топкинский</a:t>
            </a:r>
            <a:r>
              <a:rPr lang="ru-RU" sz="2000" dirty="0"/>
              <a:t> МО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52578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dirty="0"/>
              <a:t>Актуализация знаний</a:t>
            </a:r>
          </a:p>
          <a:p>
            <a:pPr marL="0" indent="0">
              <a:buNone/>
            </a:pPr>
            <a:r>
              <a:rPr lang="ru-RU" dirty="0"/>
              <a:t>Под музыку «Заиграйте, мои </a:t>
            </a:r>
            <a:r>
              <a:rPr lang="ru-RU" dirty="0" err="1"/>
              <a:t>гусельки</a:t>
            </a:r>
            <a:r>
              <a:rPr lang="ru-RU" dirty="0"/>
              <a:t>» из оперы Н. Римского-Корсакова «Садко» входят дети по билетам и занимают места в соответствии с номером.</a:t>
            </a:r>
          </a:p>
          <a:p>
            <a:pPr marL="0" indent="0">
              <a:buNone/>
            </a:pPr>
            <a:r>
              <a:rPr lang="ru-RU" dirty="0"/>
              <a:t>На экране занавес (слайд презентации), на столе каждой группы – программки с заданием.</a:t>
            </a:r>
          </a:p>
          <a:p>
            <a:pPr marL="0" indent="0">
              <a:buNone/>
            </a:pPr>
            <a:r>
              <a:rPr lang="ru-RU" dirty="0"/>
              <a:t>По наводящим вопросам, связанные с оформлением класса, ученики должны догадаться, что учитель приглашает посетить импровизированный музыкальный театр.</a:t>
            </a:r>
          </a:p>
          <a:p>
            <a:pPr marL="0" indent="0">
              <a:buNone/>
            </a:pPr>
            <a:r>
              <a:rPr lang="ru-RU" dirty="0"/>
              <a:t>Выясняет, из каких источников, можно узнать, что в городе будет спектакль. Объявляет, что ученики не просто заняли места согласно билетам, но образовали творческие группы и будут работать сообща. </a:t>
            </a:r>
          </a:p>
        </p:txBody>
      </p:sp>
    </p:spTree>
    <p:extLst>
      <p:ext uri="{BB962C8B-B14F-4D97-AF65-F5344CB8AC3E}">
        <p14:creationId xmlns:p14="http://schemas.microsoft.com/office/powerpoint/2010/main" val="4189280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983B48-C044-4961-AE91-907E9D1B5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ДОКУМЕНТАЛЬНО ОФОРМЛЕННЫЙ УРОК</a:t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7030A0"/>
                </a:solidFill>
              </a:rPr>
              <a:t>ФИО учителя, должность, образовательная организация, городской (муниципальный) округ,</a:t>
            </a:r>
            <a:r>
              <a:rPr lang="en-US" sz="2800" b="1" dirty="0">
                <a:solidFill>
                  <a:srgbClr val="7030A0"/>
                </a:solidFill>
              </a:rPr>
              <a:t> e-mail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282CB76-D55F-44F7-A770-F6C9729AF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2578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ТЕМА УРОКА «………» (класс)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ПЛАНИРУЕМЫЕ РЕЗУЛЬТАТЫ – </a:t>
            </a:r>
            <a:r>
              <a:rPr lang="ru-RU" sz="2400" dirty="0">
                <a:solidFill>
                  <a:srgbClr val="C00000"/>
                </a:solidFill>
              </a:rPr>
              <a:t>ранжировать по мере важности на конкретном уроке, какие результаты в приоритете (можно увидеть через содержание урока)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Личностные результаты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Метапредметные УУД (регулятивные, коммуникативные, познавательные)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Предметные УУД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ЗРИТЕЛЬНЫЙ РЯД (музыкальный ряд, литературный ряд), дидактический материал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РАБОТА С УЧЕБНИКОМ (если используете на уроке)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/>
              <a:t>ИСПОЛЬЗОВАНИЕ КОНТЕНТА РЭШ или ФГИС «Моя школа»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600" b="1" dirty="0">
                <a:solidFill>
                  <a:srgbClr val="C00000"/>
                </a:solidFill>
              </a:rPr>
              <a:t>НЕ использовать табличную форму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2400" b="1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32750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274638"/>
            <a:ext cx="9143999" cy="1401766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C00000"/>
                </a:solidFill>
              </a:rPr>
              <a:t>План урока должен состоять из названий, чему будут посвящены этапы урока по содержанию </a:t>
            </a:r>
            <a:br>
              <a:rPr lang="ru-RU" sz="2700" b="1" dirty="0">
                <a:solidFill>
                  <a:srgbClr val="C00000"/>
                </a:solidFill>
              </a:rPr>
            </a:br>
            <a:r>
              <a:rPr lang="ru-RU" sz="2200" dirty="0">
                <a:solidFill>
                  <a:srgbClr val="7030A0"/>
                </a:solidFill>
              </a:rPr>
              <a:t>Пример</a:t>
            </a:r>
            <a:r>
              <a:rPr lang="ru-RU" sz="2200" b="1" dirty="0">
                <a:solidFill>
                  <a:srgbClr val="7030A0"/>
                </a:solidFill>
              </a:rPr>
              <a:t> «Скульптура «Золотая </a:t>
            </a:r>
            <a:r>
              <a:rPr lang="ru-RU" sz="2200" b="1" dirty="0" err="1">
                <a:solidFill>
                  <a:srgbClr val="7030A0"/>
                </a:solidFill>
              </a:rPr>
              <a:t>Шория</a:t>
            </a:r>
            <a:r>
              <a:rPr lang="ru-RU" sz="2200" b="1" dirty="0">
                <a:solidFill>
                  <a:srgbClr val="7030A0"/>
                </a:solidFill>
              </a:rPr>
              <a:t>» Виртуальная экскурсия в Таштагол»</a:t>
            </a:r>
            <a:br>
              <a:rPr lang="ru-RU" sz="2200" b="1" dirty="0">
                <a:solidFill>
                  <a:srgbClr val="7030A0"/>
                </a:solidFill>
              </a:rPr>
            </a:br>
            <a:endParaRPr lang="ru-RU" sz="2200" b="1" dirty="0">
              <a:solidFill>
                <a:srgbClr val="7030A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4346694"/>
              </p:ext>
            </p:extLst>
          </p:nvPr>
        </p:nvGraphicFramePr>
        <p:xfrm>
          <a:off x="19757" y="1524000"/>
          <a:ext cx="9143999" cy="5340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64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77556">
                  <a:extLst>
                    <a:ext uri="{9D8B030D-6E8A-4147-A177-3AD203B41FA5}">
                      <a16:colId xmlns:a16="http://schemas.microsoft.com/office/drawing/2014/main" xmlns="" val="2401026350"/>
                    </a:ext>
                  </a:extLst>
                </a:gridCol>
              </a:tblGrid>
              <a:tr h="44306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Деятельность учителя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Деятельность учащихся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893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Включение в игровую ситуацию</a:t>
                      </a:r>
                      <a:endParaRPr lang="ru-RU" sz="18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2211">
                <a:tc>
                  <a:txBody>
                    <a:bodyPr/>
                    <a:lstStyle/>
                    <a:p>
                      <a:r>
                        <a:rPr lang="ru-RU" sz="1800" b="0" dirty="0"/>
                        <a:t>  Вовлекает в тему урока (описать)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800" b="0" dirty="0"/>
                        <a:t>Представляют что летят на вертолете</a:t>
                      </a:r>
                      <a:endParaRPr lang="ru-RU" sz="18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941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Виртуальное путешествие по </a:t>
                      </a:r>
                      <a:r>
                        <a:rPr lang="ru-RU" sz="1800" b="1" dirty="0" err="1">
                          <a:solidFill>
                            <a:schemeClr val="tx1"/>
                          </a:solidFill>
                        </a:rPr>
                        <a:t>Таштагольскому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 МР</a:t>
                      </a: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8459">
                <a:tc>
                  <a:txBody>
                    <a:bodyPr/>
                    <a:lstStyle/>
                    <a:p>
                      <a:r>
                        <a:rPr lang="ru-RU" sz="1800" b="0" dirty="0"/>
                        <a:t>  Демонстрирует видео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Любуются красотами Таштагола … </a:t>
                      </a:r>
                      <a:endParaRPr lang="ru-RU" sz="1800" b="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989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Работа над образом монумента «Золотая </a:t>
                      </a:r>
                      <a:r>
                        <a:rPr lang="ru-RU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Шория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18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  Побуждает детей к высказыванию  своего мнения </a:t>
                      </a:r>
                      <a:endParaRPr lang="ru-RU" sz="18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Делятся впечатлениями о ...</a:t>
                      </a:r>
                      <a:endParaRPr lang="ru-RU" sz="18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6241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Информация о скульпторе Даши </a:t>
                      </a:r>
                      <a:r>
                        <a:rPr lang="ru-RU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Намдакова</a:t>
                      </a:r>
                      <a:endParaRPr lang="ru-RU" sz="18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1506">
                <a:tc>
                  <a:txBody>
                    <a:bodyPr/>
                    <a:lstStyle/>
                    <a:p>
                      <a:r>
                        <a:rPr lang="ru-RU" sz="1800" b="0" dirty="0"/>
                        <a:t>  Знакомит с мастером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800" b="0" dirty="0"/>
                        <a:t>Слушают, рассматривают произведения скульптора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446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Сведения о размере, материале, из которого выполнена скульптура</a:t>
                      </a:r>
                      <a:endParaRPr lang="ru-RU" sz="18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/>
                        <a:t>  Объясняет … Организует беседу</a:t>
                      </a:r>
                      <a:endParaRPr lang="ru-RU" sz="18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800" b="0" dirty="0"/>
                        <a:t>Отвечают на вопросы (написать вопросы). Сравнивают…, делают выводы</a:t>
                      </a:r>
                      <a:endParaRPr lang="ru-RU" sz="18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16149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Рефлексия и фиксация полученных знаний</a:t>
                      </a:r>
                      <a:endParaRPr lang="ru-RU" sz="20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5320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74637"/>
            <a:ext cx="8686800" cy="1491155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Материал к уроку «…» – более свободное изложение материала.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Разработка (проект) занятия – требует детализации и полноты изложения и точности формулировок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Материал к уроку </a:t>
            </a:r>
            <a:r>
              <a:rPr lang="ru-RU" sz="2400" dirty="0">
                <a:solidFill>
                  <a:srgbClr val="7030A0"/>
                </a:solidFill>
              </a:rPr>
              <a:t>«</a:t>
            </a:r>
            <a:r>
              <a:rPr lang="ru-RU" sz="2400" b="1" dirty="0">
                <a:solidFill>
                  <a:srgbClr val="7030A0"/>
                </a:solidFill>
              </a:rPr>
              <a:t>Портрет в </a:t>
            </a:r>
            <a:r>
              <a:rPr lang="ru-RU" sz="2400" b="1" dirty="0" err="1">
                <a:solidFill>
                  <a:srgbClr val="7030A0"/>
                </a:solidFill>
              </a:rPr>
              <a:t>телеутском</a:t>
            </a:r>
            <a:r>
              <a:rPr lang="ru-RU" sz="2400" b="1" dirty="0">
                <a:solidFill>
                  <a:srgbClr val="7030A0"/>
                </a:solidFill>
              </a:rPr>
              <a:t> костюме»</a:t>
            </a:r>
            <a:endParaRPr lang="ru-RU" sz="2700" b="1" dirty="0">
              <a:solidFill>
                <a:srgbClr val="7030A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0474358"/>
              </p:ext>
            </p:extLst>
          </p:nvPr>
        </p:nvGraphicFramePr>
        <p:xfrm>
          <a:off x="0" y="1765793"/>
          <a:ext cx="9144000" cy="5092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4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945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517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Деятельность учителя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Деятельность обучающихся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3666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Вхождение в тему (видео сюжет о </a:t>
                      </a:r>
                      <a:r>
                        <a:rPr lang="ru-RU" sz="20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телеутах</a:t>
                      </a: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 </a:t>
                      </a:r>
                      <a:endParaRPr lang="ru-RU" sz="20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3666"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3666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Проверка знаний по теме «Портрет»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3666"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3666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Беседа о творчестве кузбасского художника А. Н. </a:t>
                      </a:r>
                      <a:r>
                        <a:rPr lang="ru-RU" sz="20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Кирчанова</a:t>
                      </a:r>
                      <a:endParaRPr lang="ru-RU" sz="20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3666"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3666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Особенности одежды </a:t>
                      </a:r>
                      <a:r>
                        <a:rPr lang="ru-RU" sz="20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телеутов</a:t>
                      </a:r>
                      <a:endParaRPr lang="ru-RU" sz="20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3666"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366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Изображение костюмированного портрета</a:t>
                      </a:r>
                      <a:endParaRPr lang="ru-RU" sz="20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3666"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6037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Подведение итогов художественной деятельности</a:t>
                      </a:r>
                      <a:endParaRPr lang="ru-RU" sz="20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7185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3073"/>
            <a:ext cx="8229600" cy="833727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Тема занятия «Сказочный цветок»</a:t>
            </a:r>
            <a:br>
              <a:rPr lang="ru-RU" sz="2400" b="1" i="1" dirty="0">
                <a:solidFill>
                  <a:srgbClr val="C00000"/>
                </a:solidFill>
              </a:rPr>
            </a:br>
            <a:r>
              <a:rPr lang="ru-RU" sz="2400" b="1" dirty="0"/>
              <a:t>Ход занятия</a:t>
            </a:r>
            <a:endParaRPr lang="ru-RU" sz="22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5193209"/>
              </p:ext>
            </p:extLst>
          </p:nvPr>
        </p:nvGraphicFramePr>
        <p:xfrm>
          <a:off x="152400" y="1066801"/>
          <a:ext cx="8839200" cy="5645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911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dirty="0"/>
                        <a:t>Деятельность педагога (воспитателя)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dirty="0"/>
                        <a:t>Деятельность детей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112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Цветы 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источник творческого вдохновения</a:t>
                      </a:r>
                      <a:endParaRPr lang="ru-RU" sz="20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8088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Предлагает детям задуматься над строками стихотворения Г. Алексеева и ответить на вопросы: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О каком цветке идет речь? Какими должны быть у него цвет и форма? Какие необычные цветы вы знаете?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 закрытыми глазами слушают строки стихотворения: 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моих руках цветок,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Цвет у него необычный,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Запах у него незнакомый,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Форма у него невиданная,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Название его неизвестно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0692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Работа над восприятием формы цветка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8088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сказке «Каменный цветок» Данила-мастер хотел понять, в чем смысл красоты, рассматривая чашу, выточенную из камня: «Гладко да ровно, узор чистый, резьба по чертежу, а красота где? Вот цветок: самый что ни на есть плохонький, а глядишь на него – сердце радуется»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Отвечают на вопросы: 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Почему Данилу-мастера привлекал обычный полевой цветок?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Почему цветок сердце радует?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3073"/>
            <a:ext cx="8229600" cy="452727"/>
          </a:xfrm>
        </p:spPr>
        <p:txBody>
          <a:bodyPr>
            <a:normAutofit fontScale="90000"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/>
            </a:r>
            <a:br>
              <a:rPr lang="ru-RU" sz="2400" b="1" i="1" dirty="0">
                <a:solidFill>
                  <a:srgbClr val="C00000"/>
                </a:solidFill>
              </a:rPr>
            </a:br>
            <a:r>
              <a:rPr lang="ru-RU" sz="2700" b="1" i="1" dirty="0">
                <a:solidFill>
                  <a:srgbClr val="C00000"/>
                </a:solidFill>
              </a:rPr>
              <a:t>Тема занятия «Сказочный цветок»</a:t>
            </a:r>
            <a:br>
              <a:rPr lang="ru-RU" sz="2700" b="1" i="1" dirty="0">
                <a:solidFill>
                  <a:srgbClr val="C00000"/>
                </a:solidFill>
              </a:rPr>
            </a:br>
            <a:endParaRPr lang="ru-RU" sz="27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4095779"/>
              </p:ext>
            </p:extLst>
          </p:nvPr>
        </p:nvGraphicFramePr>
        <p:xfrm>
          <a:off x="152400" y="838200"/>
          <a:ext cx="8839200" cy="5874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526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dirty="0"/>
                        <a:t>Деятельность педагога (воспитателя)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dirty="0"/>
                        <a:t>Деятельность детей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5269"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Работа над восприятием формы цветка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22221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Обращает внимание на планшет (доску), где подборка иллюстраций разных цветов.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Дополняет ответы детей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Багира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сказке Р. Киплинга «</a:t>
                      </a:r>
                      <a:r>
                        <a:rPr lang="ru-RU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Маугли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называла огонь красным цветком.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Как можно показать необычный цвет?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На что похожи цветы по форме? Приводят примеры: лепесток лилии напоминает язычок пламени; цветок, как крылья бабочки, как сияющее солнце, фонтан, фейерверк, как перо Жар-птицы, как ажурная снежинка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9042"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Подготовка к практической работе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22221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Дает совет: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Продумайте, как изобразить цветок: цветок тянется к солнцу; смотрит на нас; скромно склоняется.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Сложная, необычная форма цветка образуется посредством сочетания простых пятен, линий и точек.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Зачитываются последние строки стихотворения Г. Алексеева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Собирают кисти рук в бутончик и представляют, что у них в руках цветок.</a:t>
                      </a: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моих руках цветок.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Подходят на него взглянуть.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Наклоняются его понюхать.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Просят разрешения его потрогать. 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80000"/>
                        </a:lnSpc>
                      </a:pPr>
                      <a:r>
                        <a:rPr lang="ru-RU" sz="20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Отходят потрясенные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785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3073"/>
            <a:ext cx="8229600" cy="452727"/>
          </a:xfrm>
        </p:spPr>
        <p:txBody>
          <a:bodyPr>
            <a:normAutofit fontScale="90000"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/>
            </a:r>
            <a:br>
              <a:rPr lang="ru-RU" sz="2400" b="1" i="1" dirty="0">
                <a:solidFill>
                  <a:srgbClr val="C00000"/>
                </a:solidFill>
              </a:rPr>
            </a:br>
            <a:r>
              <a:rPr lang="ru-RU" sz="2700" b="1" i="1" dirty="0">
                <a:solidFill>
                  <a:srgbClr val="C00000"/>
                </a:solidFill>
              </a:rPr>
              <a:t>Тема занятия «Сказочный цветок»</a:t>
            </a:r>
            <a:br>
              <a:rPr lang="ru-RU" sz="2700" b="1" i="1" dirty="0">
                <a:solidFill>
                  <a:srgbClr val="C00000"/>
                </a:solidFill>
              </a:rPr>
            </a:br>
            <a:endParaRPr lang="ru-RU" sz="27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9507030"/>
              </p:ext>
            </p:extLst>
          </p:nvPr>
        </p:nvGraphicFramePr>
        <p:xfrm>
          <a:off x="76201" y="914400"/>
          <a:ext cx="8915400" cy="5761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001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Деятельность педагога (воспитателя)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Деятельность детей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001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Практическая работа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37360"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Предлагает нарисовать цветок 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«…красоты невиданной, что ни в сказке сказать, ни пером описать. Краше его нет на белом свете»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Рисуют под звуки музыки Э. Грига «Утро» (фрагмент из сюиты «Пер </a:t>
                      </a:r>
                      <a:r>
                        <a:rPr lang="ru-RU" sz="2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Гюнт</a:t>
                      </a:r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»), изображают цветок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4717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Подведение итогов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39170"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Задает вопросы.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Определяет уровень художественного развития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Какой цветок удивляет?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Чей цветок похож на реальный?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На что похож цветок?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Придумайте название цветку</a:t>
                      </a:r>
                    </a:p>
                    <a:p>
                      <a:r>
                        <a:rPr lang="ru-RU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Кому подарите свой цветок?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9844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274638"/>
            <a:ext cx="9143999" cy="715962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Ключевые слова в определении действий учителя и детей</a:t>
            </a:r>
            <a:endParaRPr lang="ru-RU" sz="2800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542981" y="1597658"/>
          <a:ext cx="6058037" cy="4531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979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600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73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Деятельность педагога, воспитателя</a:t>
                      </a:r>
                      <a:endParaRPr lang="ru-RU" sz="7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94" marR="509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Деятельность детей</a:t>
                      </a:r>
                      <a:endParaRPr lang="ru-RU" sz="7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94" marR="50994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786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Напоминает …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Формулирует задание ...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Проводит параллель с ранее знакомым материалом …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Организует обсуждение замысла, плана практической деятельности …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Демонстрирует приемы работы и способы их фиксации …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Предлагает индивидуальные задания …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Организует индивидуальную или коллективную практическую работу …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Обеспечивает мотивацию выполнения …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Контролирует выполнение работы …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Осуществляет индивидуальный или выборочный контроль …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Организует обсуждение результатов практической деятельности …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Высказывает оценочные суждения …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Побуждает детей к высказыванию своего мнения …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Подводит к выводу о …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Акцентирует внимание на результат деятельности …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Отмечает степень вовлеченности детей в тему занятия …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94" marR="509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Слушают стихотворение, музыку и определяют ...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Делятся впечатлениями о ...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Повторяют за педагогом (слова, действия)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Произносят хором …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Объясняют …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Сравнивают …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Определяют …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Анализируют ...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Высказывают свое мнение …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 очереди комментируют …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Приводят примеры …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Озвучивают понятия …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Осваивают способы действий …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Выявляют закономерности …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Определяют причины …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Формулируют выводы 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Наблюдают 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Объясняют свой выбор 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Высказывают свои предположения 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Выполняют упражнение …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Выполняют задания по карточкам</a:t>
                      </a:r>
                      <a:endParaRPr lang="ru-RU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Называют правило, на которое опирались при выполнении задания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94" marR="50994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735657"/>
              </p:ext>
            </p:extLst>
          </p:nvPr>
        </p:nvGraphicFramePr>
        <p:xfrm>
          <a:off x="129816" y="990601"/>
          <a:ext cx="9014183" cy="5715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279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861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4854"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Деятельность учителя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94" marR="509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 algn="ctr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Деятельность детей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94" marR="50994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90146"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Напоминает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Формулирует задание ...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Проводит параллель с ранее знакомым материалом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Организует обсуждение замысла, плана практической деятельности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Демонстрирует приемы работы и способы их фиксации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Предлагает индивидуальные задания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Организует индивидуальную или коллективную практическую работу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Обеспечивает мотивацию выполнения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Контролирует выполнение работы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Осуществляет индивидуальный или выборочный контроль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Организует обсуждение результатов практической деятельности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Высказывает оценочные суждения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Побуждает детей к высказыванию своего мнения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Подводит к выводу о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Акцентирует внимание на результат деятельности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Отмечает степень вовлеченности детей в тему занятия …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94" marR="5099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Слушают стихотворение, музыку и определяют…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Делятся впечатлениями о ...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Повторяют за педагогом (слова, действия)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Произносят хором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Объясняют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Сравнивают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Определяют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Анализируют ...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Высказывают свое мнение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 очереди комментируют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Приводят примеры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Озвучивают понятия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Осваивают способы действий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Выявляют закономерности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Определяют причины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Формулируют выводы 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Наблюдают 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Объясняют свой выбор 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Высказывают свои предположения 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Выполняют упражнение …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Выполняют задания по карточкам</a:t>
                      </a:r>
                    </a:p>
                    <a:p>
                      <a:pPr>
                        <a:lnSpc>
                          <a:spcPct val="6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Называют правило, на которое опирались при выполнении задания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94" marR="50994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250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44562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Целевые ориентиры, направленные на развитие художественных </a:t>
            </a:r>
            <a:r>
              <a:rPr lang="ru-RU" sz="2400" dirty="0">
                <a:solidFill>
                  <a:srgbClr val="C00000"/>
                </a:solidFill>
              </a:rPr>
              <a:t/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способностей обучающихся</a:t>
            </a:r>
            <a:endParaRPr lang="ru-RU" sz="2400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1035932"/>
              </p:ext>
            </p:extLst>
          </p:nvPr>
        </p:nvGraphicFramePr>
        <p:xfrm>
          <a:off x="152400" y="1219200"/>
          <a:ext cx="8991600" cy="5638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11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805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8501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Компоненты практической  деятельности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Компоненты речевой  деятельности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5378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У школьника развита крупная и мелкая моторика, он может контролировать свои движения и управлять ими;</a:t>
                      </a:r>
                    </a:p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эмоционально откликается на различные произведения культуры и искусства;</a:t>
                      </a:r>
                    </a:p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ученик обладает развитым воображением, которое реализуется в разных видах деятельности;</a:t>
                      </a:r>
                    </a:p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проявляет инициативу и самостоятельность в разных видах деятельности;</a:t>
                      </a:r>
                    </a:p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способен к принятию собственных решений, опираясь на свои знания и умения в различных видах деятельности;</a:t>
                      </a:r>
                    </a:p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</a:rPr>
                        <a:t>склонен наблюдать, экспериментировать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Ученик владеет устной речью, умеет строить речевое высказывание в ситуации общения;</a:t>
                      </a:r>
                    </a:p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проявляет любознательность, задает вопросы взрослым и сверстникам, пытается самостоятельно придумывать объяснения явлениям природы и поступкам людей;</a:t>
                      </a:r>
                    </a:p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адекватно проявляет свои чувства, может использовать речь для выражения своих мыслей, чувств и желаний;</a:t>
                      </a:r>
                    </a:p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способен договариваться, учитывать интересы и чувства других; </a:t>
                      </a:r>
                    </a:p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сопереживать неудачам и радоваться успехам других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7723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Критерии и показатели оценивания рисунков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>
                <a:solidFill>
                  <a:srgbClr val="C00000"/>
                </a:solidFill>
              </a:rPr>
              <a:t>Проявление отношения к изобразительной деятельности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3863180"/>
              </p:ext>
            </p:extLst>
          </p:nvPr>
        </p:nvGraphicFramePr>
        <p:xfrm>
          <a:off x="152400" y="1600199"/>
          <a:ext cx="8839199" cy="5029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06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456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828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6862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Показатели при оценке рисунка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68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</a:rPr>
                        <a:t>Высокий уровень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Средний уровень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Низкий уровень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55477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effectLst/>
                        </a:rPr>
                        <a:t>1.Проявляет устойчивый интерес к разным видам изобразительной деятельности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dirty="0">
                          <a:effectLst/>
                        </a:rPr>
                        <a:t>2. Увлеченно и самостоятельно занимается творчеством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3. Получает эстетическое удовольствие от освоения нового, достижения результата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1. НЕ охотно проявляет свою инициативу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2. Использует вариант рисунка, представленный педагогом или после подсказок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1. НЕ проявляет интереса и занимается изобразительной деятельностью лишь на занятии, демонстрируя НЕ уверенность в своих силах и умениях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2. Занимается при участии и поддержке со стороны взрослого или сверстников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1048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399" y="274638"/>
            <a:ext cx="8839199" cy="1935162"/>
          </a:xfrm>
        </p:spPr>
        <p:txBody>
          <a:bodyPr>
            <a:normAutofit/>
          </a:bodyPr>
          <a:lstStyle/>
          <a:p>
            <a:r>
              <a:rPr lang="ru-RU" sz="2400" dirty="0"/>
              <a:t>Критерии и показатели оценивания рисунков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>
                <a:solidFill>
                  <a:srgbClr val="C00000"/>
                </a:solidFill>
              </a:rPr>
              <a:t>Композиционное решение картины: как организована плоскость листа, как согласованы между собой все компоненты изображения, как выражены общая идея и содержание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52400" y="2430194"/>
          <a:ext cx="8839200" cy="44317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01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973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317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33754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Показатели при оценке рисунка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37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</a:rPr>
                        <a:t>Высокий уровень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Средний уровень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Низкий уровень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602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Умеет передавать компоненты изображения грамотно и гармонично: 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композиция решена целостно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все элементы композиции согласованы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Умеет выделять в соответствии с замыслом: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центр композиции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строит ритм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соблюдает равновесие листа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Формально объединяет компоненты изображения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Использует клише, принятые установки при организации плоскости листа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Рисунок выполняет схематично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Не соотносит изображаемые объекты между собой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Испытывает затруднения в композиционном решении рисунка: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выбор расположения листа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определение компонентов рисунка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77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Критерии и показатели оценивания рисунков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>
                <a:solidFill>
                  <a:srgbClr val="C00000"/>
                </a:solidFill>
              </a:rPr>
              <a:t>Исполнительское мастерство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52400" y="1600199"/>
          <a:ext cx="8839199" cy="48768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06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456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828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5139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Показатели при оценке рисунка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51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</a:rPr>
                        <a:t>Высокий уровень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Средний уровень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Низкий уровень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265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Умеет оригинально выразить замысел и содержание картины через облик персонажей, объекты изображения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Умеет передавать в рисунке: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символичность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декоративность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живописность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графичность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Замысел в сюжете картины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НЕдостаточно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полно отражен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Частично использует композиционные приемы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Замысел отсутствует</a:t>
                      </a: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Рисунок формальный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Рисунок НЕ соответствует теме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330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ru-RU" sz="2400" dirty="0"/>
              <a:t>Критерии и показатели оценивания рисунков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>
                <a:solidFill>
                  <a:srgbClr val="C00000"/>
                </a:solidFill>
              </a:rPr>
              <a:t>Выразительность живописи и техника изображения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52400" y="1417639"/>
          <a:ext cx="8839199" cy="54242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06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456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828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5668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Показатели при оценке рисунка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56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</a:rPr>
                        <a:t>Высокий уровень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Средний уровень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Низкий уровень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966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Умеет использовать колорит в соответствии с замыслом картины: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удачно смешивает краски, подбирая цвет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характер мазка передает форму объекта и среды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Свободно владеет кистью. Умеет использовать техники «</a:t>
                      </a:r>
                      <a:r>
                        <a:rPr lang="ru-RU" sz="19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алла</a:t>
                      </a: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прима», «заливка», «лессировка», «сухая кисть»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Рационально применяет художественные материалы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Использует локальный цвет при изображении объекта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Умеет аккуратно раскрашивать рисунок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Удовлетворительно владеет техникой изображения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Цветовая гамма рисунка скудная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НЕ владеет 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техникой 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изображения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978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Критерии и показатели оценивания рисунков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>
                <a:solidFill>
                  <a:srgbClr val="C00000"/>
                </a:solidFill>
              </a:rPr>
              <a:t>Выразительность в графике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52400" y="1600199"/>
          <a:ext cx="8839199" cy="5029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06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456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828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6862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Показатели при оценке рисунка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68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</a:rPr>
                        <a:t>Высокий уровень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Средний уровень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Низкий уровень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554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Владеет разными способами передачи рисунка (точки, штрихи, линии)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Использует выразительные средства рисунка (сочетание линий, пятен, форм)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Умеет передавать тональные отношения в рисунке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Применяет графические материалы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Использует разные графические материалы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Испытывает затруднения при работе карандашом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Выполняет рисунок по образцу, схеме под руководством педагога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НЕ владеет техникой изображения, нуждается в помощи взрослого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195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r>
              <a:rPr lang="ru-RU" sz="3100" b="1" dirty="0">
                <a:solidFill>
                  <a:srgbClr val="C00000"/>
                </a:solidFill>
              </a:rPr>
              <a:t>Оформление </a:t>
            </a:r>
            <a:r>
              <a:rPr lang="ru-RU" sz="3100" b="1" dirty="0">
                <a:solidFill>
                  <a:srgbClr val="7030A0"/>
                </a:solidFill>
              </a:rPr>
              <a:t>СЦЕНАРИЯ</a:t>
            </a:r>
            <a:r>
              <a:rPr lang="ru-RU" sz="3100" b="1" dirty="0">
                <a:solidFill>
                  <a:srgbClr val="C00000"/>
                </a:solidFill>
              </a:rPr>
              <a:t> мероприятия,</a:t>
            </a:r>
            <a:r>
              <a:rPr lang="ru-RU" sz="3100" dirty="0">
                <a:solidFill>
                  <a:srgbClr val="C00000"/>
                </a:solidFill>
              </a:rPr>
              <a:t/>
            </a:r>
            <a:br>
              <a:rPr lang="ru-RU" sz="3100" dirty="0">
                <a:solidFill>
                  <a:srgbClr val="C00000"/>
                </a:solidFill>
              </a:rPr>
            </a:br>
            <a:r>
              <a:rPr lang="ru-RU" sz="3100" b="1" dirty="0">
                <a:solidFill>
                  <a:srgbClr val="C00000"/>
                </a:solidFill>
              </a:rPr>
              <a:t>детского праздника или учебного занятия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228600" y="1524000"/>
          <a:ext cx="8763000" cy="4832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11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918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Графическое оформление сценария</a:t>
                      </a:r>
                      <a:endParaRPr lang="ru-RU" sz="20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Примеры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443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Выравнивание по центру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Знак препинания не ставится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Текст выделяется курсивом</a:t>
                      </a:r>
                      <a:endParaRPr lang="ru-RU" sz="22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Действующие лица</a:t>
                      </a:r>
                      <a:endParaRPr lang="ru-RU" sz="2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584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Начинается список действующих лиц с красной строки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Характеристика действующего лица отделяется (,) или (-)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конце ставится (.)</a:t>
                      </a:r>
                      <a:endParaRPr lang="ru-RU" sz="22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Хозяин улуса </a:t>
                      </a:r>
                      <a:r>
                        <a:rPr lang="ru-RU" sz="2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телеутов</a:t>
                      </a:r>
                      <a:r>
                        <a:rPr lang="ru-RU" sz="2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уважаемый старейшина.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Шесть нукеров-стражников.</a:t>
                      </a:r>
                      <a:endParaRPr lang="ru-RU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443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Имя действующего лица в сценарии выделяется курсивом и ставится (.)</a:t>
                      </a:r>
                      <a:endParaRPr lang="ru-RU" sz="22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Стражник 1.</a:t>
                      </a:r>
                      <a:r>
                        <a:rPr lang="ru-RU" sz="2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Кто вы такие?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Стражник 2. </a:t>
                      </a:r>
                      <a:r>
                        <a:rPr lang="ru-RU" sz="2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откуда?</a:t>
                      </a:r>
                      <a:endParaRPr lang="ru-RU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9967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399" y="274638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7030A0"/>
                </a:solidFill>
              </a:rPr>
              <a:t>РЕМАРКА</a:t>
            </a:r>
            <a:r>
              <a:rPr lang="ru-RU" sz="2700" b="1" dirty="0">
                <a:solidFill>
                  <a:srgbClr val="C00000"/>
                </a:solidFill>
              </a:rPr>
              <a:t> – пояснение автора к тексту, касающееся обстановки, поведения действующих лиц, их внешнего вида</a:t>
            </a:r>
            <a:br>
              <a:rPr lang="ru-RU" sz="2700" b="1" dirty="0">
                <a:solidFill>
                  <a:srgbClr val="C00000"/>
                </a:solidFill>
              </a:rPr>
            </a:br>
            <a:r>
              <a:rPr lang="ru-RU" sz="2700" b="1" dirty="0">
                <a:solidFill>
                  <a:srgbClr val="C00000"/>
                </a:solidFill>
              </a:rPr>
              <a:t>Ремарки бывают внешними и внутренними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52399" y="1600201"/>
          <a:ext cx="8839200" cy="496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7199"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Графическое оформление сценария</a:t>
                      </a:r>
                      <a:endParaRPr lang="ru-RU" sz="20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Примеры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794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Внешняя ремарка</a:t>
                      </a:r>
                      <a:endParaRPr lang="ru-RU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60732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Текст ремарки: размер кегля (высота буквы на один кегль мельче основного текста), выравнивание по центру, заканчивается «.», с обеих сторон выделяется пробелом</a:t>
                      </a:r>
                      <a:endParaRPr lang="ru-RU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8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Дети.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А ты нас с собой возьмешь?</a:t>
                      </a:r>
                    </a:p>
                    <a:p>
                      <a:r>
                        <a:rPr lang="ru-RU" sz="18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Марфа.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Да, конечно, возьму, куда от вас деваться?</a:t>
                      </a:r>
                    </a:p>
                    <a:p>
                      <a:pPr algn="ctr"/>
                      <a:r>
                        <a:rPr lang="ru-RU" sz="17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Фоном звучит мелодия песни «Белая береза», выходят подружки.</a:t>
                      </a:r>
                    </a:p>
                    <a:p>
                      <a:r>
                        <a:rPr lang="ru-RU" sz="18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Дети.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Ну, что, Марфа, готова? Пойдем в лес? Мы с тобой!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794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Внутренняя ремарка в середине и конце реплики</a:t>
                      </a:r>
                      <a:endParaRPr lang="ru-RU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05885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Выделяется курсивом и заключается в круглые скобки, (.) ставится после скобки</a:t>
                      </a:r>
                      <a:endParaRPr lang="ru-RU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8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Девочка 1.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Ну, что, попытаем счастье?</a:t>
                      </a:r>
                    </a:p>
                    <a:p>
                      <a:r>
                        <a:rPr lang="ru-RU" sz="18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Дети.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Попытаем </a:t>
                      </a:r>
                      <a:r>
                        <a:rPr lang="ru-RU" sz="18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(бросают венки).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4120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Ремарка расположена после имени действующего лица</a:t>
                      </a:r>
                      <a:endParaRPr lang="ru-RU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800" i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Дети (смеются).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 пойдемте на речку!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5881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Фрагмент сценария </a:t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>
                <a:solidFill>
                  <a:srgbClr val="7030A0"/>
                </a:solidFill>
              </a:rPr>
              <a:t>«У ёлочки играем, Новый год встречаем»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100" b="1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Действующие лица</a:t>
            </a:r>
            <a:endParaRPr lang="ru-RU" sz="21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buNone/>
            </a:pPr>
            <a:r>
              <a:rPr lang="ru-RU" sz="2100" dirty="0"/>
              <a:t>Снегурочка.</a:t>
            </a:r>
          </a:p>
          <a:p>
            <a:pPr marL="0" indent="457200">
              <a:buNone/>
            </a:pPr>
            <a:r>
              <a:rPr lang="ru-RU" sz="2100" dirty="0"/>
              <a:t>Дед Мороз.</a:t>
            </a:r>
          </a:p>
          <a:p>
            <a:pPr marL="0" indent="457200">
              <a:buNone/>
            </a:pPr>
            <a:r>
              <a:rPr lang="ru-RU" sz="2100" dirty="0"/>
              <a:t>Шесть петрушек.</a:t>
            </a:r>
          </a:p>
          <a:p>
            <a:pPr marL="0" indent="457200">
              <a:buNone/>
            </a:pPr>
            <a:r>
              <a:rPr lang="ru-RU" sz="2100" dirty="0"/>
              <a:t>Пять собачек.</a:t>
            </a:r>
          </a:p>
          <a:p>
            <a:pPr marL="0" indent="457200">
              <a:buNone/>
            </a:pPr>
            <a:r>
              <a:rPr lang="ru-RU" sz="2100" dirty="0"/>
              <a:t>Пять снежинок.</a:t>
            </a:r>
          </a:p>
          <a:p>
            <a:pPr marL="0" indent="457200">
              <a:buNone/>
            </a:pPr>
            <a:r>
              <a:rPr lang="ru-RU" sz="2100" dirty="0"/>
              <a:t>Лиса. </a:t>
            </a:r>
          </a:p>
          <a:p>
            <a:pPr marL="0" indent="457200">
              <a:buNone/>
            </a:pPr>
            <a:r>
              <a:rPr lang="ru-RU" sz="2100" dirty="0"/>
              <a:t>Зайка.</a:t>
            </a:r>
          </a:p>
          <a:p>
            <a:pPr marL="0" indent="457200">
              <a:buNone/>
            </a:pPr>
            <a:endParaRPr lang="ru-RU" sz="2100" dirty="0"/>
          </a:p>
          <a:p>
            <a:pPr marL="0" indent="0" algn="ctr">
              <a:buNone/>
            </a:pPr>
            <a:r>
              <a:rPr lang="ru-RU" sz="1900" dirty="0"/>
              <a:t>У двери стоит домик, где находятся Зайчик и Лиса. Дети входят в зал. Заходит Снегурочка, здоровается с детьми, приглашает их к ёлочке.</a:t>
            </a:r>
          </a:p>
          <a:p>
            <a:pPr marL="0" indent="0" algn="ctr">
              <a:buNone/>
            </a:pPr>
            <a:endParaRPr lang="ru-RU" sz="1800" dirty="0"/>
          </a:p>
          <a:p>
            <a:pPr marL="0" indent="457200">
              <a:buNone/>
            </a:pPr>
            <a:r>
              <a:rPr lang="ru-RU" sz="2100" i="1" dirty="0"/>
              <a:t>Снегурочка.</a:t>
            </a:r>
            <a:r>
              <a:rPr lang="ru-RU" sz="2100" b="1" dirty="0"/>
              <a:t> </a:t>
            </a:r>
            <a:r>
              <a:rPr lang="ru-RU" sz="2100" dirty="0"/>
              <a:t>Становитесь, дети, в круг, здравствуй, елочка, наш друг, Нарядная, смолистая, хвойная, душистая. Снова в гости к нам пришел славный праздник Новый год. Посмотрите, как красиво у нас в зале, какая  нарядная наша елочка.</a:t>
            </a:r>
          </a:p>
          <a:p>
            <a:pPr marL="0" indent="457200">
              <a:buNone/>
            </a:pPr>
            <a:r>
              <a:rPr lang="ru-RU" sz="2100" i="1" dirty="0"/>
              <a:t>Дети (рассматривают и радостно отвечают). </a:t>
            </a:r>
            <a:r>
              <a:rPr lang="ru-RU" sz="2100" dirty="0"/>
              <a:t>Очень красиво!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97488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488873" y="838200"/>
            <a:ext cx="4343400" cy="4495800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 В 1992 г.  вышла </a:t>
            </a:r>
            <a:br>
              <a:rPr lang="ru-RU" sz="2400" dirty="0"/>
            </a:br>
            <a:r>
              <a:rPr lang="ru-RU" sz="2400" dirty="0"/>
              <a:t>последняя книга </a:t>
            </a:r>
            <a:br>
              <a:rPr lang="ru-RU" sz="2400" dirty="0"/>
            </a:br>
            <a:r>
              <a:rPr lang="ru-RU" sz="2400" i="1" dirty="0"/>
              <a:t>Вадима Андреевича </a:t>
            </a:r>
            <a:r>
              <a:rPr lang="ru-RU" sz="2400" i="1" dirty="0" err="1"/>
              <a:t>Крутецкого</a:t>
            </a:r>
            <a:r>
              <a:rPr lang="ru-RU" sz="2400" dirty="0"/>
              <a:t> 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7030A0"/>
                </a:solidFill>
              </a:rPr>
              <a:t>«</a:t>
            </a:r>
            <a:r>
              <a:rPr lang="ru-RU" sz="2400" b="1" dirty="0">
                <a:solidFill>
                  <a:srgbClr val="7030A0"/>
                </a:solidFill>
              </a:rPr>
              <a:t>Педагогические способности, их структура, диагностика, условия формирования и развития»</a:t>
            </a:r>
          </a:p>
        </p:txBody>
      </p:sp>
      <p:pic>
        <p:nvPicPr>
          <p:cNvPr id="6" name="Содержимое 5" descr="portret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33400"/>
            <a:ext cx="4336473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23064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7868" y="152401"/>
            <a:ext cx="7886700" cy="14478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В книге  В. А. </a:t>
            </a:r>
            <a:r>
              <a:rPr lang="ru-RU" sz="2400" b="1" dirty="0" err="1">
                <a:solidFill>
                  <a:srgbClr val="7030A0"/>
                </a:solidFill>
              </a:rPr>
              <a:t>Крутецкого</a:t>
            </a:r>
            <a:r>
              <a:rPr lang="ru-RU" sz="2400" b="1" dirty="0">
                <a:solidFill>
                  <a:srgbClr val="7030A0"/>
                </a:solidFill>
              </a:rPr>
              <a:t> обобщены и описаны основные </a:t>
            </a:r>
            <a:br>
              <a:rPr lang="ru-RU" sz="2400" b="1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педагогические способности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5181600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ru-RU" b="1" dirty="0"/>
              <a:t>Дидактические способности</a:t>
            </a:r>
            <a:r>
              <a:rPr lang="ru-RU" dirty="0"/>
              <a:t> — </a:t>
            </a:r>
            <a:r>
              <a:rPr lang="ru-RU" dirty="0" err="1"/>
              <a:t>способности</a:t>
            </a:r>
            <a:r>
              <a:rPr lang="ru-RU" dirty="0"/>
              <a:t> передавать учащимися учебный материал, делая его доступным для детей, преподносить им материал или проблему ясно и понятно, вызывать интерес к предмету, возбуждать у учащихся активную самостоятельную мысль.</a:t>
            </a:r>
          </a:p>
          <a:p>
            <a:pPr fontAlgn="base"/>
            <a:endParaRPr lang="ru-RU" b="1" dirty="0"/>
          </a:p>
          <a:p>
            <a:pPr fontAlgn="base"/>
            <a:r>
              <a:rPr lang="ru-RU" b="1" dirty="0"/>
              <a:t>Академические способности</a:t>
            </a:r>
            <a:r>
              <a:rPr lang="ru-RU" dirty="0"/>
              <a:t> — способности к соответствующей области наук (к </a:t>
            </a:r>
            <a:r>
              <a:rPr lang="ru-RU" b="1" dirty="0"/>
              <a:t>искусству</a:t>
            </a:r>
            <a:r>
              <a:rPr lang="ru-RU" dirty="0"/>
              <a:t>, математике, физике, биологии, литературе и т.д.).</a:t>
            </a:r>
          </a:p>
          <a:p>
            <a:pPr marL="0" indent="0" fontAlgn="base">
              <a:buNone/>
            </a:pPr>
            <a:endParaRPr lang="ru-RU" b="1" dirty="0"/>
          </a:p>
          <a:p>
            <a:pPr fontAlgn="base"/>
            <a:r>
              <a:rPr lang="ru-RU" b="1" dirty="0"/>
              <a:t>Перцептивные способности</a:t>
            </a:r>
            <a:r>
              <a:rPr lang="ru-RU" dirty="0"/>
              <a:t> — способность проникать во внутренний мир ученика, воспитанника, психологическая наблюдательность, связанная с тонким пониманием личности учащегося и его временных психических состояний.</a:t>
            </a:r>
          </a:p>
          <a:p>
            <a:pPr fontAlgn="base"/>
            <a:endParaRPr lang="ru-RU" b="1" dirty="0"/>
          </a:p>
          <a:p>
            <a:pPr fontAlgn="base"/>
            <a:r>
              <a:rPr lang="ru-RU" b="1" dirty="0"/>
              <a:t>Речевые способности</a:t>
            </a:r>
            <a:r>
              <a:rPr lang="ru-RU" dirty="0"/>
              <a:t> — способность ясно и четко выражать свои мысли, чувства с помощью речи, а также мимики и пантомимики.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4051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455" y="304800"/>
            <a:ext cx="7891895" cy="6096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Из книги  В. А. </a:t>
            </a:r>
            <a:r>
              <a:rPr lang="ru-RU" sz="2400" b="1" dirty="0" err="1">
                <a:solidFill>
                  <a:srgbClr val="7030A0"/>
                </a:solidFill>
              </a:rPr>
              <a:t>Крутецкого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66800"/>
            <a:ext cx="8589819" cy="5791199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ru-RU" b="1" dirty="0"/>
              <a:t>Организаторские способности</a:t>
            </a:r>
            <a:r>
              <a:rPr lang="ru-RU" dirty="0"/>
              <a:t> — это, во-первых, способность организовать ученический коллектив, сплотить его, воодушевить на решение важных задач и, во-вторых, способность правильно организовать свою собственную работу.</a:t>
            </a:r>
          </a:p>
          <a:p>
            <a:pPr fontAlgn="base"/>
            <a:endParaRPr lang="ru-RU" b="1" dirty="0"/>
          </a:p>
          <a:p>
            <a:pPr fontAlgn="base"/>
            <a:r>
              <a:rPr lang="ru-RU" b="1" dirty="0"/>
              <a:t>Авторитарные способности</a:t>
            </a:r>
            <a:r>
              <a:rPr lang="ru-RU" dirty="0"/>
              <a:t> — способность непосредственного эмоционально-волевого влияния на учащихся и умение на этой основе добиваться у них авторитета.</a:t>
            </a:r>
          </a:p>
          <a:p>
            <a:pPr fontAlgn="base"/>
            <a:endParaRPr lang="ru-RU" b="1" dirty="0"/>
          </a:p>
          <a:p>
            <a:pPr fontAlgn="base"/>
            <a:r>
              <a:rPr lang="ru-RU" b="1" dirty="0"/>
              <a:t>Коммуникативные способности</a:t>
            </a:r>
            <a:r>
              <a:rPr lang="ru-RU" dirty="0"/>
              <a:t> — способность к общению с детьми, умение найти правильный подход к учащимся, установить с ними целесообразные, с педагогической точки зрения, взаимоотношения, наличие педагогического такта.</a:t>
            </a:r>
          </a:p>
          <a:p>
            <a:pPr fontAlgn="base">
              <a:buNone/>
            </a:pPr>
            <a:r>
              <a:rPr lang="ru-RU" b="1" dirty="0"/>
              <a:t>   </a:t>
            </a:r>
          </a:p>
          <a:p>
            <a:pPr marL="0" indent="0" algn="ctr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/>
              <a:t>Многим педагогом </a:t>
            </a:r>
            <a:r>
              <a:rPr lang="ru-RU" b="1" dirty="0"/>
              <a:t>такие способности даны от природы. </a:t>
            </a:r>
          </a:p>
          <a:p>
            <a:pPr marL="0" indent="0" algn="ctr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/>
              <a:t>Другим необходимо терпеливо воспитывает в себе эти качества.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/>
              <a:t>Как правило, мы не создаёт новые образовательные технологии и методики, но умело пользоваться разными педагогическими инструментами делает учителя-творцом того дела, которому он служит</a:t>
            </a:r>
          </a:p>
        </p:txBody>
      </p:sp>
    </p:spTree>
    <p:extLst>
      <p:ext uri="{BB962C8B-B14F-4D97-AF65-F5344CB8AC3E}">
        <p14:creationId xmlns:p14="http://schemas.microsoft.com/office/powerpoint/2010/main" val="17098840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B34AF971-0C5C-46F5-A4CF-01D31A34B2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3999" cy="5143500"/>
          </a:xfr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885AE01-790A-4555-A260-247C554F529E}"/>
              </a:ext>
            </a:extLst>
          </p:cNvPr>
          <p:cNvSpPr/>
          <p:nvPr/>
        </p:nvSpPr>
        <p:spPr>
          <a:xfrm>
            <a:off x="-1" y="533400"/>
            <a:ext cx="9143999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Сайт ИРО Кузбасса. ОБРАТИТЬ ВНИМАНИЕ</a:t>
            </a:r>
          </a:p>
        </p:txBody>
      </p:sp>
      <p:sp>
        <p:nvSpPr>
          <p:cNvPr id="4" name="Взрыв: 8 точек 3">
            <a:extLst>
              <a:ext uri="{FF2B5EF4-FFF2-40B4-BE49-F238E27FC236}">
                <a16:creationId xmlns:a16="http://schemas.microsoft.com/office/drawing/2014/main" xmlns="" id="{18F69762-4793-43DB-8CEF-52AC9AD85C5D}"/>
              </a:ext>
            </a:extLst>
          </p:cNvPr>
          <p:cNvSpPr/>
          <p:nvPr/>
        </p:nvSpPr>
        <p:spPr>
          <a:xfrm>
            <a:off x="7620000" y="654756"/>
            <a:ext cx="457200" cy="533400"/>
          </a:xfrm>
          <a:prstGeom prst="irregularSeal1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1149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EF982A47-8E66-4FBD-9EF8-18291E922B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" y="533400"/>
            <a:ext cx="9132700" cy="5638800"/>
          </a:xfrm>
        </p:spPr>
      </p:pic>
    </p:spTree>
    <p:extLst>
      <p:ext uri="{BB962C8B-B14F-4D97-AF65-F5344CB8AC3E}">
        <p14:creationId xmlns:p14="http://schemas.microsoft.com/office/powerpoint/2010/main" val="3599693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4E0B6B96-AD62-43D3-ACDF-54275D0464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2" y="533400"/>
            <a:ext cx="9072977" cy="5562600"/>
          </a:xfrm>
        </p:spPr>
      </p:pic>
    </p:spTree>
    <p:extLst>
      <p:ext uri="{BB962C8B-B14F-4D97-AF65-F5344CB8AC3E}">
        <p14:creationId xmlns:p14="http://schemas.microsoft.com/office/powerpoint/2010/main" val="23504237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Georgia" panose="02040502050405020303" pitchFamily="18" charset="0"/>
              </a:rPr>
              <a:t>Платформа «Единое содержание общего образования» - «Методические материалы» - «Методические видеоуроки»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828800"/>
            <a:ext cx="84582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В разделе «Методические </a:t>
            </a:r>
            <a:r>
              <a:rPr lang="ru-RU" sz="2400" dirty="0" err="1"/>
              <a:t>видеоуроки</a:t>
            </a:r>
            <a:r>
              <a:rPr lang="ru-RU" sz="2400" dirty="0"/>
              <a:t>» </a:t>
            </a:r>
          </a:p>
          <a:p>
            <a:pPr marL="0" indent="0">
              <a:buNone/>
            </a:pPr>
            <a:r>
              <a:rPr lang="ru-RU" sz="2400" dirty="0"/>
              <a:t>представлены фрагменты уроков с методическими комментариями по разным предметам начального и основного общего образования по изобразительному искусству </a:t>
            </a:r>
          </a:p>
          <a:p>
            <a:pPr marL="0" indent="0">
              <a:buNone/>
            </a:pPr>
            <a:r>
              <a:rPr lang="ru-RU" sz="2400" dirty="0"/>
              <a:t>Обратите внимание на видео «Формирование </a:t>
            </a:r>
            <a:r>
              <a:rPr lang="ru-RU" sz="2400" dirty="0" err="1"/>
              <a:t>метапредметных</a:t>
            </a:r>
            <a:r>
              <a:rPr lang="ru-RU" sz="2400" dirty="0"/>
              <a:t> результатов обучения младших школьников» в котором раскрываются методы и приемы на примере учебно-познавательного действия «сравнение» (на уроках окружающего мира и математике).</a:t>
            </a:r>
          </a:p>
          <a:p>
            <a:pPr marL="0" indent="0">
              <a:buNone/>
            </a:pPr>
            <a:r>
              <a:rPr lang="ru-RU" sz="2400" dirty="0"/>
              <a:t>Не обращайте внимание на предмет, найдете методические подсказки по развитию личностных и </a:t>
            </a:r>
            <a:r>
              <a:rPr lang="ru-RU" sz="2400" dirty="0" err="1"/>
              <a:t>метапредметныех</a:t>
            </a:r>
            <a:r>
              <a:rPr lang="ru-RU" sz="2400" dirty="0"/>
              <a:t> УУД</a:t>
            </a:r>
          </a:p>
        </p:txBody>
      </p:sp>
    </p:spTree>
    <p:extLst>
      <p:ext uri="{BB962C8B-B14F-4D97-AF65-F5344CB8AC3E}">
        <p14:creationId xmlns:p14="http://schemas.microsoft.com/office/powerpoint/2010/main" val="21189012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7681A4-C8A9-4296-B61A-25BB07A53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838200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методических материалах ИРО Кузбасса представлены уроки и презентации. 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50" dirty="0">
                <a:solidFill>
                  <a:srgbClr val="C00000"/>
                </a:solidFill>
                <a:hlinkClick r:id="rId2"/>
              </a:rPr>
              <a:t>https://ipk.kuz-edu.ru/index.php/struktura/8-kategoriya/554-metodicheskie-materialy-kgikhed-izobrazitel-noe-iskusctvo</a:t>
            </a:r>
            <a:r>
              <a:rPr lang="ru-RU" sz="1350" dirty="0">
                <a:solidFill>
                  <a:srgbClr val="C00000"/>
                </a:solidFill>
              </a:rPr>
              <a:t> </a:t>
            </a:r>
            <a:endParaRPr lang="ru-RU" sz="135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C7DC2297-B6F4-4692-BDB1-BE7ECD8A95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71600"/>
            <a:ext cx="9144000" cy="5486400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F3CEBD2-24D5-4C2D-9E10-EB20CF0C63DE}"/>
              </a:ext>
            </a:extLst>
          </p:cNvPr>
          <p:cNvSpPr/>
          <p:nvPr/>
        </p:nvSpPr>
        <p:spPr>
          <a:xfrm>
            <a:off x="152401" y="3016250"/>
            <a:ext cx="1828799" cy="2851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5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Плиско</a:t>
            </a:r>
            <a:r>
              <a:rPr lang="ru-RU" sz="135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Елена Александровна, </a:t>
            </a:r>
            <a:r>
              <a:rPr lang="ru-RU" sz="135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учитель изобразительного искусства</a:t>
            </a:r>
            <a:r>
              <a:rPr lang="ru-RU" sz="1350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35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35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МАОУ «Тисульская средняя общеобразовательная школа № 1»</a:t>
            </a:r>
          </a:p>
          <a:p>
            <a:r>
              <a:rPr lang="ru-RU" sz="1350" dirty="0">
                <a:solidFill>
                  <a:srgbClr val="002060"/>
                </a:solidFill>
                <a:latin typeface="Times New Roman" panose="02020603050405020304" pitchFamily="18" charset="0"/>
              </a:rPr>
              <a:t>ПРЕДСТАВИЛА ИНТЕРАКТИВНЫЕ ИГРЫ </a:t>
            </a:r>
            <a:endParaRPr lang="ru-RU" sz="135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5887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408" y="1131094"/>
            <a:ext cx="8319052" cy="994172"/>
          </a:xfrm>
        </p:spPr>
        <p:txBody>
          <a:bodyPr>
            <a:normAutofit/>
          </a:bodyPr>
          <a:lstStyle/>
          <a:p>
            <a:pPr algn="ctr"/>
            <a:r>
              <a:rPr lang="ru-RU" sz="1950" b="1" dirty="0">
                <a:latin typeface="Georgia" panose="02040502050405020303" pitchFamily="18" charset="0"/>
              </a:rPr>
              <a:t>Платформа «Учитель года» – Лучшие из лучших – Уроки – </a:t>
            </a:r>
            <a:br>
              <a:rPr lang="ru-RU" sz="1950" b="1" dirty="0">
                <a:latin typeface="Georgia" panose="02040502050405020303" pitchFamily="18" charset="0"/>
              </a:rPr>
            </a:br>
            <a:r>
              <a:rPr lang="ru-RU" sz="1950" b="1" dirty="0">
                <a:latin typeface="Georgia" panose="02040502050405020303" pitchFamily="18" charset="0"/>
              </a:rPr>
              <a:t>Урок учителя технологии Ракитина М. Ю.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544914"/>
            <a:ext cx="7886700" cy="294505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latin typeface="Georgia" panose="02040502050405020303" pitchFamily="18" charset="0"/>
              </a:rPr>
              <a:t>Учитель технологии Михаил Юрьевич Ракитин предлагает детям определить критерии, которыми школьники будут руководствоваться при оценки своей работы. </a:t>
            </a:r>
          </a:p>
          <a:p>
            <a:pPr marL="0" indent="0">
              <a:buNone/>
            </a:pPr>
            <a:endParaRPr lang="ru-RU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>
                <a:latin typeface="Georgia" panose="02040502050405020303" pitchFamily="18" charset="0"/>
              </a:rPr>
              <a:t>Обратите </a:t>
            </a:r>
            <a:r>
              <a:rPr lang="ru-RU" dirty="0">
                <a:latin typeface="Georgia" panose="02040502050405020303" pitchFamily="18" charset="0"/>
              </a:rPr>
              <a:t>внимание на взаимодействие учителя и учеников они не просто сформулировали критерии оценки, но и выбрали какие из этих критериев более важные</a:t>
            </a:r>
          </a:p>
        </p:txBody>
      </p:sp>
    </p:spTree>
    <p:extLst>
      <p:ext uri="{BB962C8B-B14F-4D97-AF65-F5344CB8AC3E}">
        <p14:creationId xmlns:p14="http://schemas.microsoft.com/office/powerpoint/2010/main" val="1740453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3544</TotalTime>
  <Words>2778</Words>
  <Application>Microsoft Office PowerPoint</Application>
  <PresentationFormat>Экран (4:3)</PresentationFormat>
  <Paragraphs>420</Paragraphs>
  <Slides>34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Calibri</vt:lpstr>
      <vt:lpstr>Century Gothic</vt:lpstr>
      <vt:lpstr>Georgia</vt:lpstr>
      <vt:lpstr>Times New Roman</vt:lpstr>
      <vt:lpstr>Office Theme</vt:lpstr>
      <vt:lpstr>CorelDRAW</vt:lpstr>
      <vt:lpstr>Презентация PowerPoint</vt:lpstr>
      <vt:lpstr>Содержание</vt:lpstr>
      <vt:lpstr>КАК  ОФОРМИТЬ УРОК «Учитель Кузбасса» № 1 (52) 2020. – URL : https://elib.kuz-edu.ru/ Сайт ИРО Кузбасса – электронные ресурсы – электронная библиотека ИРО Кузбасса – журналы – №  1 (52) 2020 - С. 77-82</vt:lpstr>
      <vt:lpstr>В методических материалах ИРО Кузбасса представлены уроки и презентации. – URL : https://ipk.kuz-edu.ru/index.php/struktura/8-kategoriya/554-metodicheskie-materialy-kgikhed-izobrazitel-noe-iskusctvo </vt:lpstr>
      <vt:lpstr>Формы оформления уроков, занятий, мероприятий…</vt:lpstr>
      <vt:lpstr>Технологическая карта урока</vt:lpstr>
      <vt:lpstr>Мотивация — побуждение к действию; психофизиологический процесс, управляющий поведением человека, задающий его направленность, организацию, активность и устойчивость; способность человека деятельно удовлетворять свои потребности</vt:lpstr>
      <vt:lpstr>Традиционные этапы урока в педагогике ЭТИ НАЗВАНИЯ НЕ КОНКРЕТИЗИРУЮТ СОДЕРЖАНИЕ УРОКА УЧИТЕЛЬ ВЫБИРАЕТ ЭТАПЫ УРОКА И ИХ ПОСЛЕДОВАТЕЛЬНОСТЬ</vt:lpstr>
      <vt:lpstr>Урок музыки 5 класс тема «Первое путешествие в музыкальный театр. Опера» Акинина Марина Николаевна, учитель музыки МБОУ «ООШ №  6», Топкинский МО</vt:lpstr>
      <vt:lpstr>ДОКУМЕНТАЛЬНО ОФОРМЛЕННЫЙ УРОК ФИО учителя, должность, образовательная организация, городской (муниципальный) округ, e-mail</vt:lpstr>
      <vt:lpstr>План урока должен состоять из названий, чему будут посвящены этапы урока по содержанию  Пример «Скульптура «Золотая Шория» Виртуальная экскурсия в Таштагол» </vt:lpstr>
      <vt:lpstr>Материал к уроку «…» – более свободное изложение материала. Разработка (проект) занятия – требует детализации и полноты изложения и точности формулировок Материал к уроку «Портрет в телеутском костюме»</vt:lpstr>
      <vt:lpstr>Тема занятия «Сказочный цветок» Ход занятия</vt:lpstr>
      <vt:lpstr> Тема занятия «Сказочный цветок» </vt:lpstr>
      <vt:lpstr> Тема занятия «Сказочный цветок» </vt:lpstr>
      <vt:lpstr>Ключевые слова в определении действий учителя и детей</vt:lpstr>
      <vt:lpstr>Целевые ориентиры, направленные на развитие художественных  способностей обучающихся</vt:lpstr>
      <vt:lpstr>Критерии и показатели оценивания рисунков Проявление отношения к изобразительной деятельности</vt:lpstr>
      <vt:lpstr>Критерии и показатели оценивания рисунков Композиционное решение картины: как организована плоскость листа, как согласованы между собой все компоненты изображения, как выражены общая идея и содержание</vt:lpstr>
      <vt:lpstr>Критерии и показатели оценивания рисунков Исполнительское мастерство</vt:lpstr>
      <vt:lpstr>Критерии и показатели оценивания рисунков Выразительность живописи и техника изображения</vt:lpstr>
      <vt:lpstr>Критерии и показатели оценивания рисунков Выразительность в графике</vt:lpstr>
      <vt:lpstr> Оформление СЦЕНАРИЯ мероприятия, детского праздника или учебного занятия </vt:lpstr>
      <vt:lpstr>РЕМАРКА – пояснение автора к тексту, касающееся обстановки, поведения действующих лиц, их внешнего вида Ремарки бывают внешними и внутренними</vt:lpstr>
      <vt:lpstr>Фрагмент сценария  «У ёлочки играем, Новый год встречаем»</vt:lpstr>
      <vt:lpstr>  В 1992 г.  вышла  последняя книга  Вадима Андреевича Крутецкого   «Педагогические способности, их структура, диагностика, условия формирования и развития»</vt:lpstr>
      <vt:lpstr>В книге  В. А. Крутецкого обобщены и описаны основные  педагогические способности</vt:lpstr>
      <vt:lpstr>Из книги  В. А. Крутецкого</vt:lpstr>
      <vt:lpstr>Презентация PowerPoint</vt:lpstr>
      <vt:lpstr>Презентация PowerPoint</vt:lpstr>
      <vt:lpstr>Презентация PowerPoint</vt:lpstr>
      <vt:lpstr>Платформа «Единое содержание общего образования» - «Методические материалы» - «Методические видеоуроки»</vt:lpstr>
      <vt:lpstr>В методических материалах ИРО Кузбасса представлены уроки и презентации. – URL :  https://ipk.kuz-edu.ru/index.php/struktura/8-kategoriya/554-metodicheskie-materialy-kgikhed-izobrazitel-noe-iskusctvo </vt:lpstr>
      <vt:lpstr>Платформа «Учитель года» – Лучшие из лучших – Уроки –  Урок учителя технологии Ракитина М. Ю.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Jei Klein</dc:creator>
  <cp:lastModifiedBy>User</cp:lastModifiedBy>
  <cp:revision>286</cp:revision>
  <dcterms:created xsi:type="dcterms:W3CDTF">2006-08-16T00:00:00Z</dcterms:created>
  <dcterms:modified xsi:type="dcterms:W3CDTF">2025-01-19T18:50:28Z</dcterms:modified>
</cp:coreProperties>
</file>