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2" r:id="rId2"/>
    <p:sldId id="257" r:id="rId3"/>
    <p:sldId id="258" r:id="rId4"/>
    <p:sldId id="259" r:id="rId5"/>
    <p:sldId id="283" r:id="rId6"/>
    <p:sldId id="260" r:id="rId7"/>
    <p:sldId id="261" r:id="rId8"/>
    <p:sldId id="262" r:id="rId9"/>
    <p:sldId id="263" r:id="rId10"/>
    <p:sldId id="264" r:id="rId11"/>
    <p:sldId id="265" r:id="rId12"/>
    <p:sldId id="282" r:id="rId13"/>
    <p:sldId id="267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22CBD-E994-4CDF-9D4A-F95CDE3E3B21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838-4BAC-4B3B-B569-004419EC6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467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22CBD-E994-4CDF-9D4A-F95CDE3E3B21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838-4BAC-4B3B-B569-004419EC6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2418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22CBD-E994-4CDF-9D4A-F95CDE3E3B21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838-4BAC-4B3B-B569-004419EC6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59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22CBD-E994-4CDF-9D4A-F95CDE3E3B21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838-4BAC-4B3B-B569-004419EC6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2866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22CBD-E994-4CDF-9D4A-F95CDE3E3B21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838-4BAC-4B3B-B569-004419EC6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775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22CBD-E994-4CDF-9D4A-F95CDE3E3B21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838-4BAC-4B3B-B569-004419EC6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942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22CBD-E994-4CDF-9D4A-F95CDE3E3B21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838-4BAC-4B3B-B569-004419EC6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548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22CBD-E994-4CDF-9D4A-F95CDE3E3B21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838-4BAC-4B3B-B569-004419EC6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366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22CBD-E994-4CDF-9D4A-F95CDE3E3B21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838-4BAC-4B3B-B569-004419EC6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257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22CBD-E994-4CDF-9D4A-F95CDE3E3B21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838-4BAC-4B3B-B569-004419EC6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605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22CBD-E994-4CDF-9D4A-F95CDE3E3B21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8838-4BAC-4B3B-B569-004419EC6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4546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22CBD-E994-4CDF-9D4A-F95CDE3E3B21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F08838-4BAC-4B3B-B569-004419EC6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767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hyperlink" Target="mailto:gum@kuz-edu.ru" TargetMode="External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.emf"/><Relationship Id="rId5" Type="http://schemas.openxmlformats.org/officeDocument/2006/relationships/image" Target="../media/image1.e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10" Type="http://schemas.openxmlformats.org/officeDocument/2006/relationships/image" Target="../media/image39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59517FFF-127C-FB53-206A-9680FA9BDF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068" y="5680652"/>
            <a:ext cx="5059286" cy="117734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Новоселова Валентина Прокопьевна, </a:t>
            </a:r>
          </a:p>
          <a:p>
            <a:pPr marL="0" indent="0" algn="ctr">
              <a:buNone/>
            </a:pP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методист кафедры ГХЭО</a:t>
            </a:r>
          </a:p>
          <a:p>
            <a:pPr marL="0" indent="0" algn="ctr">
              <a:buNone/>
            </a:pPr>
            <a:r>
              <a:rPr lang="en-US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gum</a:t>
            </a:r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@</a:t>
            </a:r>
            <a:r>
              <a:rPr lang="en-US" sz="1800" u="sng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kuz</a:t>
            </a:r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-</a:t>
            </a:r>
            <a:r>
              <a:rPr lang="en-US" sz="1800" u="sng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edu</a:t>
            </a:r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en-US" sz="1800" u="sng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ru</a:t>
            </a:r>
            <a:endParaRPr lang="ru-RU" sz="1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1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EFF0AEB9-ABF1-4286-BFE8-48202C47B1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20354" y="-24398"/>
          <a:ext cx="6971645" cy="68823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CorelDRAW" r:id="rId4" imgW="7433187" imgH="7546696" progId="CorelDraw.Graphic.24">
                  <p:embed/>
                </p:oleObj>
              </mc:Choice>
              <mc:Fallback>
                <p:oleObj name="CorelDRAW" r:id="rId4" imgW="7433187" imgH="7546696" progId="CorelDraw.Graphic.24">
                  <p:embed/>
                  <p:pic>
                    <p:nvPicPr>
                      <p:cNvPr id="2" name="Объект 1">
                        <a:extLst>
                          <a:ext uri="{FF2B5EF4-FFF2-40B4-BE49-F238E27FC236}">
                            <a16:creationId xmlns:a16="http://schemas.microsoft.com/office/drawing/2014/main" id="{EFF0AEB9-ABF1-4286-BFE8-48202C47B17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220354" y="-24398"/>
                        <a:ext cx="6971645" cy="68823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5ABE36BE-C9ED-5711-D45D-709C914D0D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-16950"/>
          <a:ext cx="2201863" cy="56732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CorelDRAW" r:id="rId6" imgW="2201847" imgH="5838915" progId="CorelDraw.Graphic.24">
                  <p:embed/>
                </p:oleObj>
              </mc:Choice>
              <mc:Fallback>
                <p:oleObj name="CorelDRAW" r:id="rId6" imgW="2201847" imgH="5838915" progId="CorelDraw.Graphic.24">
                  <p:embed/>
                  <p:pic>
                    <p:nvPicPr>
                      <p:cNvPr id="3" name="Объект 2">
                        <a:extLst>
                          <a:ext uri="{FF2B5EF4-FFF2-40B4-BE49-F238E27FC236}">
                            <a16:creationId xmlns:a16="http://schemas.microsoft.com/office/drawing/2014/main" id="{5ABE36BE-C9ED-5711-D45D-709C914D0D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0" y="-16950"/>
                        <a:ext cx="2201863" cy="56732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0"/>
          <p:cNvGraphicFramePr>
            <a:graphicFrameLocks noChangeAspect="1"/>
          </p:cNvGraphicFramePr>
          <p:nvPr/>
        </p:nvGraphicFramePr>
        <p:xfrm>
          <a:off x="1804184" y="151684"/>
          <a:ext cx="1166087" cy="11773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CorelDRAW" r:id="rId8" imgW="4466853" imgH="4511684" progId="CorelDraw.Graphic.24">
                  <p:embed/>
                </p:oleObj>
              </mc:Choice>
              <mc:Fallback>
                <p:oleObj name="CorelDRAW" r:id="rId8" imgW="4466853" imgH="4511684" progId="CorelDraw.Graphic.24">
                  <p:embed/>
                  <p:pic>
                    <p:nvPicPr>
                      <p:cNvPr id="14" name="Объект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4184" y="151684"/>
                        <a:ext cx="1166087" cy="11773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220354" y="609600"/>
            <a:ext cx="6971645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endParaRPr lang="ru-RU" sz="3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4800" b="1" dirty="0">
                <a:solidFill>
                  <a:schemeClr val="bg1"/>
                </a:solidFill>
              </a:rPr>
              <a:t>Работа с пластилином</a:t>
            </a:r>
            <a:br>
              <a:rPr lang="ru-RU" sz="2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F29B1B16-BAD9-A1C8-F65E-B921E2DCEA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78923" y="151684"/>
          <a:ext cx="1172952" cy="11773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CorelDRAW" r:id="rId10" imgW="2541234" imgH="2550550" progId="CorelDraw.Graphic.24">
                  <p:embed/>
                </p:oleObj>
              </mc:Choice>
              <mc:Fallback>
                <p:oleObj name="CorelDRAW" r:id="rId10" imgW="2541234" imgH="2550550" progId="CorelDraw.Graphic.24">
                  <p:embed/>
                  <p:pic>
                    <p:nvPicPr>
                      <p:cNvPr id="4" name="Объект 3">
                        <a:extLst>
                          <a:ext uri="{FF2B5EF4-FFF2-40B4-BE49-F238E27FC236}">
                            <a16:creationId xmlns:a16="http://schemas.microsoft.com/office/drawing/2014/main" id="{F29B1B16-BAD9-A1C8-F65E-B921E2DCEA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178923" y="151684"/>
                        <a:ext cx="1172952" cy="11773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4EB10B2-15A5-48CF-8751-9B2366BFBD59}"/>
              </a:ext>
            </a:extLst>
          </p:cNvPr>
          <p:cNvSpPr/>
          <p:nvPr/>
        </p:nvSpPr>
        <p:spPr>
          <a:xfrm>
            <a:off x="5339644" y="2103120"/>
            <a:ext cx="6691288" cy="4754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/>
              <a:t>Все работы объединяются понятием «</a:t>
            </a:r>
            <a:r>
              <a:rPr lang="ru-RU" sz="2800" dirty="0" err="1"/>
              <a:t>Пластилинография</a:t>
            </a:r>
            <a:r>
              <a:rPr lang="ru-RU" sz="2800" dirty="0"/>
              <a:t>»</a:t>
            </a:r>
          </a:p>
          <a:p>
            <a:r>
              <a:rPr lang="ru-RU" sz="2800" dirty="0"/>
              <a:t>Рисунок из пластилина выполняется на картоне (любого формата), объемной поверхности или на шаблоне в виде фигурки</a:t>
            </a:r>
          </a:p>
          <a:p>
            <a:r>
              <a:rPr lang="ru-RU" sz="2800" dirty="0"/>
              <a:t>Рисунок из пластилина наносится пальцами или выкладывается из жгутиков и горошин</a:t>
            </a:r>
          </a:p>
          <a:p>
            <a:r>
              <a:rPr lang="ru-RU" sz="2800" dirty="0" err="1"/>
              <a:t>Пластилинография</a:t>
            </a:r>
            <a:r>
              <a:rPr lang="ru-RU" sz="2800" dirty="0"/>
              <a:t> может имитировать мозаику или витраж</a:t>
            </a:r>
          </a:p>
        </p:txBody>
      </p:sp>
    </p:spTree>
    <p:extLst>
      <p:ext uri="{BB962C8B-B14F-4D97-AF65-F5344CB8AC3E}">
        <p14:creationId xmlns:p14="http://schemas.microsoft.com/office/powerpoint/2010/main" val="4233954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06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Свободное рисование. Растягивание комочка пластилина или прокручивание его пальцами рук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1660" y="2048401"/>
            <a:ext cx="5476994" cy="410774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779" y="1381007"/>
            <a:ext cx="4387668" cy="547699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626889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8427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Используется прием процарапывания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8974"/>
            <a:ext cx="4994633" cy="537072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311" y="2186351"/>
            <a:ext cx="6932689" cy="447334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223323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1689" y="365125"/>
            <a:ext cx="11442460" cy="101198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Для </a:t>
            </a:r>
            <a:r>
              <a:rPr lang="ru-RU" sz="3200" b="1" dirty="0" err="1">
                <a:solidFill>
                  <a:srgbClr val="7030A0"/>
                </a:solidFill>
              </a:rPr>
              <a:t>пластилинографии</a:t>
            </a:r>
            <a:r>
              <a:rPr lang="ru-RU" sz="3200" b="1" dirty="0">
                <a:solidFill>
                  <a:srgbClr val="7030A0"/>
                </a:solidFill>
              </a:rPr>
              <a:t> на белом листе бумаги раскатываются заготовки нужных цветов в виде жгутиков и горошин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55519" y="2424543"/>
            <a:ext cx="5400665" cy="346624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236" y="1457334"/>
            <a:ext cx="7127913" cy="52484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069614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>
            <a:extLst>
              <a:ext uri="{FF2B5EF4-FFF2-40B4-BE49-F238E27FC236}">
                <a16:creationId xmlns:a16="http://schemas.microsoft.com/office/drawing/2014/main" id="{3F6F1AF1-2D16-4141-B099-D8B4C92382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869" y="-38571"/>
            <a:ext cx="5201356" cy="69351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D3C7509D-1E01-4C4E-97E0-88F0471C4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5" y="57398"/>
            <a:ext cx="6901094" cy="68006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4246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758" y="321058"/>
            <a:ext cx="11292289" cy="967915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На вырезанные формы из картона наносится первый гладкий слой пластилина, далее выкладываются мелкие детали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665" y="1509311"/>
            <a:ext cx="9628745" cy="5067759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9928" y="1507221"/>
            <a:ext cx="2323881" cy="5069849"/>
          </a:xfrm>
        </p:spPr>
      </p:pic>
    </p:spTree>
    <p:extLst>
      <p:ext uri="{BB962C8B-B14F-4D97-AF65-F5344CB8AC3E}">
        <p14:creationId xmlns:p14="http://schemas.microsoft.com/office/powerpoint/2010/main" val="3749582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94444" y="209320"/>
            <a:ext cx="4917194" cy="338217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Нижний слой пластилина служит грунтом.</a:t>
            </a:r>
            <a:br>
              <a:rPr lang="ru-RU" sz="3200" b="1" dirty="0">
                <a:solidFill>
                  <a:srgbClr val="7030A0"/>
                </a:solidFill>
              </a:rPr>
            </a:br>
            <a:r>
              <a:rPr lang="ru-RU" sz="3200" b="1" dirty="0">
                <a:solidFill>
                  <a:srgbClr val="7030A0"/>
                </a:solidFill>
              </a:rPr>
              <a:t>Мелкие детали легче закрепить на пластилиновую поверхность</a:t>
            </a:r>
            <a:br>
              <a:rPr lang="ru-RU" sz="3200" b="1" dirty="0">
                <a:solidFill>
                  <a:srgbClr val="7030A0"/>
                </a:solidFill>
              </a:rPr>
            </a:br>
            <a:r>
              <a:rPr lang="ru-RU" sz="3200" b="1" dirty="0">
                <a:solidFill>
                  <a:srgbClr val="7030A0"/>
                </a:solidFill>
              </a:rPr>
              <a:t>Из вырезанных деталей  можно составить композицию.</a:t>
            </a:r>
            <a:br>
              <a:rPr lang="ru-RU" sz="3200" b="1" dirty="0">
                <a:solidFill>
                  <a:srgbClr val="7030A0"/>
                </a:solidFill>
              </a:rPr>
            </a:br>
            <a:endParaRPr lang="ru-RU" sz="3200" b="1" dirty="0">
              <a:solidFill>
                <a:srgbClr val="7030A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4" y="-1827"/>
            <a:ext cx="5517162" cy="686663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444" y="3674774"/>
            <a:ext cx="4917194" cy="3183226"/>
          </a:xfrm>
        </p:spPr>
      </p:pic>
    </p:spTree>
    <p:extLst>
      <p:ext uri="{BB962C8B-B14F-4D97-AF65-F5344CB8AC3E}">
        <p14:creationId xmlns:p14="http://schemas.microsoft.com/office/powerpoint/2010/main" val="3784764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68598" y="275421"/>
            <a:ext cx="5310130" cy="1460501"/>
          </a:xfrm>
        </p:spPr>
        <p:txBody>
          <a:bodyPr>
            <a:normAutofit/>
          </a:bodyPr>
          <a:lstStyle/>
          <a:p>
            <a:pPr algn="r"/>
            <a:r>
              <a:rPr lang="ru-RU" sz="2800" b="1" dirty="0">
                <a:solidFill>
                  <a:srgbClr val="7030A0"/>
                </a:solidFill>
                <a:latin typeface="+mn-lt"/>
              </a:rPr>
              <a:t>Если заправить шприц соленым тестом или пластилином</a:t>
            </a:r>
            <a:br>
              <a:rPr lang="ru-RU" sz="2800" b="1" dirty="0">
                <a:solidFill>
                  <a:srgbClr val="7030A0"/>
                </a:solidFill>
                <a:latin typeface="+mn-lt"/>
              </a:rPr>
            </a:br>
            <a:r>
              <a:rPr lang="ru-RU" sz="2800" b="1" dirty="0">
                <a:solidFill>
                  <a:srgbClr val="7030A0"/>
                </a:solidFill>
                <a:latin typeface="+mn-lt"/>
              </a:rPr>
              <a:t>можно нарисовать картинку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99" y="1377107"/>
            <a:ext cx="6042449" cy="548089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523" y="1825625"/>
            <a:ext cx="3124727" cy="503237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Прямоугольник 6"/>
          <p:cNvSpPr/>
          <p:nvPr/>
        </p:nvSpPr>
        <p:spPr>
          <a:xfrm>
            <a:off x="782198" y="275421"/>
            <a:ext cx="4549966" cy="11016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rgbClr val="7030A0"/>
                </a:solidFill>
              </a:rPr>
              <a:t>Жгутом или нитями можно выложить любую картину</a:t>
            </a:r>
            <a:endParaRPr lang="ru-RU" sz="2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477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3894" y="308473"/>
            <a:ext cx="6224530" cy="716096"/>
          </a:xfrm>
        </p:spPr>
        <p:txBody>
          <a:bodyPr>
            <a:normAutofit fontScale="90000"/>
          </a:bodyPr>
          <a:lstStyle/>
          <a:p>
            <a:br>
              <a:rPr lang="ru-RU" sz="3200" b="1" dirty="0">
                <a:solidFill>
                  <a:srgbClr val="7030A0"/>
                </a:solidFill>
              </a:rPr>
            </a:br>
            <a:r>
              <a:rPr lang="ru-RU" sz="3200" b="1" dirty="0">
                <a:solidFill>
                  <a:srgbClr val="7030A0"/>
                </a:solidFill>
              </a:rPr>
              <a:t>Витражное изображение</a:t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7" y="2332253"/>
            <a:ext cx="6418085" cy="413464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261" y="1800769"/>
            <a:ext cx="5521739" cy="5057231"/>
          </a:xfrm>
        </p:spPr>
      </p:pic>
      <p:sp>
        <p:nvSpPr>
          <p:cNvPr id="7" name="Прямоугольник 6"/>
          <p:cNvSpPr/>
          <p:nvPr/>
        </p:nvSpPr>
        <p:spPr>
          <a:xfrm>
            <a:off x="498060" y="1024569"/>
            <a:ext cx="5521739" cy="12118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tx1"/>
                </a:solidFill>
              </a:rPr>
              <a:t>Черный контур на пленке наносится витражными красками, цветными заполняется пространство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086369" y="308474"/>
            <a:ext cx="5521738" cy="14922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400" dirty="0">
                <a:solidFill>
                  <a:schemeClr val="tx1"/>
                </a:solidFill>
              </a:rPr>
              <a:t>Черный маркер для стекла используется для контура изображения.</a:t>
            </a:r>
          </a:p>
          <a:p>
            <a:pPr algn="r"/>
            <a:r>
              <a:rPr lang="ru-RU" sz="2400" dirty="0">
                <a:solidFill>
                  <a:schemeClr val="tx1"/>
                </a:solidFill>
              </a:rPr>
              <a:t>Пластилин наносится в пределах очертания контура</a:t>
            </a:r>
            <a:r>
              <a:rPr lang="ru-RU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3171921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8431" y="365126"/>
            <a:ext cx="11395138" cy="9128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Лицевая и изнаночная стороны витражной композиции из пластилина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9092" y="1407298"/>
            <a:ext cx="5580044" cy="5321365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925" y="1277959"/>
            <a:ext cx="5568513" cy="5580042"/>
          </a:xfrm>
        </p:spPr>
      </p:pic>
    </p:spTree>
    <p:extLst>
      <p:ext uri="{BB962C8B-B14F-4D97-AF65-F5344CB8AC3E}">
        <p14:creationId xmlns:p14="http://schemas.microsoft.com/office/powerpoint/2010/main" val="1259808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13ADAB-6FC7-4CDD-BDDA-E43329F84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825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</a:rPr>
              <a:t>Использование техники миллефиори</a:t>
            </a:r>
            <a:endParaRPr lang="ru-RU" sz="3200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4A58640-BD4B-4D00-91DF-A5F1A46CB9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15111" y="1825625"/>
            <a:ext cx="3815644" cy="46672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err="1"/>
              <a:t>Миллефио́ри</a:t>
            </a:r>
            <a:r>
              <a:rPr lang="ru-RU" sz="2800" dirty="0"/>
              <a:t> — разновидность мозаичного стекла с цветочным узором. Поверхность готового изделия напоминает цветущий луг</a:t>
            </a:r>
          </a:p>
          <a:p>
            <a:pPr marL="0" indent="0" algn="ctr">
              <a:buNone/>
            </a:pPr>
            <a:r>
              <a:rPr lang="ru-RU" sz="2800" dirty="0" err="1"/>
              <a:t>Миллефио́ри</a:t>
            </a:r>
            <a:r>
              <a:rPr lang="ru-RU" sz="2800" dirty="0"/>
              <a:t> (итал. </a:t>
            </a:r>
            <a:r>
              <a:rPr lang="en-US" sz="2800" dirty="0"/>
              <a:t>Millefiori</a:t>
            </a:r>
            <a:r>
              <a:rPr lang="ru-RU" sz="2800" dirty="0"/>
              <a:t>)</a:t>
            </a:r>
            <a:r>
              <a:rPr lang="en-US" sz="2800" dirty="0"/>
              <a:t> — «</a:t>
            </a:r>
            <a:r>
              <a:rPr lang="ru-RU" sz="2800" dirty="0"/>
              <a:t>тысяча цветов»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Picture 2" descr="C:\Users\1\Downloads\121345054_steklo_Millefiori_foto_10.jpg">
            <a:extLst>
              <a:ext uri="{FF2B5EF4-FFF2-40B4-BE49-F238E27FC236}">
                <a16:creationId xmlns:a16="http://schemas.microsoft.com/office/drawing/2014/main" id="{BA5D5AD8-5C2E-4442-80CB-D2908C4D359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43" y="1603022"/>
            <a:ext cx="8045574" cy="506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6798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G:\DCIM\118_PANA\P1180363.JPG"/>
          <p:cNvPicPr/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2550183" cy="234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G:\DCIM\118_PANA\P1180364.JPG"/>
          <p:cNvPicPr/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2928913" y="0"/>
            <a:ext cx="2788356" cy="234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G:\DCIM\118_PANA\P1180365.JPG"/>
          <p:cNvPicPr/>
          <p:nvPr/>
        </p:nvPicPr>
        <p:blipFill>
          <a:blip r:embed="rId4" cstate="print">
            <a:lum bright="20000"/>
          </a:blip>
          <a:srcRect/>
          <a:stretch>
            <a:fillRect/>
          </a:stretch>
        </p:blipFill>
        <p:spPr bwMode="auto">
          <a:xfrm>
            <a:off x="6096000" y="0"/>
            <a:ext cx="2788356" cy="234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G:\DCIM\118_PANA\P1180370.JPG"/>
          <p:cNvPicPr/>
          <p:nvPr/>
        </p:nvPicPr>
        <p:blipFill>
          <a:blip r:embed="rId5" cstate="print">
            <a:lum bright="20000"/>
          </a:blip>
          <a:srcRect/>
          <a:stretch>
            <a:fillRect/>
          </a:stretch>
        </p:blipFill>
        <p:spPr bwMode="auto">
          <a:xfrm>
            <a:off x="9186413" y="0"/>
            <a:ext cx="3005588" cy="2347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4596" y="5270786"/>
            <a:ext cx="83197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7030A0"/>
                </a:solidFill>
              </a:rPr>
              <a:t>Основной прием работы в технике Миллефиори </a:t>
            </a:r>
          </a:p>
          <a:p>
            <a:pPr algn="ctr"/>
            <a:r>
              <a:rPr lang="ru-RU" sz="2800" dirty="0">
                <a:solidFill>
                  <a:srgbClr val="7030A0"/>
                </a:solidFill>
              </a:rPr>
              <a:t>Скатывание «рулетика» из трех кусочков пластилина</a:t>
            </a:r>
          </a:p>
          <a:p>
            <a:pPr algn="ctr"/>
            <a:r>
              <a:rPr lang="ru-RU" sz="2800" dirty="0">
                <a:solidFill>
                  <a:srgbClr val="7030A0"/>
                </a:solidFill>
              </a:rPr>
              <a:t>При срезе сохраняется одинаковый рисунок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3F024E7-3955-4F11-90E6-E64BE63FC5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347612"/>
            <a:ext cx="3651993" cy="2765151"/>
          </a:xfrm>
          <a:prstGeom prst="rect">
            <a:avLst/>
          </a:prstGeom>
        </p:spPr>
      </p:pic>
      <p:pic>
        <p:nvPicPr>
          <p:cNvPr id="10" name="Рисунок 9" descr="G:\DCIM\118_PANA\P1180412.JPG">
            <a:extLst>
              <a:ext uri="{FF2B5EF4-FFF2-40B4-BE49-F238E27FC236}">
                <a16:creationId xmlns:a16="http://schemas.microsoft.com/office/drawing/2014/main" id="{65212BDE-51C3-4D82-A2E5-A46CAFCC5F22}"/>
              </a:ext>
            </a:extLst>
          </p:cNvPr>
          <p:cNvPicPr/>
          <p:nvPr/>
        </p:nvPicPr>
        <p:blipFill rotWithShape="1">
          <a:blip r:embed="rId7" cstate="print">
            <a:lum bright="20000"/>
          </a:blip>
          <a:srcRect l="12069" t="22251" b="6167"/>
          <a:stretch/>
        </p:blipFill>
        <p:spPr bwMode="auto">
          <a:xfrm>
            <a:off x="3773053" y="2347612"/>
            <a:ext cx="3888432" cy="2823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F:\фото работ с телефорна\NEW_IMG_20170830_113356.jpg">
            <a:extLst>
              <a:ext uri="{FF2B5EF4-FFF2-40B4-BE49-F238E27FC236}">
                <a16:creationId xmlns:a16="http://schemas.microsoft.com/office/drawing/2014/main" id="{248ACAA5-AD42-42F3-B1D0-9BBFDF470A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95" b="20922"/>
          <a:stretch/>
        </p:blipFill>
        <p:spPr bwMode="auto">
          <a:xfrm>
            <a:off x="8364346" y="2505636"/>
            <a:ext cx="3783059" cy="4352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19331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G:\DCIM\118_PANA\P1180382.JPG"/>
          <p:cNvPicPr/>
          <p:nvPr/>
        </p:nvPicPr>
        <p:blipFill>
          <a:blip r:embed="rId2" cstate="print">
            <a:lum bright="20000" contrast="30000"/>
          </a:blip>
          <a:srcRect r="20035" b="19890"/>
          <a:stretch>
            <a:fillRect/>
          </a:stretch>
        </p:blipFill>
        <p:spPr bwMode="auto">
          <a:xfrm>
            <a:off x="-2" y="170978"/>
            <a:ext cx="2851212" cy="2406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G:\DCIM\118_PANA\P1180388.JPG"/>
          <p:cNvPicPr/>
          <p:nvPr/>
        </p:nvPicPr>
        <p:blipFill>
          <a:blip r:embed="rId3" cstate="print">
            <a:lum bright="20000" contrast="20000"/>
          </a:blip>
          <a:srcRect/>
          <a:stretch>
            <a:fillRect/>
          </a:stretch>
        </p:blipFill>
        <p:spPr bwMode="auto">
          <a:xfrm>
            <a:off x="3453842" y="224646"/>
            <a:ext cx="2599651" cy="2352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G:\DCIM\118_PANA\P1180389.JPG"/>
          <p:cNvPicPr/>
          <p:nvPr/>
        </p:nvPicPr>
        <p:blipFill>
          <a:blip r:embed="rId4" cstate="print">
            <a:lum bright="20000" contrast="20000"/>
          </a:blip>
          <a:srcRect l="4188" b="676"/>
          <a:stretch>
            <a:fillRect/>
          </a:stretch>
        </p:blipFill>
        <p:spPr bwMode="auto">
          <a:xfrm>
            <a:off x="6656125" y="274181"/>
            <a:ext cx="2201332" cy="2302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G:\DCIM\118_PANA\P1180391.JPG"/>
          <p:cNvPicPr/>
          <p:nvPr/>
        </p:nvPicPr>
        <p:blipFill>
          <a:blip r:embed="rId5" cstate="print">
            <a:lum bright="20000" contrast="10000"/>
          </a:blip>
          <a:srcRect l="3553" r="4568" b="2027"/>
          <a:stretch>
            <a:fillRect/>
          </a:stretch>
        </p:blipFill>
        <p:spPr bwMode="auto">
          <a:xfrm>
            <a:off x="9460089" y="158044"/>
            <a:ext cx="2788357" cy="2419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G:\DCIM\118_PANA\P1180399.JPG"/>
          <p:cNvPicPr/>
          <p:nvPr/>
        </p:nvPicPr>
        <p:blipFill>
          <a:blip r:embed="rId6" cstate="print">
            <a:lum bright="30000" contrast="20000"/>
          </a:blip>
          <a:srcRect l="21376" t="12565" r="10323" b="-2040"/>
          <a:stretch>
            <a:fillRect/>
          </a:stretch>
        </p:blipFill>
        <p:spPr bwMode="auto">
          <a:xfrm>
            <a:off x="2438934" y="2881109"/>
            <a:ext cx="2029816" cy="2621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G:\DCIM\118_PANA\P1180401.JPG"/>
          <p:cNvPicPr/>
          <p:nvPr/>
        </p:nvPicPr>
        <p:blipFill>
          <a:blip r:embed="rId7" cstate="print">
            <a:lum bright="20000"/>
          </a:blip>
          <a:srcRect/>
          <a:stretch>
            <a:fillRect/>
          </a:stretch>
        </p:blipFill>
        <p:spPr bwMode="auto">
          <a:xfrm>
            <a:off x="4602921" y="2856695"/>
            <a:ext cx="2201332" cy="254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G:\DCIM\118_PANA\P1180409.JPG"/>
          <p:cNvPicPr/>
          <p:nvPr/>
        </p:nvPicPr>
        <p:blipFill>
          <a:blip r:embed="rId8" cstate="print">
            <a:lum bright="20000" contrast="20000"/>
          </a:blip>
          <a:srcRect r="22863"/>
          <a:stretch>
            <a:fillRect/>
          </a:stretch>
        </p:blipFill>
        <p:spPr bwMode="auto">
          <a:xfrm>
            <a:off x="7082706" y="2775578"/>
            <a:ext cx="2349206" cy="2621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G:\DCIM\118_PANA\P1180395.JPG"/>
          <p:cNvPicPr/>
          <p:nvPr/>
        </p:nvPicPr>
        <p:blipFill>
          <a:blip r:embed="rId9" cstate="print">
            <a:lum bright="30000" contrast="20000"/>
          </a:blip>
          <a:srcRect/>
          <a:stretch>
            <a:fillRect/>
          </a:stretch>
        </p:blipFill>
        <p:spPr bwMode="auto">
          <a:xfrm>
            <a:off x="104255" y="2864882"/>
            <a:ext cx="2268555" cy="253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04254" y="5700890"/>
            <a:ext cx="93276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7030A0"/>
                </a:solidFill>
              </a:rPr>
              <a:t>Последовательное выполнение цветка</a:t>
            </a:r>
          </a:p>
          <a:p>
            <a:pPr algn="ctr"/>
            <a:r>
              <a:rPr lang="ru-RU" sz="2800" dirty="0">
                <a:solidFill>
                  <a:srgbClr val="7030A0"/>
                </a:solidFill>
              </a:rPr>
              <a:t>Форма модуля может быть в виде круга, капельки, цветка</a:t>
            </a:r>
          </a:p>
        </p:txBody>
      </p:sp>
      <p:pic>
        <p:nvPicPr>
          <p:cNvPr id="14" name="Рисунок 13" descr="C:\Users\1\AppData\Local\Microsoft\Windows\Temporary Internet Files\Content.Word\20201023_160817.jpg">
            <a:extLst>
              <a:ext uri="{FF2B5EF4-FFF2-40B4-BE49-F238E27FC236}">
                <a16:creationId xmlns:a16="http://schemas.microsoft.com/office/drawing/2014/main" id="{12B484AA-7306-419F-8422-04DD920394BD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44" t="16039" r="11415" b="15687"/>
          <a:stretch/>
        </p:blipFill>
        <p:spPr bwMode="auto">
          <a:xfrm rot="5400000">
            <a:off x="8877671" y="3474732"/>
            <a:ext cx="3828110" cy="25920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161223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248</Words>
  <Application>Microsoft Office PowerPoint</Application>
  <PresentationFormat>Широкоэкранный</PresentationFormat>
  <Paragraphs>29</Paragraphs>
  <Slides>13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Century Gothic</vt:lpstr>
      <vt:lpstr>Times New Roman</vt:lpstr>
      <vt:lpstr>Тема Office</vt:lpstr>
      <vt:lpstr>CorelDRAW</vt:lpstr>
      <vt:lpstr>Презентация PowerPoint</vt:lpstr>
      <vt:lpstr>Свободное рисование. Растягивание комочка пластилина или прокручивание его пальцами рук</vt:lpstr>
      <vt:lpstr>Используется прием процарапывания</vt:lpstr>
      <vt:lpstr>Для пластилинографии на белом листе бумаги раскатываются заготовки нужных цветов в виде жгутиков и горошин</vt:lpstr>
      <vt:lpstr>Презентация PowerPoint</vt:lpstr>
      <vt:lpstr>На вырезанные формы из картона наносится первый гладкий слой пластилина, далее выкладываются мелкие детали</vt:lpstr>
      <vt:lpstr>Нижний слой пластилина служит грунтом. Мелкие детали легче закрепить на пластилиновую поверхность Из вырезанных деталей  можно составить композицию. </vt:lpstr>
      <vt:lpstr>Если заправить шприц соленым тестом или пластилином можно нарисовать картинку </vt:lpstr>
      <vt:lpstr> Витражное изображение </vt:lpstr>
      <vt:lpstr>Лицевая и изнаночная стороны витражной композиции из пластилина</vt:lpstr>
      <vt:lpstr>Использование техники миллефиори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Работа с пластилином</dc:title>
  <dc:creator>k201</dc:creator>
  <cp:lastModifiedBy>k304</cp:lastModifiedBy>
  <cp:revision>30</cp:revision>
  <dcterms:created xsi:type="dcterms:W3CDTF">2020-12-11T06:01:27Z</dcterms:created>
  <dcterms:modified xsi:type="dcterms:W3CDTF">2025-01-15T09:41:55Z</dcterms:modified>
</cp:coreProperties>
</file>